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1" r:id="rId2"/>
    <p:sldId id="259" r:id="rId3"/>
    <p:sldId id="260" r:id="rId4"/>
    <p:sldId id="258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/>
    <p:restoredTop sz="94666"/>
  </p:normalViewPr>
  <p:slideViewPr>
    <p:cSldViewPr snapToGrid="0" snapToObjects="1">
      <p:cViewPr>
        <p:scale>
          <a:sx n="66" d="100"/>
          <a:sy n="66" d="100"/>
        </p:scale>
        <p:origin x="160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8E4C5-6190-204A-AB22-BCC8169CBDCE}" type="datetimeFigureOut">
              <a:rPr lang="en-US" smtClean="0"/>
              <a:t>4/3/17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4B72D-7A68-6842-A02D-EAF18FFB5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5680-2F20-B842-82F6-D35CCF7A847F}" type="datetimeFigureOut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547C-88B0-7E4B-8D09-CF5DBE3DA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5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5680-2F20-B842-82F6-D35CCF7A847F}" type="datetimeFigureOut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547C-88B0-7E4B-8D09-CF5DBE3DA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5680-2F20-B842-82F6-D35CCF7A847F}" type="datetimeFigureOut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547C-88B0-7E4B-8D09-CF5DBE3DA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5680-2F20-B842-82F6-D35CCF7A847F}" type="datetimeFigureOut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547C-88B0-7E4B-8D09-CF5DBE3DA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0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5680-2F20-B842-82F6-D35CCF7A847F}" type="datetimeFigureOut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547C-88B0-7E4B-8D09-CF5DBE3DA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0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5680-2F20-B842-82F6-D35CCF7A847F}" type="datetimeFigureOut">
              <a:rPr lang="en-US" smtClean="0"/>
              <a:t>4/2/17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547C-88B0-7E4B-8D09-CF5DBE3DA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5680-2F20-B842-82F6-D35CCF7A847F}" type="datetimeFigureOut">
              <a:rPr lang="en-US" smtClean="0"/>
              <a:t>4/2/17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547C-88B0-7E4B-8D09-CF5DBE3DA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6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5680-2F20-B842-82F6-D35CCF7A847F}" type="datetimeFigureOut">
              <a:rPr lang="en-US" smtClean="0"/>
              <a:t>4/2/17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547C-88B0-7E4B-8D09-CF5DBE3DA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3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5680-2F20-B842-82F6-D35CCF7A847F}" type="datetimeFigureOut">
              <a:rPr lang="en-US" smtClean="0"/>
              <a:t>4/2/17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547C-88B0-7E4B-8D09-CF5DBE3DA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1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5680-2F20-B842-82F6-D35CCF7A847F}" type="datetimeFigureOut">
              <a:rPr lang="en-US" smtClean="0"/>
              <a:t>4/2/17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547C-88B0-7E4B-8D09-CF5DBE3DA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6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5680-2F20-B842-82F6-D35CCF7A847F}" type="datetimeFigureOut">
              <a:rPr lang="en-US" smtClean="0"/>
              <a:t>4/2/17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547C-88B0-7E4B-8D09-CF5DBE3DA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25680-2F20-B842-82F6-D35CCF7A847F}" type="datetimeFigureOut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7547C-88B0-7E4B-8D09-CF5DBE3DA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4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68" y="1498059"/>
            <a:ext cx="12235068" cy="40616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3568" y="614596"/>
            <a:ext cx="90290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Can we classify cancer types based on burden of high impact SNVs and SVs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73587" y="6001062"/>
            <a:ext cx="3532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Ciriello</a:t>
            </a:r>
            <a:r>
              <a:rPr lang="en-US" dirty="0" smtClean="0"/>
              <a:t> et. al.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51" b="2928"/>
          <a:stretch/>
        </p:blipFill>
        <p:spPr>
          <a:xfrm>
            <a:off x="5374070" y="18311"/>
            <a:ext cx="5085127" cy="6657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r="24995" b="2928"/>
          <a:stretch/>
        </p:blipFill>
        <p:spPr>
          <a:xfrm flipH="1">
            <a:off x="1057018" y="18311"/>
            <a:ext cx="4435267" cy="6657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8366" y="6640404"/>
            <a:ext cx="42408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Arial" charset="0"/>
                <a:ea typeface="Arial" charset="0"/>
                <a:cs typeface="Arial" charset="0"/>
              </a:rPr>
              <a:t>0                           25                          50                          75                         100                         125</a:t>
            </a:r>
            <a:endParaRPr lang="en-US" sz="7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2204" y="6657945"/>
            <a:ext cx="42408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Arial" charset="0"/>
                <a:ea typeface="Arial" charset="0"/>
                <a:cs typeface="Arial" charset="0"/>
              </a:rPr>
              <a:t>125                       100                         75                           50                         25                          0</a:t>
            </a:r>
            <a:endParaRPr lang="en-US" sz="7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1312204" y="615448"/>
            <a:ext cx="135467" cy="106856"/>
          </a:xfrm>
          <a:prstGeom prst="star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3734701" y="4022036"/>
            <a:ext cx="135467" cy="106856"/>
          </a:xfrm>
          <a:prstGeom prst="star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3147811" y="4766106"/>
            <a:ext cx="135467" cy="106856"/>
          </a:xfrm>
          <a:prstGeom prst="star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3981528" y="6200459"/>
            <a:ext cx="135467" cy="106856"/>
          </a:xfrm>
          <a:prstGeom prst="star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7772540" y="338357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7772540" y="878684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6-Point Star 12"/>
          <p:cNvSpPr/>
          <p:nvPr/>
        </p:nvSpPr>
        <p:spPr>
          <a:xfrm>
            <a:off x="9336228" y="5713920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7704806" y="3793101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7781166" y="6438433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50780" y="319246"/>
            <a:ext cx="200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high impact DELs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01" y="445213"/>
            <a:ext cx="989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high impact SNVs</a:t>
            </a:r>
            <a:endParaRPr lang="en-US" dirty="0"/>
          </a:p>
        </p:txBody>
      </p:sp>
      <p:sp>
        <p:nvSpPr>
          <p:cNvPr id="18" name="6-Point Star 17"/>
          <p:cNvSpPr/>
          <p:nvPr/>
        </p:nvSpPr>
        <p:spPr>
          <a:xfrm>
            <a:off x="4049261" y="2345636"/>
            <a:ext cx="135467" cy="106856"/>
          </a:xfrm>
          <a:prstGeom prst="star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6-Point Star 18"/>
          <p:cNvSpPr/>
          <p:nvPr/>
        </p:nvSpPr>
        <p:spPr>
          <a:xfrm>
            <a:off x="7772539" y="5499717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7781166" y="1585720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6-Point Star 20"/>
          <p:cNvSpPr/>
          <p:nvPr/>
        </p:nvSpPr>
        <p:spPr>
          <a:xfrm>
            <a:off x="7772538" y="1349777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r="24995" b="2928"/>
          <a:stretch/>
        </p:blipFill>
        <p:spPr>
          <a:xfrm flipH="1">
            <a:off x="1057018" y="18311"/>
            <a:ext cx="4435267" cy="6657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8366" y="6640404"/>
            <a:ext cx="42408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Arial" charset="0"/>
                <a:ea typeface="Arial" charset="0"/>
                <a:cs typeface="Arial" charset="0"/>
              </a:rPr>
              <a:t>0                           25                          50                          75                         100                         125</a:t>
            </a:r>
            <a:endParaRPr lang="en-US" sz="7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2204" y="6657945"/>
            <a:ext cx="42408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Arial" charset="0"/>
                <a:ea typeface="Arial" charset="0"/>
                <a:cs typeface="Arial" charset="0"/>
              </a:rPr>
              <a:t>125                       100                         75                           50                         25                          0</a:t>
            </a:r>
            <a:endParaRPr lang="en-US" sz="7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1312204" y="615448"/>
            <a:ext cx="135467" cy="106856"/>
          </a:xfrm>
          <a:prstGeom prst="star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3734701" y="4022036"/>
            <a:ext cx="135467" cy="106856"/>
          </a:xfrm>
          <a:prstGeom prst="star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3147811" y="4766106"/>
            <a:ext cx="135467" cy="106856"/>
          </a:xfrm>
          <a:prstGeom prst="star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3981528" y="6200459"/>
            <a:ext cx="135467" cy="106856"/>
          </a:xfrm>
          <a:prstGeom prst="star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7772540" y="338357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7772540" y="878684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6-Point Star 12"/>
          <p:cNvSpPr/>
          <p:nvPr/>
        </p:nvSpPr>
        <p:spPr>
          <a:xfrm>
            <a:off x="9336228" y="5713920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7704806" y="3793101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7781166" y="6438433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8262" y="299544"/>
            <a:ext cx="200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high </a:t>
            </a:r>
            <a:r>
              <a:rPr lang="en-US" smtClean="0"/>
              <a:t>impact DUPs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701" y="445213"/>
            <a:ext cx="989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high impact SNVs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r="25550" b="2928"/>
          <a:stretch/>
        </p:blipFill>
        <p:spPr>
          <a:xfrm>
            <a:off x="5471561" y="18311"/>
            <a:ext cx="4987636" cy="6657174"/>
          </a:xfrm>
          <a:prstGeom prst="rect">
            <a:avLst/>
          </a:prstGeom>
        </p:spPr>
      </p:pic>
      <p:sp>
        <p:nvSpPr>
          <p:cNvPr id="18" name="6-Point Star 17"/>
          <p:cNvSpPr/>
          <p:nvPr/>
        </p:nvSpPr>
        <p:spPr>
          <a:xfrm>
            <a:off x="7781166" y="155842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6-Point Star 18"/>
          <p:cNvSpPr/>
          <p:nvPr/>
        </p:nvSpPr>
        <p:spPr>
          <a:xfrm>
            <a:off x="7772539" y="433472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7737729" y="1613050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6-Point Star 20"/>
          <p:cNvSpPr/>
          <p:nvPr/>
        </p:nvSpPr>
        <p:spPr>
          <a:xfrm>
            <a:off x="9268494" y="5742979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6-Point Star 21"/>
          <p:cNvSpPr/>
          <p:nvPr/>
        </p:nvSpPr>
        <p:spPr>
          <a:xfrm>
            <a:off x="3599234" y="2347266"/>
            <a:ext cx="135467" cy="106856"/>
          </a:xfrm>
          <a:prstGeom prst="star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6-Point Star 22"/>
          <p:cNvSpPr/>
          <p:nvPr/>
        </p:nvSpPr>
        <p:spPr>
          <a:xfrm>
            <a:off x="4399931" y="2815703"/>
            <a:ext cx="135467" cy="106856"/>
          </a:xfrm>
          <a:prstGeom prst="star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6-Point Star 23"/>
          <p:cNvSpPr/>
          <p:nvPr/>
        </p:nvSpPr>
        <p:spPr>
          <a:xfrm>
            <a:off x="4409993" y="3060807"/>
            <a:ext cx="135467" cy="106856"/>
          </a:xfrm>
          <a:prstGeom prst="star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6-Point Star 24"/>
          <p:cNvSpPr/>
          <p:nvPr/>
        </p:nvSpPr>
        <p:spPr>
          <a:xfrm>
            <a:off x="4409993" y="3529841"/>
            <a:ext cx="135467" cy="106856"/>
          </a:xfrm>
          <a:prstGeom prst="star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6-Point Star 25"/>
          <p:cNvSpPr/>
          <p:nvPr/>
        </p:nvSpPr>
        <p:spPr>
          <a:xfrm>
            <a:off x="6972211" y="6466259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15" b="2758"/>
          <a:stretch/>
        </p:blipFill>
        <p:spPr>
          <a:xfrm>
            <a:off x="5113603" y="-14590"/>
            <a:ext cx="5197365" cy="66688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r="24870" b="2758"/>
          <a:stretch/>
        </p:blipFill>
        <p:spPr>
          <a:xfrm flipH="1">
            <a:off x="830416" y="0"/>
            <a:ext cx="4409630" cy="6668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7579" y="6622093"/>
            <a:ext cx="42408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Arial" charset="0"/>
                <a:ea typeface="Arial" charset="0"/>
                <a:cs typeface="Arial" charset="0"/>
              </a:rPr>
              <a:t>0                           25                          50                          75                         100                         125</a:t>
            </a:r>
            <a:endParaRPr lang="en-US" sz="7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1417" y="6639634"/>
            <a:ext cx="42408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latin typeface="Arial" charset="0"/>
                <a:ea typeface="Arial" charset="0"/>
                <a:cs typeface="Arial" charset="0"/>
              </a:rPr>
              <a:t>125                       100                         75                           50                         25                          0</a:t>
            </a:r>
            <a:endParaRPr lang="en-US" sz="7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4525" y="299544"/>
            <a:ext cx="200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high impact DELs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28071" y="668876"/>
            <a:ext cx="8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# LOFs</a:t>
            </a:r>
            <a:endParaRPr lang="en-US"/>
          </a:p>
        </p:txBody>
      </p:sp>
      <p:sp>
        <p:nvSpPr>
          <p:cNvPr id="9" name="6-Point Star 8"/>
          <p:cNvSpPr/>
          <p:nvPr/>
        </p:nvSpPr>
        <p:spPr>
          <a:xfrm>
            <a:off x="7118773" y="143758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6-Point Star 9"/>
          <p:cNvSpPr/>
          <p:nvPr/>
        </p:nvSpPr>
        <p:spPr>
          <a:xfrm>
            <a:off x="7118773" y="377354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6-Point Star 10"/>
          <p:cNvSpPr/>
          <p:nvPr/>
        </p:nvSpPr>
        <p:spPr>
          <a:xfrm>
            <a:off x="7118773" y="885456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6-Point Star 11"/>
          <p:cNvSpPr/>
          <p:nvPr/>
        </p:nvSpPr>
        <p:spPr>
          <a:xfrm>
            <a:off x="7118773" y="1340130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6-Point Star 12"/>
          <p:cNvSpPr/>
          <p:nvPr/>
        </p:nvSpPr>
        <p:spPr>
          <a:xfrm>
            <a:off x="7118773" y="1600903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6-Point Star 13"/>
          <p:cNvSpPr/>
          <p:nvPr/>
        </p:nvSpPr>
        <p:spPr>
          <a:xfrm>
            <a:off x="7102621" y="3739330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6-Point Star 14"/>
          <p:cNvSpPr/>
          <p:nvPr/>
        </p:nvSpPr>
        <p:spPr>
          <a:xfrm>
            <a:off x="7154202" y="4746232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9043703" y="5684163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6-Point Star 16"/>
          <p:cNvSpPr/>
          <p:nvPr/>
        </p:nvSpPr>
        <p:spPr>
          <a:xfrm>
            <a:off x="7118773" y="6153128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6-Point Star 17"/>
          <p:cNvSpPr/>
          <p:nvPr/>
        </p:nvSpPr>
        <p:spPr>
          <a:xfrm>
            <a:off x="7118773" y="6432893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6-Point Star 18"/>
          <p:cNvSpPr/>
          <p:nvPr/>
        </p:nvSpPr>
        <p:spPr>
          <a:xfrm>
            <a:off x="7118772" y="2302487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6-Point Star 20"/>
          <p:cNvSpPr/>
          <p:nvPr/>
        </p:nvSpPr>
        <p:spPr>
          <a:xfrm>
            <a:off x="7109710" y="5434502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6-Point Star 21"/>
          <p:cNvSpPr/>
          <p:nvPr/>
        </p:nvSpPr>
        <p:spPr>
          <a:xfrm>
            <a:off x="7145279" y="5200906"/>
            <a:ext cx="135467" cy="106856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6-Point Star 22"/>
          <p:cNvSpPr/>
          <p:nvPr/>
        </p:nvSpPr>
        <p:spPr>
          <a:xfrm>
            <a:off x="3564371" y="615448"/>
            <a:ext cx="135467" cy="106856"/>
          </a:xfrm>
          <a:prstGeom prst="star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6-Point Star 23"/>
          <p:cNvSpPr/>
          <p:nvPr/>
        </p:nvSpPr>
        <p:spPr>
          <a:xfrm>
            <a:off x="830416" y="4020681"/>
            <a:ext cx="135467" cy="106856"/>
          </a:xfrm>
          <a:prstGeom prst="star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322"/>
            <a:ext cx="10515600" cy="64421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Bullet points for the cover letter to </a:t>
            </a:r>
            <a:r>
              <a:rPr lang="en-US" sz="3200" dirty="0" err="1" smtClean="0">
                <a:latin typeface="Times New Roman" charset="0"/>
                <a:ea typeface="Times New Roman" charset="0"/>
                <a:cs typeface="Times New Roman" charset="0"/>
              </a:rPr>
              <a:t>Orli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6268"/>
            <a:ext cx="10515600" cy="5474584"/>
          </a:xfrm>
        </p:spPr>
        <p:txBody>
          <a:bodyPr>
            <a:normAutofit fontScale="70000" lnSpcReduction="20000"/>
          </a:bodyPr>
          <a:lstStyle/>
          <a:p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One of the 4 major paper coming out from PCAWG non-coding analysis meta group</a:t>
            </a:r>
          </a:p>
          <a:p>
            <a:endParaRPr 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First study, which look at the overall molecular impact of each variants in PCAWG</a:t>
            </a:r>
            <a:endParaRPr 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Only possible through PCAWG, which has coding &amp; non-coding variants from ~2500 whole genome </a:t>
            </a:r>
          </a:p>
          <a:p>
            <a:pPr lvl="1"/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Complement Driver discovery group, which focuses on handful of driver variants</a:t>
            </a:r>
          </a:p>
          <a:p>
            <a:pPr lvl="1"/>
            <a:endParaRPr lang="en-US" sz="1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Conceptually we can extend dichotomous classification of mutations as driver and passenger. Evidences showing potential signal of deleterious passengers and strong/weak undiscovered drivers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Different molecular impact for different subsystem in somatic genome</a:t>
            </a:r>
          </a:p>
          <a:p>
            <a:pPr lvl="1"/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LoFs and missense variants enriched in key genes</a:t>
            </a:r>
          </a:p>
          <a:p>
            <a:pPr lvl="1"/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Among noncoding elements, some TFs are more burdened compared to others.</a:t>
            </a:r>
          </a:p>
          <a:p>
            <a:pPr lvl="1"/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Underlying </a:t>
            </a:r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signatures in certain cancers are correlated more with impactful mutations than others.</a:t>
            </a:r>
          </a:p>
          <a:p>
            <a:pPr lvl="1"/>
            <a:endParaRPr 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Aggregated burdening effect </a:t>
            </a:r>
          </a:p>
          <a:p>
            <a:pPr lvl="1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get less impactful mutations as mutation goes up</a:t>
            </a:r>
          </a:p>
          <a:p>
            <a:pPr lvl="1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Somatic structural variant similar to gremlin in that they engulf genes rather than split them</a:t>
            </a:r>
          </a:p>
          <a:p>
            <a:pPr lvl="1"/>
            <a:endParaRPr lang="en-US" sz="1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Aggregated somatic burdening is correlated with survivability and age of onset with germline burden</a:t>
            </a:r>
          </a:p>
          <a:p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Prevalence of impactful mutations varies across the subclonal architecture </a:t>
            </a:r>
          </a:p>
          <a:p>
            <a:pPr lvl="1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High impact variants in early/dominant subclones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Suggestive evidences of weak positive and negative selection among non-diver mutations</a:t>
            </a:r>
          </a:p>
          <a:p>
            <a:pPr lvl="1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Negative selection based on LoF analysis, depletion of high impact variants in cell cycle &amp; DNA repair genes, GERP-VAF correlation</a:t>
            </a:r>
          </a:p>
          <a:p>
            <a:pPr lvl="1"/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Survivability of 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dirty="0" smtClean="0">
                <a:latin typeface="Times New Roman" charset="0"/>
                <a:ea typeface="Times New Roman" charset="0"/>
                <a:cs typeface="Times New Roman" charset="0"/>
              </a:rPr>
              <a:t>CLL and RCC cohorts</a:t>
            </a:r>
          </a:p>
          <a:p>
            <a:endParaRPr 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2"/>
            <a:endParaRPr lang="en-US" sz="1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1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endParaRPr lang="en-US" sz="1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endParaRPr lang="en-US" sz="14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3965</TotalTime>
  <Words>305</Words>
  <Application>Microsoft Macintosh PowerPoint</Application>
  <PresentationFormat>Widescreen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Bullet points for the cover letter to Orli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30</cp:revision>
  <cp:lastPrinted>2017-04-04T19:19:29Z</cp:lastPrinted>
  <dcterms:created xsi:type="dcterms:W3CDTF">2017-04-02T04:01:39Z</dcterms:created>
  <dcterms:modified xsi:type="dcterms:W3CDTF">2017-04-04T22:07:23Z</dcterms:modified>
</cp:coreProperties>
</file>