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2"/>
    <p:restoredTop sz="94718"/>
  </p:normalViewPr>
  <p:slideViewPr>
    <p:cSldViewPr snapToGrid="0" snapToObjects="1">
      <p:cViewPr>
        <p:scale>
          <a:sx n="96" d="100"/>
          <a:sy n="96" d="100"/>
        </p:scale>
        <p:origin x="3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0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5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0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2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3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1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3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5DE1-A080-984C-9DA2-99887ECB3787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62A0-916B-B04F-B0BA-11D0EC55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9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Suggested slides for the Baylor talk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57412"/>
            <a:ext cx="9144000" cy="1655762"/>
          </a:xfrm>
        </p:spPr>
        <p:txBody>
          <a:bodyPr/>
          <a:lstStyle/>
          <a:p>
            <a:r>
              <a:rPr lang="en-US" smtClean="0"/>
              <a:t>Prashant Emani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6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695" y="52494"/>
            <a:ext cx="10562593" cy="98881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Expression of genes is quantified by </a:t>
            </a:r>
            <a:r>
              <a:rPr lang="en-US" sz="2400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transcription</a:t>
            </a:r>
            <a:endParaRPr lang="en-US" sz="2400" dirty="0">
              <a:solidFill>
                <a:srgbClr val="0070C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291547" y="4941476"/>
            <a:ext cx="11635409" cy="169786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In the building analogy, switching on lights is akin to active transcription of genes to produce RNA transcripts, while switching off the lights is related to gene silencing.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Helvetica" charset="0"/>
              <a:ea typeface="Helvetica" charset="0"/>
              <a:cs typeface="Helvetic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RNA-</a:t>
            </a:r>
            <a:r>
              <a:rPr lang="en-US" sz="2400" dirty="0" err="1" smtClean="0">
                <a:latin typeface="Helvetica" charset="0"/>
                <a:ea typeface="Helvetica" charset="0"/>
                <a:cs typeface="Helvetica" charset="0"/>
              </a:rPr>
              <a:t>seq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 can quantify transcription, which is not merely a binary on/off process </a:t>
            </a:r>
            <a:endParaRPr lang="en-US" sz="2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2939" y="2093843"/>
            <a:ext cx="1722783" cy="477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Genes (DNA)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2875722" y="2332383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094922" y="2001079"/>
            <a:ext cx="1809534" cy="6035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RNA transcripts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31" name="Straight Arrow Connector 30"/>
          <p:cNvCxnSpPr>
            <a:stCxn id="28" idx="6"/>
          </p:cNvCxnSpPr>
          <p:nvPr/>
        </p:nvCxnSpPr>
        <p:spPr>
          <a:xfrm>
            <a:off x="5904456" y="2302853"/>
            <a:ext cx="1066187" cy="29530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970642" y="1974573"/>
            <a:ext cx="1656521" cy="82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Protein coding mRNA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8627163" y="2385391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iamond 38"/>
          <p:cNvSpPr/>
          <p:nvPr/>
        </p:nvSpPr>
        <p:spPr>
          <a:xfrm>
            <a:off x="9846362" y="1739347"/>
            <a:ext cx="2186612" cy="126889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Proteins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1" name="Straight Arrow Connector 40"/>
          <p:cNvCxnSpPr>
            <a:stCxn id="28" idx="4"/>
            <a:endCxn id="42" idx="0"/>
          </p:cNvCxnSpPr>
          <p:nvPr/>
        </p:nvCxnSpPr>
        <p:spPr>
          <a:xfrm flipH="1">
            <a:off x="4991099" y="2604627"/>
            <a:ext cx="8590" cy="880695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806685" y="3485322"/>
            <a:ext cx="2368828" cy="1052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Non-coding regulatory RNAs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4" name="Elbow Connector 43"/>
          <p:cNvCxnSpPr>
            <a:stCxn id="42" idx="2"/>
            <a:endCxn id="4" idx="2"/>
          </p:cNvCxnSpPr>
          <p:nvPr/>
        </p:nvCxnSpPr>
        <p:spPr>
          <a:xfrm rot="10800000">
            <a:off x="2014331" y="2570923"/>
            <a:ext cx="1792354" cy="14406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43517" y="363109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Regulation</a:t>
            </a:r>
            <a:endParaRPr lang="en-US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75494" y="1828656"/>
            <a:ext cx="15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Transcription</a:t>
            </a:r>
            <a:endParaRPr lang="en-US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27163" y="1989554"/>
            <a:ext cx="131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Translation</a:t>
            </a:r>
            <a:endParaRPr lang="en-US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8200" y="1484242"/>
            <a:ext cx="7792893" cy="3207027"/>
          </a:xfrm>
          <a:prstGeom prst="rect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27163" y="3982279"/>
            <a:ext cx="274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Gene Expression measured by RNA-</a:t>
            </a:r>
            <a:r>
              <a:rPr lang="en-US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seq</a:t>
            </a:r>
            <a:endParaRPr lang="en-US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0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114228" y="168644"/>
            <a:ext cx="4407998" cy="1183078"/>
            <a:chOff x="458297" y="1060617"/>
            <a:chExt cx="4163654" cy="1099898"/>
          </a:xfrm>
        </p:grpSpPr>
        <p:sp>
          <p:nvSpPr>
            <p:cNvPr id="11" name="TextBox 10"/>
            <p:cNvSpPr txBox="1"/>
            <p:nvPr/>
          </p:nvSpPr>
          <p:spPr>
            <a:xfrm>
              <a:off x="484448" y="1073712"/>
              <a:ext cx="3734350" cy="972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Courier"/>
                  <a:cs typeface="Courier"/>
                </a:rPr>
                <a:t>ATACAAGCAAGTATAAGTTCGTATGCCGTCTT</a:t>
              </a:r>
            </a:p>
            <a:p>
              <a:r>
                <a:rPr lang="en-US" sz="1600" b="0" dirty="0">
                  <a:latin typeface="Courier"/>
                  <a:cs typeface="Courier"/>
                </a:rPr>
                <a:t>GGAGGCTGGAGTTGGGGACGTATGCGGCATAG</a:t>
              </a:r>
            </a:p>
            <a:p>
              <a:r>
                <a:rPr lang="en-US" sz="1600" b="0" dirty="0">
                  <a:latin typeface="Courier"/>
                  <a:cs typeface="Courier"/>
                </a:rPr>
                <a:t>TACCGATCGAGTCGACTGTAAACGTAGGCATA</a:t>
              </a:r>
            </a:p>
            <a:p>
              <a:r>
                <a:rPr lang="en-US" sz="1600" b="0" dirty="0">
                  <a:latin typeface="Courier"/>
                  <a:cs typeface="Courier"/>
                </a:rPr>
                <a:t>ATTCTGACTGGTGTCATGCTGATGTACTTAAA</a:t>
              </a:r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58297" y="1060617"/>
              <a:ext cx="4163654" cy="1099898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2762"/>
              <a:endParaRPr lang="en-US">
                <a:latin typeface="Arial" pitchFamily="-65" charset="0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762168" y="616754"/>
            <a:ext cx="39759" cy="5798281"/>
          </a:xfrm>
          <a:prstGeom prst="straightConnector1">
            <a:avLst/>
          </a:prstGeom>
          <a:ln w="31750">
            <a:solidFill>
              <a:srgbClr val="00B050"/>
            </a:solidFill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-974911" y="2864453"/>
            <a:ext cx="2788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Successive steps of Data Compression</a:t>
            </a:r>
            <a:endParaRPr lang="en-US" sz="2000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38149" y="735041"/>
            <a:ext cx="2504661" cy="616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Fastq</a:t>
            </a:r>
            <a:r>
              <a:rPr lang="en-US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 sequence files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~5-10 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GB</a:t>
            </a:r>
            <a:endParaRPr lang="en-US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7" name="Straight Arrow Connector 26"/>
          <p:cNvCxnSpPr>
            <a:stCxn id="12" idx="1"/>
            <a:endCxn id="19" idx="3"/>
          </p:cNvCxnSpPr>
          <p:nvPr/>
        </p:nvCxnSpPr>
        <p:spPr>
          <a:xfrm flipH="1">
            <a:off x="3742810" y="760183"/>
            <a:ext cx="2371418" cy="28319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33" t="17796" r="6596" b="5090"/>
          <a:stretch>
            <a:fillRect/>
          </a:stretch>
        </p:blipFill>
        <p:spPr bwMode="auto">
          <a:xfrm>
            <a:off x="9609952" y="1462728"/>
            <a:ext cx="2345884" cy="463227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8483861" y="6611839"/>
            <a:ext cx="3613081" cy="24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90" rIns="91374" bIns="45690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7F7F7F"/>
                </a:solidFill>
              </a:rPr>
              <a:t>[</a:t>
            </a:r>
            <a:r>
              <a:rPr lang="en-US" sz="1000" i="1" dirty="0">
                <a:solidFill>
                  <a:srgbClr val="7F7F7F"/>
                </a:solidFill>
              </a:rPr>
              <a:t>PLOS CB</a:t>
            </a:r>
            <a:r>
              <a:rPr lang="en-US" sz="1000" dirty="0">
                <a:solidFill>
                  <a:srgbClr val="7F7F7F"/>
                </a:solidFill>
              </a:rPr>
              <a:t>  4:e1000158; </a:t>
            </a:r>
            <a:r>
              <a:rPr lang="en-US" sz="1000" i="1" dirty="0">
                <a:solidFill>
                  <a:srgbClr val="7F7F7F"/>
                </a:solidFill>
              </a:rPr>
              <a:t>PNAS</a:t>
            </a:r>
            <a:r>
              <a:rPr lang="en-US" sz="1000" dirty="0">
                <a:solidFill>
                  <a:srgbClr val="7F7F7F"/>
                </a:solidFill>
              </a:rPr>
              <a:t> 4:107: 5254 ; </a:t>
            </a:r>
            <a:r>
              <a:rPr lang="en-US" sz="1000" i="1" dirty="0">
                <a:solidFill>
                  <a:srgbClr val="7F7F7F"/>
                </a:solidFill>
              </a:rPr>
              <a:t>IJC </a:t>
            </a:r>
            <a:r>
              <a:rPr lang="en-US" sz="1000" dirty="0">
                <a:solidFill>
                  <a:srgbClr val="7F7F7F"/>
                </a:solidFill>
              </a:rPr>
              <a:t>123:569 ]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915489" y="3957571"/>
            <a:ext cx="4614951" cy="2378361"/>
            <a:chOff x="427391" y="3792543"/>
            <a:chExt cx="4168337" cy="2148194"/>
          </a:xfrm>
        </p:grpSpPr>
        <p:pic>
          <p:nvPicPr>
            <p:cNvPr id="36" name="Picture 35" descr="F4.larg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0" r="32362" b="59163"/>
            <a:stretch>
              <a:fillRect/>
            </a:stretch>
          </p:blipFill>
          <p:spPr bwMode="auto">
            <a:xfrm>
              <a:off x="467218" y="3797270"/>
              <a:ext cx="4115419" cy="2143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Rectangle 36"/>
            <p:cNvSpPr/>
            <p:nvPr/>
          </p:nvSpPr>
          <p:spPr bwMode="auto">
            <a:xfrm>
              <a:off x="427391" y="3792543"/>
              <a:ext cx="4168337" cy="213837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2762"/>
              <a:endParaRPr lang="en-US">
                <a:latin typeface="Arial" pitchFamily="-65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4265067" y="6310125"/>
            <a:ext cx="4182067" cy="523216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pPr>
              <a:defRPr/>
            </a:pPr>
            <a:r>
              <a:rPr lang="en-US" sz="1400" b="0" dirty="0" smtClean="0">
                <a:latin typeface="Helvetica"/>
                <a:cs typeface="Helvetica"/>
              </a:rPr>
              <a:t>Quantitative information from RNA-</a:t>
            </a:r>
            <a:r>
              <a:rPr lang="en-US" sz="1400" b="0" dirty="0" err="1" smtClean="0">
                <a:latin typeface="Helvetica"/>
                <a:cs typeface="Helvetica"/>
              </a:rPr>
              <a:t>seq</a:t>
            </a:r>
            <a:r>
              <a:rPr lang="en-US" sz="1400" b="0" dirty="0" smtClean="0">
                <a:latin typeface="Helvetica"/>
                <a:cs typeface="Helvetica"/>
              </a:rPr>
              <a:t> signal: average signals at exon level (RPKMs)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911360" y="6107262"/>
            <a:ext cx="1743067" cy="307773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pPr>
              <a:defRPr/>
            </a:pPr>
            <a:r>
              <a:rPr lang="en-US" sz="1400" b="0" dirty="0" smtClean="0">
                <a:latin typeface="Helvetica"/>
                <a:cs typeface="Helvetica"/>
              </a:rPr>
              <a:t>Reads =&gt; Signal</a:t>
            </a:r>
            <a:endParaRPr lang="en-US" sz="1400" b="0" dirty="0">
              <a:latin typeface="Helvetica"/>
              <a:cs typeface="Helvetica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38149" y="2027583"/>
            <a:ext cx="2504661" cy="6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BAM files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~1-2-fold 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reduction</a:t>
            </a:r>
            <a:endParaRPr lang="en-US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4" name="Straight Arrow Connector 43"/>
          <p:cNvCxnSpPr>
            <a:stCxn id="19" idx="2"/>
            <a:endCxn id="42" idx="0"/>
          </p:cNvCxnSpPr>
          <p:nvPr/>
        </p:nvCxnSpPr>
        <p:spPr>
          <a:xfrm>
            <a:off x="2490480" y="1351722"/>
            <a:ext cx="0" cy="675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83401" y="1505268"/>
            <a:ext cx="509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Index-building + Alignment to reference </a:t>
            </a:r>
            <a:r>
              <a:rPr lang="en-US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genome</a:t>
            </a:r>
            <a:endParaRPr lang="en-US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31316" y="3466192"/>
            <a:ext cx="2504661" cy="625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BigWig</a:t>
            </a:r>
            <a:r>
              <a:rPr lang="en-US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 files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~25-fold 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reduction</a:t>
            </a:r>
            <a:endParaRPr lang="en-US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18122" y="2678928"/>
            <a:ext cx="504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Conversion to signal track by overlapping reads</a:t>
            </a:r>
            <a:endParaRPr lang="en-US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53" name="Straight Arrow Connector 52"/>
          <p:cNvCxnSpPr>
            <a:endCxn id="51" idx="3"/>
          </p:cNvCxnSpPr>
          <p:nvPr/>
        </p:nvCxnSpPr>
        <p:spPr>
          <a:xfrm flipH="1" flipV="1">
            <a:off x="7663093" y="2863594"/>
            <a:ext cx="1946859" cy="12128"/>
          </a:xfrm>
          <a:prstGeom prst="straightConnector1">
            <a:avLst/>
          </a:prstGeom>
          <a:ln w="63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6" idx="0"/>
            <a:endCxn id="46" idx="3"/>
          </p:cNvCxnSpPr>
          <p:nvPr/>
        </p:nvCxnSpPr>
        <p:spPr>
          <a:xfrm rot="16200000" flipV="1">
            <a:off x="5944902" y="2669941"/>
            <a:ext cx="183938" cy="2401788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975687" y="4612405"/>
            <a:ext cx="2504661" cy="872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Gene/Transcript </a:t>
            </a:r>
            <a:r>
              <a:rPr lang="en-US" dirty="0" smtClean="0">
                <a:solidFill>
                  <a:srgbClr val="0070C0"/>
                </a:solidFill>
                <a:latin typeface="Helvetica" charset="0"/>
                <a:ea typeface="Helvetica" charset="0"/>
                <a:cs typeface="Helvetica" charset="0"/>
              </a:rPr>
              <a:t>expression matrix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~500-fold 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reduction</a:t>
            </a:r>
            <a:endParaRPr lang="en-US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3" name="Straight Connector 22"/>
          <p:cNvCxnSpPr>
            <a:stCxn id="42" idx="2"/>
          </p:cNvCxnSpPr>
          <p:nvPr/>
        </p:nvCxnSpPr>
        <p:spPr>
          <a:xfrm flipH="1">
            <a:off x="2490479" y="2663687"/>
            <a:ext cx="1" cy="424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46" idx="0"/>
          </p:cNvCxnSpPr>
          <p:nvPr/>
        </p:nvCxnSpPr>
        <p:spPr>
          <a:xfrm>
            <a:off x="2490479" y="3087757"/>
            <a:ext cx="1093168" cy="378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427351" y="3087757"/>
            <a:ext cx="1056050" cy="1524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63619" y="3354088"/>
            <a:ext cx="117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Mapping to genes</a:t>
            </a:r>
            <a:endParaRPr lang="en-US" dirty="0">
              <a:solidFill>
                <a:srgbClr val="00B05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157</Words>
  <Application>Microsoft Macintosh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Calibri Light</vt:lpstr>
      <vt:lpstr>Courier</vt:lpstr>
      <vt:lpstr>Helvetica</vt:lpstr>
      <vt:lpstr>ＭＳ Ｐゴシック</vt:lpstr>
      <vt:lpstr>Arial</vt:lpstr>
      <vt:lpstr>Office Theme</vt:lpstr>
      <vt:lpstr>Suggested slides for the Baylor talk</vt:lpstr>
      <vt:lpstr>Expression of genes is quantified by transcription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slides for the Baylor talk</dc:title>
  <dc:creator>Prashant Emani</dc:creator>
  <cp:lastModifiedBy>Prashant Emani</cp:lastModifiedBy>
  <cp:revision>44</cp:revision>
  <dcterms:created xsi:type="dcterms:W3CDTF">2017-04-02T23:40:05Z</dcterms:created>
  <dcterms:modified xsi:type="dcterms:W3CDTF">2017-04-03T20:20:36Z</dcterms:modified>
</cp:coreProperties>
</file>