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7" r:id="rId2"/>
    <p:sldId id="258" r:id="rId3"/>
    <p:sldId id="262" r:id="rId4"/>
    <p:sldId id="261" r:id="rId5"/>
    <p:sldId id="256" r:id="rId6"/>
    <p:sldId id="259" r:id="rId7"/>
    <p:sldId id="264" r:id="rId8"/>
    <p:sldId id="263" r:id="rId9"/>
    <p:sldId id="265" r:id="rId10"/>
    <p:sldId id="266" r:id="rId11"/>
    <p:sldId id="269" r:id="rId12"/>
    <p:sldId id="270" r:id="rId13"/>
    <p:sldId id="271" r:id="rId14"/>
    <p:sldId id="273" r:id="rId15"/>
    <p:sldId id="274" r:id="rId16"/>
    <p:sldId id="276" r:id="rId17"/>
    <p:sldId id="277" r:id="rId18"/>
    <p:sldId id="278" r:id="rId19"/>
    <p:sldId id="280" r:id="rId20"/>
    <p:sldId id="279" r:id="rId21"/>
    <p:sldId id="272" r:id="rId22"/>
    <p:sldId id="281" r:id="rId23"/>
    <p:sldId id="275" r:id="rId24"/>
    <p:sldId id="282" r:id="rId25"/>
  </p:sldIdLst>
  <p:sldSz cx="10972800" cy="8229600" type="B4JIS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FFD579"/>
    <a:srgbClr val="009051"/>
    <a:srgbClr val="008F00"/>
    <a:srgbClr val="BF9000"/>
    <a:srgbClr val="00FA00"/>
    <a:srgbClr val="73FB79"/>
    <a:srgbClr val="7A81FF"/>
    <a:srgbClr val="FFC000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743"/>
    <p:restoredTop sz="94619"/>
  </p:normalViewPr>
  <p:slideViewPr>
    <p:cSldViewPr snapToGrid="0" snapToObjects="1">
      <p:cViewPr varScale="1">
        <p:scale>
          <a:sx n="187" d="100"/>
          <a:sy n="187" d="100"/>
        </p:scale>
        <p:origin x="22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34CC5-FDE8-4241-B996-9418CE153CF0}" type="datetimeFigureOut">
              <a:rPr lang="en-US" smtClean="0"/>
              <a:t>4/4/17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76C04-A620-634F-B5A4-1EFF855A8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83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1346836"/>
            <a:ext cx="932688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22446"/>
            <a:ext cx="82296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1" y="438150"/>
            <a:ext cx="2366010" cy="69742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1" y="438150"/>
            <a:ext cx="6960870" cy="69742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2051688"/>
            <a:ext cx="946404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5507358"/>
            <a:ext cx="946404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2190750"/>
            <a:ext cx="4663440" cy="52216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2190750"/>
            <a:ext cx="4663440" cy="52216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438152"/>
            <a:ext cx="9464040" cy="15906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2017396"/>
            <a:ext cx="4642008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3006090"/>
            <a:ext cx="4642008" cy="44215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1" y="2017396"/>
            <a:ext cx="4664869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1" y="3006090"/>
            <a:ext cx="4664869" cy="44215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4/4/17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4/4/17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548640"/>
            <a:ext cx="353901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1184912"/>
            <a:ext cx="555498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468880"/>
            <a:ext cx="353901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548640"/>
            <a:ext cx="353901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4869" y="1184912"/>
            <a:ext cx="555498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468880"/>
            <a:ext cx="353901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438152"/>
            <a:ext cx="946404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2190750"/>
            <a:ext cx="946404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7627622"/>
            <a:ext cx="24688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CC6D-4D78-9749-9EEA-BF9A4F8D37C4}" type="datetimeFigureOut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7627622"/>
            <a:ext cx="37033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7627622"/>
            <a:ext cx="24688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6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emf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5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png"/><Relationship Id="rId6" Type="http://schemas.openxmlformats.org/officeDocument/2006/relationships/image" Target="../media/image27.tiff"/><Relationship Id="rId7" Type="http://schemas.openxmlformats.org/officeDocument/2006/relationships/image" Target="../media/image31.emf"/><Relationship Id="rId8" Type="http://schemas.openxmlformats.org/officeDocument/2006/relationships/image" Target="../media/image32.emf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emf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27.tiff"/><Relationship Id="rId15" Type="http://schemas.openxmlformats.org/officeDocument/2006/relationships/image" Target="../media/image41.emf"/><Relationship Id="rId16" Type="http://schemas.openxmlformats.org/officeDocument/2006/relationships/image" Target="../media/image42.emf"/><Relationship Id="rId17" Type="http://schemas.openxmlformats.org/officeDocument/2006/relationships/image" Target="../media/image43.emf"/><Relationship Id="rId18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1.tif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png"/><Relationship Id="rId7" Type="http://schemas.openxmlformats.org/officeDocument/2006/relationships/image" Target="../media/image32.emf"/><Relationship Id="rId8" Type="http://schemas.openxmlformats.org/officeDocument/2006/relationships/image" Target="../media/image39.emf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emf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27.tiff"/><Relationship Id="rId15" Type="http://schemas.openxmlformats.org/officeDocument/2006/relationships/image" Target="../media/image41.emf"/><Relationship Id="rId16" Type="http://schemas.openxmlformats.org/officeDocument/2006/relationships/image" Target="../media/image42.emf"/><Relationship Id="rId17" Type="http://schemas.openxmlformats.org/officeDocument/2006/relationships/image" Target="../media/image43.emf"/><Relationship Id="rId18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1.tif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png"/><Relationship Id="rId7" Type="http://schemas.openxmlformats.org/officeDocument/2006/relationships/image" Target="../media/image32.emf"/><Relationship Id="rId8" Type="http://schemas.openxmlformats.org/officeDocument/2006/relationships/image" Target="../media/image39.emf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4.png"/><Relationship Id="rId13" Type="http://schemas.openxmlformats.org/officeDocument/2006/relationships/image" Target="../media/image45.png"/><Relationship Id="rId14" Type="http://schemas.openxmlformats.org/officeDocument/2006/relationships/image" Target="../media/image46.png"/><Relationship Id="rId15" Type="http://schemas.openxmlformats.org/officeDocument/2006/relationships/image" Target="../media/image37.png"/><Relationship Id="rId16" Type="http://schemas.openxmlformats.org/officeDocument/2006/relationships/image" Target="../media/image35.png"/><Relationship Id="rId17" Type="http://schemas.openxmlformats.org/officeDocument/2006/relationships/image" Target="../media/image47.png"/><Relationship Id="rId18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1.tif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png"/><Relationship Id="rId7" Type="http://schemas.openxmlformats.org/officeDocument/2006/relationships/image" Target="../media/image32.emf"/><Relationship Id="rId8" Type="http://schemas.openxmlformats.org/officeDocument/2006/relationships/image" Target="../media/image41.emf"/><Relationship Id="rId9" Type="http://schemas.openxmlformats.org/officeDocument/2006/relationships/image" Target="../media/image42.emf"/><Relationship Id="rId10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49.png"/><Relationship Id="rId14" Type="http://schemas.openxmlformats.org/officeDocument/2006/relationships/image" Target="../media/image50.emf"/><Relationship Id="rId15" Type="http://schemas.openxmlformats.org/officeDocument/2006/relationships/image" Target="../media/image51.emf"/><Relationship Id="rId16" Type="http://schemas.openxmlformats.org/officeDocument/2006/relationships/image" Target="../media/image52.png"/><Relationship Id="rId17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1.tiff"/><Relationship Id="rId4" Type="http://schemas.openxmlformats.org/officeDocument/2006/relationships/image" Target="../media/image32.emf"/><Relationship Id="rId5" Type="http://schemas.openxmlformats.org/officeDocument/2006/relationships/image" Target="../media/image38.png"/><Relationship Id="rId6" Type="http://schemas.openxmlformats.org/officeDocument/2006/relationships/image" Target="../media/image3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37.png"/><Relationship Id="rId10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49.png"/><Relationship Id="rId14" Type="http://schemas.openxmlformats.org/officeDocument/2006/relationships/image" Target="../media/image50.emf"/><Relationship Id="rId15" Type="http://schemas.openxmlformats.org/officeDocument/2006/relationships/image" Target="../media/image51.emf"/><Relationship Id="rId16" Type="http://schemas.openxmlformats.org/officeDocument/2006/relationships/image" Target="../media/image52.png"/><Relationship Id="rId17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1.tiff"/><Relationship Id="rId4" Type="http://schemas.openxmlformats.org/officeDocument/2006/relationships/image" Target="../media/image32.emf"/><Relationship Id="rId5" Type="http://schemas.openxmlformats.org/officeDocument/2006/relationships/image" Target="../media/image38.png"/><Relationship Id="rId6" Type="http://schemas.openxmlformats.org/officeDocument/2006/relationships/image" Target="../media/image3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37.png"/><Relationship Id="rId10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emf"/><Relationship Id="rId20" Type="http://schemas.openxmlformats.org/officeDocument/2006/relationships/image" Target="../media/image69.png"/><Relationship Id="rId10" Type="http://schemas.openxmlformats.org/officeDocument/2006/relationships/image" Target="../media/image59.tiff"/><Relationship Id="rId11" Type="http://schemas.openxmlformats.org/officeDocument/2006/relationships/image" Target="../media/image60.emf"/><Relationship Id="rId12" Type="http://schemas.openxmlformats.org/officeDocument/2006/relationships/image" Target="../media/image61.tiff"/><Relationship Id="rId13" Type="http://schemas.openxmlformats.org/officeDocument/2006/relationships/image" Target="../media/image62.png"/><Relationship Id="rId14" Type="http://schemas.openxmlformats.org/officeDocument/2006/relationships/image" Target="../media/image63.png"/><Relationship Id="rId15" Type="http://schemas.openxmlformats.org/officeDocument/2006/relationships/image" Target="../media/image64.png"/><Relationship Id="rId16" Type="http://schemas.openxmlformats.org/officeDocument/2006/relationships/image" Target="../media/image65.png"/><Relationship Id="rId17" Type="http://schemas.openxmlformats.org/officeDocument/2006/relationships/image" Target="../media/image66.png"/><Relationship Id="rId18" Type="http://schemas.openxmlformats.org/officeDocument/2006/relationships/image" Target="../media/image67.png"/><Relationship Id="rId19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1.tiff"/><Relationship Id="rId4" Type="http://schemas.openxmlformats.org/officeDocument/2006/relationships/image" Target="../media/image32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7" Type="http://schemas.openxmlformats.org/officeDocument/2006/relationships/image" Target="../media/image56.emf"/><Relationship Id="rId8" Type="http://schemas.openxmlformats.org/officeDocument/2006/relationships/image" Target="../media/image57.emf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emf"/><Relationship Id="rId20" Type="http://schemas.openxmlformats.org/officeDocument/2006/relationships/image" Target="../media/image69.png"/><Relationship Id="rId10" Type="http://schemas.openxmlformats.org/officeDocument/2006/relationships/image" Target="../media/image59.tiff"/><Relationship Id="rId11" Type="http://schemas.openxmlformats.org/officeDocument/2006/relationships/image" Target="../media/image60.emf"/><Relationship Id="rId12" Type="http://schemas.openxmlformats.org/officeDocument/2006/relationships/image" Target="../media/image61.tiff"/><Relationship Id="rId13" Type="http://schemas.openxmlformats.org/officeDocument/2006/relationships/image" Target="../media/image62.png"/><Relationship Id="rId14" Type="http://schemas.openxmlformats.org/officeDocument/2006/relationships/image" Target="../media/image63.png"/><Relationship Id="rId15" Type="http://schemas.openxmlformats.org/officeDocument/2006/relationships/image" Target="../media/image64.png"/><Relationship Id="rId16" Type="http://schemas.openxmlformats.org/officeDocument/2006/relationships/image" Target="../media/image65.png"/><Relationship Id="rId17" Type="http://schemas.openxmlformats.org/officeDocument/2006/relationships/image" Target="../media/image66.png"/><Relationship Id="rId18" Type="http://schemas.openxmlformats.org/officeDocument/2006/relationships/image" Target="../media/image67.png"/><Relationship Id="rId19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1.tiff"/><Relationship Id="rId4" Type="http://schemas.openxmlformats.org/officeDocument/2006/relationships/image" Target="../media/image32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7" Type="http://schemas.openxmlformats.org/officeDocument/2006/relationships/image" Target="../media/image56.emf"/><Relationship Id="rId8" Type="http://schemas.openxmlformats.org/officeDocument/2006/relationships/image" Target="../media/image57.emf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emf"/><Relationship Id="rId20" Type="http://schemas.openxmlformats.org/officeDocument/2006/relationships/image" Target="../media/image69.png"/><Relationship Id="rId10" Type="http://schemas.openxmlformats.org/officeDocument/2006/relationships/image" Target="../media/image59.tiff"/><Relationship Id="rId11" Type="http://schemas.openxmlformats.org/officeDocument/2006/relationships/image" Target="../media/image60.emf"/><Relationship Id="rId12" Type="http://schemas.openxmlformats.org/officeDocument/2006/relationships/image" Target="../media/image61.tiff"/><Relationship Id="rId13" Type="http://schemas.openxmlformats.org/officeDocument/2006/relationships/image" Target="../media/image62.png"/><Relationship Id="rId14" Type="http://schemas.openxmlformats.org/officeDocument/2006/relationships/image" Target="../media/image63.png"/><Relationship Id="rId15" Type="http://schemas.openxmlformats.org/officeDocument/2006/relationships/image" Target="../media/image64.png"/><Relationship Id="rId16" Type="http://schemas.openxmlformats.org/officeDocument/2006/relationships/image" Target="../media/image65.png"/><Relationship Id="rId17" Type="http://schemas.openxmlformats.org/officeDocument/2006/relationships/image" Target="../media/image66.png"/><Relationship Id="rId18" Type="http://schemas.openxmlformats.org/officeDocument/2006/relationships/image" Target="../media/image67.png"/><Relationship Id="rId19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1.tiff"/><Relationship Id="rId4" Type="http://schemas.openxmlformats.org/officeDocument/2006/relationships/image" Target="../media/image32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7" Type="http://schemas.openxmlformats.org/officeDocument/2006/relationships/image" Target="../media/image56.emf"/><Relationship Id="rId8" Type="http://schemas.openxmlformats.org/officeDocument/2006/relationships/image" Target="../media/image57.emf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emf"/><Relationship Id="rId20" Type="http://schemas.openxmlformats.org/officeDocument/2006/relationships/image" Target="../media/image69.png"/><Relationship Id="rId10" Type="http://schemas.openxmlformats.org/officeDocument/2006/relationships/image" Target="../media/image59.tiff"/><Relationship Id="rId11" Type="http://schemas.openxmlformats.org/officeDocument/2006/relationships/image" Target="../media/image60.emf"/><Relationship Id="rId12" Type="http://schemas.openxmlformats.org/officeDocument/2006/relationships/image" Target="../media/image61.tiff"/><Relationship Id="rId13" Type="http://schemas.openxmlformats.org/officeDocument/2006/relationships/image" Target="../media/image62.png"/><Relationship Id="rId14" Type="http://schemas.openxmlformats.org/officeDocument/2006/relationships/image" Target="../media/image63.png"/><Relationship Id="rId15" Type="http://schemas.openxmlformats.org/officeDocument/2006/relationships/image" Target="../media/image64.png"/><Relationship Id="rId16" Type="http://schemas.openxmlformats.org/officeDocument/2006/relationships/image" Target="../media/image65.png"/><Relationship Id="rId17" Type="http://schemas.openxmlformats.org/officeDocument/2006/relationships/image" Target="../media/image66.png"/><Relationship Id="rId18" Type="http://schemas.openxmlformats.org/officeDocument/2006/relationships/image" Target="../media/image67.png"/><Relationship Id="rId19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1.tiff"/><Relationship Id="rId4" Type="http://schemas.openxmlformats.org/officeDocument/2006/relationships/image" Target="../media/image32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7" Type="http://schemas.openxmlformats.org/officeDocument/2006/relationships/image" Target="../media/image56.emf"/><Relationship Id="rId8" Type="http://schemas.openxmlformats.org/officeDocument/2006/relationships/image" Target="../media/image5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emf"/><Relationship Id="rId20" Type="http://schemas.openxmlformats.org/officeDocument/2006/relationships/image" Target="../media/image69.png"/><Relationship Id="rId10" Type="http://schemas.openxmlformats.org/officeDocument/2006/relationships/image" Target="../media/image59.tiff"/><Relationship Id="rId11" Type="http://schemas.openxmlformats.org/officeDocument/2006/relationships/image" Target="../media/image60.emf"/><Relationship Id="rId12" Type="http://schemas.openxmlformats.org/officeDocument/2006/relationships/image" Target="../media/image61.tiff"/><Relationship Id="rId13" Type="http://schemas.openxmlformats.org/officeDocument/2006/relationships/image" Target="../media/image62.png"/><Relationship Id="rId14" Type="http://schemas.openxmlformats.org/officeDocument/2006/relationships/image" Target="../media/image63.png"/><Relationship Id="rId15" Type="http://schemas.openxmlformats.org/officeDocument/2006/relationships/image" Target="../media/image64.png"/><Relationship Id="rId16" Type="http://schemas.openxmlformats.org/officeDocument/2006/relationships/image" Target="../media/image65.png"/><Relationship Id="rId17" Type="http://schemas.openxmlformats.org/officeDocument/2006/relationships/image" Target="../media/image66.png"/><Relationship Id="rId18" Type="http://schemas.openxmlformats.org/officeDocument/2006/relationships/image" Target="../media/image67.png"/><Relationship Id="rId19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1.tiff"/><Relationship Id="rId4" Type="http://schemas.openxmlformats.org/officeDocument/2006/relationships/image" Target="../media/image32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7" Type="http://schemas.openxmlformats.org/officeDocument/2006/relationships/image" Target="../media/image56.emf"/><Relationship Id="rId8" Type="http://schemas.openxmlformats.org/officeDocument/2006/relationships/image" Target="../media/image5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tiff"/><Relationship Id="rId12" Type="http://schemas.openxmlformats.org/officeDocument/2006/relationships/image" Target="../media/image56.emf"/><Relationship Id="rId13" Type="http://schemas.openxmlformats.org/officeDocument/2006/relationships/image" Target="../media/image720.png"/><Relationship Id="rId14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image" Target="../media/image40.emf"/><Relationship Id="rId4" Type="http://schemas.openxmlformats.org/officeDocument/2006/relationships/image" Target="../media/image1.tif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60.emf"/><Relationship Id="rId10" Type="http://schemas.openxmlformats.org/officeDocument/2006/relationships/image" Target="../media/image6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emf"/><Relationship Id="rId3" Type="http://schemas.openxmlformats.org/officeDocument/2006/relationships/image" Target="../media/image7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emf"/><Relationship Id="rId12" Type="http://schemas.openxmlformats.org/officeDocument/2006/relationships/image" Target="../media/image5.png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9.emf"/><Relationship Id="rId4" Type="http://schemas.openxmlformats.org/officeDocument/2006/relationships/image" Target="../media/image2.emf"/><Relationship Id="rId5" Type="http://schemas.openxmlformats.org/officeDocument/2006/relationships/image" Target="../media/image10.tif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emf"/><Relationship Id="rId12" Type="http://schemas.openxmlformats.org/officeDocument/2006/relationships/image" Target="../media/image5.png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9.emf"/><Relationship Id="rId4" Type="http://schemas.openxmlformats.org/officeDocument/2006/relationships/image" Target="../media/image2.emf"/><Relationship Id="rId5" Type="http://schemas.openxmlformats.org/officeDocument/2006/relationships/image" Target="../media/image10.tif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9.emf"/><Relationship Id="rId5" Type="http://schemas.openxmlformats.org/officeDocument/2006/relationships/image" Target="../media/image17.tiff"/><Relationship Id="rId6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3.emf"/><Relationship Id="rId5" Type="http://schemas.openxmlformats.org/officeDocument/2006/relationships/image" Target="../media/image10.tif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emf"/><Relationship Id="rId20" Type="http://schemas.openxmlformats.org/officeDocument/2006/relationships/image" Target="../media/image2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18.emf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9.emf"/><Relationship Id="rId4" Type="http://schemas.openxmlformats.org/officeDocument/2006/relationships/image" Target="../media/image10.tif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8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2"/>
          <a:srcRect l="1888" t="63370" r="81884" b="8635"/>
          <a:stretch/>
        </p:blipFill>
        <p:spPr>
          <a:xfrm>
            <a:off x="441824" y="5345480"/>
            <a:ext cx="1807850" cy="165242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76536" y="377368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38716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09401" y="-222049"/>
              <a:ext cx="2500437" cy="4875453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888" t="7136" r="81884" b="64513"/>
          <a:stretch/>
        </p:blipFill>
        <p:spPr>
          <a:xfrm>
            <a:off x="460024" y="3715991"/>
            <a:ext cx="1760403" cy="16294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2854524" y="5242715"/>
            <a:ext cx="1771982" cy="1821998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885551"/>
              </p:ext>
            </p:extLst>
          </p:nvPr>
        </p:nvGraphicFramePr>
        <p:xfrm>
          <a:off x="5190528" y="4011366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25276" y="3714633"/>
            <a:ext cx="1760403" cy="16029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4890495" y="4823411"/>
            <a:ext cx="2570878" cy="2269658"/>
          </a:xfrm>
          <a:prstGeom prst="rect">
            <a:avLst/>
          </a:prstGeom>
        </p:spPr>
      </p:pic>
      <p:sp>
        <p:nvSpPr>
          <p:cNvPr id="69" name="Triangle 68"/>
          <p:cNvSpPr/>
          <p:nvPr/>
        </p:nvSpPr>
        <p:spPr>
          <a:xfrm flipH="1">
            <a:off x="5239130" y="4631956"/>
            <a:ext cx="2222242" cy="221847"/>
          </a:xfrm>
          <a:prstGeom prst="triangle">
            <a:avLst>
              <a:gd name="adj" fmla="val 49043"/>
            </a:avLst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7735399" y="3592211"/>
            <a:ext cx="3021706" cy="182918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015" y="5317564"/>
            <a:ext cx="2892090" cy="1928060"/>
          </a:xfrm>
          <a:prstGeom prst="rect">
            <a:avLst/>
          </a:prstGeom>
        </p:spPr>
      </p:pic>
      <p:sp>
        <p:nvSpPr>
          <p:cNvPr id="75" name="Pentagon 74"/>
          <p:cNvSpPr/>
          <p:nvPr/>
        </p:nvSpPr>
        <p:spPr>
          <a:xfrm rot="5400000">
            <a:off x="8548912" y="5130798"/>
            <a:ext cx="638632" cy="232230"/>
          </a:xfrm>
          <a:prstGeom prst="homePlate">
            <a:avLst/>
          </a:prstGeom>
          <a:solidFill>
            <a:srgbClr val="009051">
              <a:alpha val="2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ular Callout 78"/>
          <p:cNvSpPr/>
          <p:nvPr/>
        </p:nvSpPr>
        <p:spPr>
          <a:xfrm rot="10800000">
            <a:off x="393245" y="3704178"/>
            <a:ext cx="2035012" cy="3444101"/>
          </a:xfrm>
          <a:prstGeom prst="wedgeRoundRectCallout">
            <a:avLst>
              <a:gd name="adj1" fmla="val 27073"/>
              <a:gd name="adj2" fmla="val 57766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ular Callout 79"/>
          <p:cNvSpPr/>
          <p:nvPr/>
        </p:nvSpPr>
        <p:spPr>
          <a:xfrm rot="10800000">
            <a:off x="2748823" y="3680245"/>
            <a:ext cx="8008281" cy="3444101"/>
          </a:xfrm>
          <a:prstGeom prst="wedgeRoundRectCallout">
            <a:avLst>
              <a:gd name="adj1" fmla="val -45332"/>
              <a:gd name="adj2" fmla="val 57344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903814" y="7009781"/>
            <a:ext cx="10438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 in LUAD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9126157" y="6988010"/>
            <a:ext cx="99123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 in BRCA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98284" y="348562"/>
            <a:ext cx="4782312" cy="1828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5749591" y="348562"/>
            <a:ext cx="4782312" cy="1828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361997" y="10908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355344" y="343151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2728172" y="343151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91" name="Group 90"/>
          <p:cNvGrpSpPr/>
          <p:nvPr/>
        </p:nvGrpSpPr>
        <p:grpSpPr>
          <a:xfrm>
            <a:off x="5819100" y="3802740"/>
            <a:ext cx="1504372" cy="213360"/>
            <a:chOff x="5819100" y="3802740"/>
            <a:chExt cx="1504372" cy="213360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100" y="3824686"/>
              <a:ext cx="251155" cy="191414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6839" y="3819809"/>
              <a:ext cx="251155" cy="196291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578" y="3822247"/>
              <a:ext cx="251155" cy="193853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317" y="3802740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067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710667" y="178792"/>
            <a:ext cx="4893738" cy="3127875"/>
            <a:chOff x="5685122" y="352962"/>
            <a:chExt cx="4893738" cy="31278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16200000">
              <a:off x="6890915" y="-834546"/>
              <a:ext cx="2500437" cy="487545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16200000">
              <a:off x="7780870" y="714109"/>
              <a:ext cx="670980" cy="486247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934" t="86436" r="27373" b="6073"/>
          <a:stretch/>
        </p:blipFill>
        <p:spPr>
          <a:xfrm rot="16200000">
            <a:off x="4160284" y="1153717"/>
            <a:ext cx="2571917" cy="459146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88208" y="14739"/>
            <a:ext cx="4883542" cy="3200232"/>
            <a:chOff x="708832" y="14739"/>
            <a:chExt cx="4883542" cy="3200232"/>
          </a:xfrm>
        </p:grpSpPr>
        <p:grpSp>
          <p:nvGrpSpPr>
            <p:cNvPr id="3" name="Group 2"/>
            <p:cNvGrpSpPr/>
            <p:nvPr/>
          </p:nvGrpSpPr>
          <p:grpSpPr>
            <a:xfrm>
              <a:off x="708832" y="173914"/>
              <a:ext cx="4883542" cy="3041057"/>
              <a:chOff x="729007" y="348084"/>
              <a:chExt cx="4883542" cy="304105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770853" y="14739"/>
              <a:ext cx="4766801" cy="2154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TF</a:t>
              </a:r>
              <a:endParaRPr lang="en-US" sz="14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773541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559222" y="5327924"/>
            <a:ext cx="2090230" cy="2081043"/>
          </a:xfrm>
          <a:prstGeom prst="rect">
            <a:avLst/>
          </a:prstGeom>
        </p:spPr>
      </p:pic>
      <p:sp>
        <p:nvSpPr>
          <p:cNvPr id="67" name="Rectangular Callout 66"/>
          <p:cNvSpPr/>
          <p:nvPr/>
        </p:nvSpPr>
        <p:spPr>
          <a:xfrm rot="10800000">
            <a:off x="401396" y="3283492"/>
            <a:ext cx="7700579" cy="4296884"/>
          </a:xfrm>
          <a:prstGeom prst="wedgeRectCallout">
            <a:avLst>
              <a:gd name="adj1" fmla="val 49102"/>
              <a:gd name="adj2" fmla="val 5543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180500" y="3469968"/>
            <a:ext cx="2248769" cy="4031630"/>
            <a:chOff x="579322" y="4862622"/>
            <a:chExt cx="1760403" cy="317196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3283488"/>
            <a:ext cx="2275292" cy="4296887"/>
          </a:xfrm>
          <a:prstGeom prst="wedgeRectCallout">
            <a:avLst>
              <a:gd name="adj1" fmla="val -45194"/>
              <a:gd name="adj2" fmla="val 5389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750159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28999" y="749808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2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3144740" y="3591440"/>
            <a:ext cx="1972290" cy="1241755"/>
            <a:chOff x="3084143" y="3539957"/>
            <a:chExt cx="1972290" cy="1241755"/>
          </a:xfrm>
        </p:grpSpPr>
        <p:grpSp>
          <p:nvGrpSpPr>
            <p:cNvPr id="32" name="Group 31"/>
            <p:cNvGrpSpPr/>
            <p:nvPr/>
          </p:nvGrpSpPr>
          <p:grpSpPr>
            <a:xfrm>
              <a:off x="3084143" y="4115230"/>
              <a:ext cx="1972290" cy="215900"/>
              <a:chOff x="3011406" y="4160835"/>
              <a:chExt cx="1972290" cy="2159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11406" y="4167185"/>
                <a:ext cx="482600" cy="2032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86796" y="4160835"/>
                <a:ext cx="596900" cy="215900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386" y="3539957"/>
              <a:ext cx="1570330" cy="1241755"/>
            </a:xfrm>
            <a:prstGeom prst="rect">
              <a:avLst/>
            </a:prstGeom>
          </p:spPr>
        </p:pic>
      </p:grpSp>
      <p:grpSp>
        <p:nvGrpSpPr>
          <p:cNvPr id="94" name="Group 93"/>
          <p:cNvGrpSpPr/>
          <p:nvPr/>
        </p:nvGrpSpPr>
        <p:grpSpPr>
          <a:xfrm>
            <a:off x="3326401" y="6712259"/>
            <a:ext cx="1422643" cy="543533"/>
            <a:chOff x="3045448" y="3166022"/>
            <a:chExt cx="1422643" cy="543533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6"/>
            <a:srcRect r="59504" b="85692"/>
            <a:stretch/>
          </p:blipFill>
          <p:spPr>
            <a:xfrm>
              <a:off x="3449782" y="3168074"/>
              <a:ext cx="1018309" cy="541481"/>
            </a:xfrm>
            <a:prstGeom prst="rect">
              <a:avLst/>
            </a:prstGeom>
          </p:spPr>
        </p:pic>
        <p:sp>
          <p:nvSpPr>
            <p:cNvPr id="96" name="TextBox 95"/>
            <p:cNvSpPr txBox="1"/>
            <p:nvPr/>
          </p:nvSpPr>
          <p:spPr>
            <a:xfrm>
              <a:off x="3063883" y="3166022"/>
              <a:ext cx="4491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MYC</a:t>
              </a:r>
              <a:endParaRPr lang="en-US" sz="10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045448" y="3422646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NRF1</a:t>
              </a:r>
              <a:endParaRPr lang="en-US" sz="1000" dirty="0"/>
            </a:p>
          </p:txBody>
        </p:sp>
      </p:grpSp>
      <p:sp>
        <p:nvSpPr>
          <p:cNvPr id="98" name="Rectangle 97"/>
          <p:cNvSpPr/>
          <p:nvPr/>
        </p:nvSpPr>
        <p:spPr>
          <a:xfrm>
            <a:off x="5567313" y="5054425"/>
            <a:ext cx="1509987" cy="607799"/>
          </a:xfrm>
          <a:prstGeom prst="rect">
            <a:avLst/>
          </a:prstGeom>
          <a:solidFill>
            <a:schemeClr val="accent6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4124" y="2820158"/>
            <a:ext cx="2019833" cy="269311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8" y="3573886"/>
            <a:ext cx="2238438" cy="1982729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27" y="5383601"/>
            <a:ext cx="1513637" cy="903427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3858053" y="5280265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201</a:t>
            </a:r>
            <a:endParaRPr lang="en-US" dirty="0"/>
          </a:p>
        </p:txBody>
      </p:sp>
      <p:cxnSp>
        <p:nvCxnSpPr>
          <p:cNvPr id="129" name="Straight Arrow Connector 128"/>
          <p:cNvCxnSpPr/>
          <p:nvPr/>
        </p:nvCxnSpPr>
        <p:spPr>
          <a:xfrm flipV="1">
            <a:off x="4843313" y="5449553"/>
            <a:ext cx="602929" cy="30137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 flipV="1">
            <a:off x="4850239" y="5851337"/>
            <a:ext cx="602929" cy="30137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lgDash"/>
            <a:tailEnd type="triangle"/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0" name="Group 139"/>
          <p:cNvGrpSpPr/>
          <p:nvPr/>
        </p:nvGrpSpPr>
        <p:grpSpPr>
          <a:xfrm>
            <a:off x="5554511" y="5008160"/>
            <a:ext cx="1295244" cy="660090"/>
            <a:chOff x="5558533" y="5008160"/>
            <a:chExt cx="1295244" cy="660090"/>
          </a:xfrm>
        </p:grpSpPr>
        <p:sp>
          <p:nvSpPr>
            <p:cNvPr id="130" name="TextBox 129"/>
            <p:cNvSpPr txBox="1"/>
            <p:nvPr/>
          </p:nvSpPr>
          <p:spPr>
            <a:xfrm>
              <a:off x="5673894" y="5008160"/>
              <a:ext cx="10645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Coherent FFLs</a:t>
              </a:r>
              <a:endParaRPr lang="en-US" dirty="0"/>
            </a:p>
          </p:txBody>
        </p:sp>
        <p:grpSp>
          <p:nvGrpSpPr>
            <p:cNvPr id="137" name="Group 136"/>
            <p:cNvGrpSpPr/>
            <p:nvPr/>
          </p:nvGrpSpPr>
          <p:grpSpPr>
            <a:xfrm>
              <a:off x="5558533" y="5220194"/>
              <a:ext cx="1295244" cy="448056"/>
              <a:chOff x="5558533" y="5220194"/>
              <a:chExt cx="1295244" cy="448056"/>
            </a:xfrm>
          </p:grpSpPr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8533" y="5220194"/>
                <a:ext cx="495605" cy="448056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1376" y="5220194"/>
                <a:ext cx="462686" cy="448056"/>
              </a:xfrm>
              <a:prstGeom prst="rect">
                <a:avLst/>
              </a:prstGeom>
            </p:spPr>
          </p:pic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06127" y="5440759"/>
                <a:ext cx="247650" cy="152400"/>
              </a:xfrm>
              <a:prstGeom prst="rect">
                <a:avLst/>
              </a:prstGeom>
            </p:spPr>
          </p:pic>
        </p:grpSp>
      </p:grpSp>
      <p:grpSp>
        <p:nvGrpSpPr>
          <p:cNvPr id="139" name="Group 138"/>
          <p:cNvGrpSpPr/>
          <p:nvPr/>
        </p:nvGrpSpPr>
        <p:grpSpPr>
          <a:xfrm>
            <a:off x="5562284" y="5757843"/>
            <a:ext cx="1279699" cy="638496"/>
            <a:chOff x="5550490" y="5757843"/>
            <a:chExt cx="1279699" cy="638496"/>
          </a:xfrm>
        </p:grpSpPr>
        <p:sp>
          <p:nvSpPr>
            <p:cNvPr id="134" name="TextBox 133"/>
            <p:cNvSpPr txBox="1"/>
            <p:nvPr/>
          </p:nvSpPr>
          <p:spPr>
            <a:xfrm>
              <a:off x="5607391" y="6119340"/>
              <a:ext cx="11658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Incoherent FFLs</a:t>
              </a:r>
              <a:endParaRPr lang="en-US" dirty="0"/>
            </a:p>
          </p:txBody>
        </p:sp>
        <p:grpSp>
          <p:nvGrpSpPr>
            <p:cNvPr id="138" name="Group 137"/>
            <p:cNvGrpSpPr/>
            <p:nvPr/>
          </p:nvGrpSpPr>
          <p:grpSpPr>
            <a:xfrm>
              <a:off x="5550490" y="5757843"/>
              <a:ext cx="1279699" cy="448056"/>
              <a:chOff x="5574078" y="5757843"/>
              <a:chExt cx="1279699" cy="448056"/>
            </a:xfrm>
          </p:grpSpPr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4917" y="5757843"/>
                <a:ext cx="495605" cy="448056"/>
              </a:xfrm>
              <a:prstGeom prst="rect">
                <a:avLst/>
              </a:prstGeom>
            </p:spPr>
          </p:pic>
          <p:pic>
            <p:nvPicPr>
              <p:cNvPr id="125" name="Picture 124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4078" y="5757843"/>
                <a:ext cx="464515" cy="448056"/>
              </a:xfrm>
              <a:prstGeom prst="rect">
                <a:avLst/>
              </a:prstGeom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06127" y="5963923"/>
                <a:ext cx="247650" cy="152400"/>
              </a:xfrm>
              <a:prstGeom prst="rect">
                <a:avLst/>
              </a:prstGeom>
            </p:spPr>
          </p:pic>
        </p:grpSp>
      </p:grpSp>
      <p:sp>
        <p:nvSpPr>
          <p:cNvPr id="141" name="Rectangle 140"/>
          <p:cNvSpPr/>
          <p:nvPr/>
        </p:nvSpPr>
        <p:spPr>
          <a:xfrm>
            <a:off x="5567313" y="5785669"/>
            <a:ext cx="1509987" cy="607799"/>
          </a:xfrm>
          <a:prstGeom prst="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2" name="Picture 1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669" y="6141149"/>
            <a:ext cx="1860631" cy="186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0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3025" r="5252" b="52838"/>
          <a:stretch/>
        </p:blipFill>
        <p:spPr>
          <a:xfrm>
            <a:off x="645885" y="80047"/>
            <a:ext cx="9834220" cy="383342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43065" y="308255"/>
            <a:ext cx="393251" cy="2802980"/>
          </a:xfrm>
          <a:prstGeom prst="round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81339" t="61030" r="3466" b="9481"/>
          <a:stretch/>
        </p:blipFill>
        <p:spPr>
          <a:xfrm>
            <a:off x="737184" y="5879464"/>
            <a:ext cx="2090230" cy="2081043"/>
          </a:xfrm>
          <a:prstGeom prst="rect">
            <a:avLst/>
          </a:prstGeom>
        </p:spPr>
      </p:pic>
      <p:sp>
        <p:nvSpPr>
          <p:cNvPr id="67" name="Rectangular Callout 66"/>
          <p:cNvSpPr/>
          <p:nvPr/>
        </p:nvSpPr>
        <p:spPr>
          <a:xfrm rot="10800000">
            <a:off x="598053" y="4009932"/>
            <a:ext cx="7348056" cy="4121983"/>
          </a:xfrm>
          <a:prstGeom prst="wedgeRectCallout">
            <a:avLst>
              <a:gd name="adj1" fmla="val 48865"/>
              <a:gd name="adj2" fmla="val 60139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180500" y="4021508"/>
            <a:ext cx="2248769" cy="4031630"/>
            <a:chOff x="579322" y="4862622"/>
            <a:chExt cx="1760403" cy="317196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3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3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4009931"/>
            <a:ext cx="2275292" cy="4121983"/>
          </a:xfrm>
          <a:prstGeom prst="wedgeRectCallout">
            <a:avLst>
              <a:gd name="adj1" fmla="val -38496"/>
              <a:gd name="adj2" fmla="val 582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805313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28999" y="804962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12358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2893378" y="4142980"/>
            <a:ext cx="1972290" cy="1241755"/>
            <a:chOff x="3084143" y="3539957"/>
            <a:chExt cx="1972290" cy="1241755"/>
          </a:xfrm>
        </p:grpSpPr>
        <p:grpSp>
          <p:nvGrpSpPr>
            <p:cNvPr id="32" name="Group 31"/>
            <p:cNvGrpSpPr/>
            <p:nvPr/>
          </p:nvGrpSpPr>
          <p:grpSpPr>
            <a:xfrm>
              <a:off x="3084143" y="4115230"/>
              <a:ext cx="1972290" cy="215900"/>
              <a:chOff x="3011406" y="4160835"/>
              <a:chExt cx="1972290" cy="2159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1406" y="4167185"/>
                <a:ext cx="482600" cy="2032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86796" y="4160835"/>
                <a:ext cx="596900" cy="215900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386" y="3539957"/>
              <a:ext cx="1570330" cy="1241755"/>
            </a:xfrm>
            <a:prstGeom prst="rect">
              <a:avLst/>
            </a:prstGeom>
          </p:spPr>
        </p:pic>
      </p:grpSp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0" y="4125426"/>
            <a:ext cx="2238438" cy="1982729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9" t="22733" r="12119" b="29844"/>
          <a:stretch/>
        </p:blipFill>
        <p:spPr>
          <a:xfrm>
            <a:off x="4787125" y="7221603"/>
            <a:ext cx="1210519" cy="78336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673618" y="5601264"/>
            <a:ext cx="1884132" cy="1346615"/>
            <a:chOff x="4933393" y="5049724"/>
            <a:chExt cx="1884132" cy="1346615"/>
          </a:xfrm>
        </p:grpSpPr>
        <p:grpSp>
          <p:nvGrpSpPr>
            <p:cNvPr id="19" name="Group 18"/>
            <p:cNvGrpSpPr/>
            <p:nvPr/>
          </p:nvGrpSpPr>
          <p:grpSpPr>
            <a:xfrm>
              <a:off x="5294736" y="5049724"/>
              <a:ext cx="1522789" cy="1346615"/>
              <a:chOff x="5554511" y="5049724"/>
              <a:chExt cx="1522789" cy="1346615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5554511" y="5049724"/>
                <a:ext cx="1522789" cy="660090"/>
                <a:chOff x="5554511" y="5008160"/>
                <a:chExt cx="1522789" cy="660090"/>
              </a:xfrm>
            </p:grpSpPr>
            <p:sp>
              <p:nvSpPr>
                <p:cNvPr id="98" name="Rectangle 97"/>
                <p:cNvSpPr/>
                <p:nvPr/>
              </p:nvSpPr>
              <p:spPr>
                <a:xfrm>
                  <a:off x="5567313" y="5054425"/>
                  <a:ext cx="1509987" cy="607799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0" name="Group 139"/>
                <p:cNvGrpSpPr/>
                <p:nvPr/>
              </p:nvGrpSpPr>
              <p:grpSpPr>
                <a:xfrm>
                  <a:off x="5554511" y="5008160"/>
                  <a:ext cx="1295244" cy="660090"/>
                  <a:chOff x="5558533" y="5008160"/>
                  <a:chExt cx="1295244" cy="660090"/>
                </a:xfrm>
              </p:grpSpPr>
              <p:sp>
                <p:nvSpPr>
                  <p:cNvPr id="130" name="TextBox 129"/>
                  <p:cNvSpPr txBox="1"/>
                  <p:nvPr/>
                </p:nvSpPr>
                <p:spPr>
                  <a:xfrm>
                    <a:off x="5673894" y="5008160"/>
                    <a:ext cx="106452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Coherent FFLs</a:t>
                    </a:r>
                    <a:endParaRPr lang="en-US" dirty="0"/>
                  </a:p>
                </p:txBody>
              </p:sp>
              <p:grpSp>
                <p:nvGrpSpPr>
                  <p:cNvPr id="137" name="Group 136"/>
                  <p:cNvGrpSpPr/>
                  <p:nvPr/>
                </p:nvGrpSpPr>
                <p:grpSpPr>
                  <a:xfrm>
                    <a:off x="5558533" y="5220194"/>
                    <a:ext cx="1295244" cy="448056"/>
                    <a:chOff x="5558533" y="5220194"/>
                    <a:chExt cx="1295244" cy="448056"/>
                  </a:xfrm>
                </p:grpSpPr>
                <p:pic>
                  <p:nvPicPr>
                    <p:cNvPr id="121" name="Picture 120"/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58533" y="5220194"/>
                      <a:ext cx="49560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3" name="Picture 122"/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91376" y="5220194"/>
                      <a:ext cx="462686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5" name="Picture 134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6606127" y="5440759"/>
                      <a:ext cx="247650" cy="152400"/>
                    </a:xfrm>
                    <a:prstGeom prst="rect">
                      <a:avLst/>
                    </a:prstGeom>
                  </p:spPr>
                </p:pic>
              </p:grpSp>
            </p:grpSp>
          </p:grpSp>
          <p:grpSp>
            <p:nvGrpSpPr>
              <p:cNvPr id="15" name="Group 14"/>
              <p:cNvGrpSpPr/>
              <p:nvPr/>
            </p:nvGrpSpPr>
            <p:grpSpPr>
              <a:xfrm>
                <a:off x="5562284" y="5757843"/>
                <a:ext cx="1515016" cy="638496"/>
                <a:chOff x="5562284" y="5757843"/>
                <a:chExt cx="1515016" cy="638496"/>
              </a:xfrm>
            </p:grpSpPr>
            <p:grpSp>
              <p:nvGrpSpPr>
                <p:cNvPr id="139" name="Group 138"/>
                <p:cNvGrpSpPr/>
                <p:nvPr/>
              </p:nvGrpSpPr>
              <p:grpSpPr>
                <a:xfrm>
                  <a:off x="5562284" y="5757843"/>
                  <a:ext cx="1279699" cy="638496"/>
                  <a:chOff x="5550490" y="5757843"/>
                  <a:chExt cx="1279699" cy="638496"/>
                </a:xfrm>
              </p:grpSpPr>
              <p:sp>
                <p:nvSpPr>
                  <p:cNvPr id="134" name="TextBox 133"/>
                  <p:cNvSpPr txBox="1"/>
                  <p:nvPr/>
                </p:nvSpPr>
                <p:spPr>
                  <a:xfrm>
                    <a:off x="5607391" y="6119340"/>
                    <a:ext cx="1165897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Incoherent FFLs</a:t>
                    </a:r>
                    <a:endParaRPr lang="en-US" dirty="0"/>
                  </a:p>
                </p:txBody>
              </p:sp>
              <p:grpSp>
                <p:nvGrpSpPr>
                  <p:cNvPr id="138" name="Group 137"/>
                  <p:cNvGrpSpPr/>
                  <p:nvPr/>
                </p:nvGrpSpPr>
                <p:grpSpPr>
                  <a:xfrm>
                    <a:off x="5550490" y="5757843"/>
                    <a:ext cx="1279699" cy="448056"/>
                    <a:chOff x="5574078" y="5757843"/>
                    <a:chExt cx="1279699" cy="448056"/>
                  </a:xfrm>
                </p:grpSpPr>
                <p:pic>
                  <p:nvPicPr>
                    <p:cNvPr id="122" name="Picture 121"/>
                    <p:cNvPicPr>
                      <a:picLocks noChangeAspect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74917" y="5757843"/>
                      <a:ext cx="49560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5" name="Picture 124"/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74078" y="5757843"/>
                      <a:ext cx="46451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6" name="Picture 135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6606127" y="5963923"/>
                      <a:ext cx="247650" cy="152400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141" name="Rectangle 140"/>
                <p:cNvSpPr/>
                <p:nvPr/>
              </p:nvSpPr>
              <p:spPr>
                <a:xfrm>
                  <a:off x="5567313" y="5785669"/>
                  <a:ext cx="1509987" cy="607799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/>
            <p:cNvGrpSpPr/>
            <p:nvPr/>
          </p:nvGrpSpPr>
          <p:grpSpPr>
            <a:xfrm>
              <a:off x="4933393" y="5502349"/>
              <a:ext cx="336202" cy="428596"/>
              <a:chOff x="5110040" y="5502349"/>
              <a:chExt cx="336202" cy="428596"/>
            </a:xfrm>
          </p:grpSpPr>
          <p:cxnSp>
            <p:nvCxnSpPr>
              <p:cNvPr id="129" name="Straight Arrow Connector 128"/>
              <p:cNvCxnSpPr/>
              <p:nvPr/>
            </p:nvCxnSpPr>
            <p:spPr>
              <a:xfrm flipV="1">
                <a:off x="5117030" y="5502349"/>
                <a:ext cx="329212" cy="143606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5110040" y="5803362"/>
                <a:ext cx="317098" cy="127583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/>
          <p:cNvGrpSpPr/>
          <p:nvPr/>
        </p:nvGrpSpPr>
        <p:grpSpPr>
          <a:xfrm>
            <a:off x="2888001" y="7263799"/>
            <a:ext cx="1885809" cy="543533"/>
            <a:chOff x="3326401" y="6712259"/>
            <a:chExt cx="1885809" cy="543533"/>
          </a:xfrm>
        </p:grpSpPr>
        <p:grpSp>
          <p:nvGrpSpPr>
            <p:cNvPr id="94" name="Group 93"/>
            <p:cNvGrpSpPr/>
            <p:nvPr/>
          </p:nvGrpSpPr>
          <p:grpSpPr>
            <a:xfrm>
              <a:off x="3326401" y="6712259"/>
              <a:ext cx="1422643" cy="543533"/>
              <a:chOff x="3045448" y="3166022"/>
              <a:chExt cx="1422643" cy="543533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14"/>
              <a:srcRect r="59504" b="85692"/>
              <a:stretch/>
            </p:blipFill>
            <p:spPr>
              <a:xfrm>
                <a:off x="3449782" y="3168074"/>
                <a:ext cx="1018309" cy="541481"/>
              </a:xfrm>
              <a:prstGeom prst="rect">
                <a:avLst/>
              </a:prstGeom>
            </p:spPr>
          </p:pic>
          <p:sp>
            <p:nvSpPr>
              <p:cNvPr id="96" name="TextBox 95"/>
              <p:cNvSpPr txBox="1"/>
              <p:nvPr/>
            </p:nvSpPr>
            <p:spPr>
              <a:xfrm>
                <a:off x="3063883" y="3166022"/>
                <a:ext cx="44916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MYC</a:t>
                </a:r>
                <a:endParaRPr lang="en-US" sz="1000" dirty="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3045448" y="3422646"/>
                <a:ext cx="48923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NRF1</a:t>
                </a:r>
                <a:endParaRPr lang="en-US" sz="1000" dirty="0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4658853" y="6836775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Target</a:t>
              </a:r>
              <a:endParaRPr lang="en-US" sz="1000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6" b="33422"/>
          <a:stretch/>
        </p:blipFill>
        <p:spPr>
          <a:xfrm>
            <a:off x="5026562" y="4142980"/>
            <a:ext cx="2764614" cy="12345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754" y="7111281"/>
            <a:ext cx="2021003" cy="8661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" t="16285" r="12567" b="8639"/>
          <a:stretch/>
        </p:blipFill>
        <p:spPr>
          <a:xfrm>
            <a:off x="6556824" y="5555423"/>
            <a:ext cx="1328491" cy="1507920"/>
          </a:xfrm>
          <a:prstGeom prst="rect">
            <a:avLst/>
          </a:prstGeom>
        </p:spPr>
      </p:pic>
      <p:sp>
        <p:nvSpPr>
          <p:cNvPr id="31" name="5-Point Star 30"/>
          <p:cNvSpPr>
            <a:spLocks noChangeAspect="1"/>
          </p:cNvSpPr>
          <p:nvPr/>
        </p:nvSpPr>
        <p:spPr>
          <a:xfrm>
            <a:off x="5201294" y="3244474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98024" y="5869298"/>
            <a:ext cx="1606929" cy="1050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6242" y="5903058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201</a:t>
            </a:r>
            <a:endParaRPr lang="en-US" sz="1200" dirty="0"/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>
            <a:off x="7585312" y="5211056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5-Point Star 98"/>
          <p:cNvSpPr>
            <a:spLocks noChangeAspect="1"/>
          </p:cNvSpPr>
          <p:nvPr/>
        </p:nvSpPr>
        <p:spPr>
          <a:xfrm>
            <a:off x="7646826" y="7888987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5652" r="5252" b="52838"/>
          <a:stretch/>
        </p:blipFill>
        <p:spPr>
          <a:xfrm>
            <a:off x="645885" y="308255"/>
            <a:ext cx="9834220" cy="360521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43065" y="308255"/>
            <a:ext cx="393251" cy="2802980"/>
          </a:xfrm>
          <a:prstGeom prst="round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81339" t="61030" r="3466" b="9481"/>
          <a:stretch/>
        </p:blipFill>
        <p:spPr>
          <a:xfrm>
            <a:off x="737184" y="5879464"/>
            <a:ext cx="2090230" cy="2081043"/>
          </a:xfrm>
          <a:prstGeom prst="rect">
            <a:avLst/>
          </a:prstGeom>
        </p:spPr>
      </p:pic>
      <p:sp>
        <p:nvSpPr>
          <p:cNvPr id="67" name="Rectangular Callout 66"/>
          <p:cNvSpPr/>
          <p:nvPr/>
        </p:nvSpPr>
        <p:spPr>
          <a:xfrm rot="10800000">
            <a:off x="598053" y="4009932"/>
            <a:ext cx="7348056" cy="4121983"/>
          </a:xfrm>
          <a:prstGeom prst="wedgeRectCallout">
            <a:avLst>
              <a:gd name="adj1" fmla="val 48865"/>
              <a:gd name="adj2" fmla="val 60139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180500" y="4021508"/>
            <a:ext cx="2248769" cy="4031630"/>
            <a:chOff x="579322" y="4862622"/>
            <a:chExt cx="1760403" cy="317196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3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3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4009931"/>
            <a:ext cx="2275292" cy="4121983"/>
          </a:xfrm>
          <a:prstGeom prst="wedgeRectCallout">
            <a:avLst>
              <a:gd name="adj1" fmla="val -38496"/>
              <a:gd name="adj2" fmla="val 582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805313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28999" y="804962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12358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2893378" y="4142980"/>
            <a:ext cx="1972290" cy="1241755"/>
            <a:chOff x="3084143" y="3539957"/>
            <a:chExt cx="1972290" cy="1241755"/>
          </a:xfrm>
        </p:grpSpPr>
        <p:grpSp>
          <p:nvGrpSpPr>
            <p:cNvPr id="32" name="Group 31"/>
            <p:cNvGrpSpPr/>
            <p:nvPr/>
          </p:nvGrpSpPr>
          <p:grpSpPr>
            <a:xfrm>
              <a:off x="3084143" y="4115230"/>
              <a:ext cx="1972290" cy="215900"/>
              <a:chOff x="3011406" y="4160835"/>
              <a:chExt cx="1972290" cy="2159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1406" y="4167185"/>
                <a:ext cx="482600" cy="2032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86796" y="4160835"/>
                <a:ext cx="596900" cy="215900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386" y="3539957"/>
              <a:ext cx="1570330" cy="1241755"/>
            </a:xfrm>
            <a:prstGeom prst="rect">
              <a:avLst/>
            </a:prstGeom>
          </p:spPr>
        </p:pic>
      </p:grpSp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0" y="4125426"/>
            <a:ext cx="2238438" cy="1982729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9" t="22733" r="12119" b="29844"/>
          <a:stretch/>
        </p:blipFill>
        <p:spPr>
          <a:xfrm>
            <a:off x="4787125" y="7221603"/>
            <a:ext cx="1210519" cy="78336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673618" y="5601264"/>
            <a:ext cx="1884132" cy="1346615"/>
            <a:chOff x="4933393" y="5049724"/>
            <a:chExt cx="1884132" cy="1346615"/>
          </a:xfrm>
        </p:grpSpPr>
        <p:grpSp>
          <p:nvGrpSpPr>
            <p:cNvPr id="19" name="Group 18"/>
            <p:cNvGrpSpPr/>
            <p:nvPr/>
          </p:nvGrpSpPr>
          <p:grpSpPr>
            <a:xfrm>
              <a:off x="5294736" y="5049724"/>
              <a:ext cx="1522789" cy="1346615"/>
              <a:chOff x="5554511" y="5049724"/>
              <a:chExt cx="1522789" cy="1346615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5554511" y="5049724"/>
                <a:ext cx="1522789" cy="660090"/>
                <a:chOff x="5554511" y="5008160"/>
                <a:chExt cx="1522789" cy="660090"/>
              </a:xfrm>
            </p:grpSpPr>
            <p:sp>
              <p:nvSpPr>
                <p:cNvPr id="98" name="Rectangle 97"/>
                <p:cNvSpPr/>
                <p:nvPr/>
              </p:nvSpPr>
              <p:spPr>
                <a:xfrm>
                  <a:off x="5567313" y="5054425"/>
                  <a:ext cx="1509987" cy="607799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0" name="Group 139"/>
                <p:cNvGrpSpPr/>
                <p:nvPr/>
              </p:nvGrpSpPr>
              <p:grpSpPr>
                <a:xfrm>
                  <a:off x="5554511" y="5008160"/>
                  <a:ext cx="1295244" cy="660090"/>
                  <a:chOff x="5558533" y="5008160"/>
                  <a:chExt cx="1295244" cy="660090"/>
                </a:xfrm>
              </p:grpSpPr>
              <p:sp>
                <p:nvSpPr>
                  <p:cNvPr id="130" name="TextBox 129"/>
                  <p:cNvSpPr txBox="1"/>
                  <p:nvPr/>
                </p:nvSpPr>
                <p:spPr>
                  <a:xfrm>
                    <a:off x="5673894" y="5008160"/>
                    <a:ext cx="106452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Coherent FFLs</a:t>
                    </a:r>
                    <a:endParaRPr lang="en-US" dirty="0"/>
                  </a:p>
                </p:txBody>
              </p:sp>
              <p:grpSp>
                <p:nvGrpSpPr>
                  <p:cNvPr id="137" name="Group 136"/>
                  <p:cNvGrpSpPr/>
                  <p:nvPr/>
                </p:nvGrpSpPr>
                <p:grpSpPr>
                  <a:xfrm>
                    <a:off x="5558533" y="5220194"/>
                    <a:ext cx="1295244" cy="448056"/>
                    <a:chOff x="5558533" y="5220194"/>
                    <a:chExt cx="1295244" cy="448056"/>
                  </a:xfrm>
                </p:grpSpPr>
                <p:pic>
                  <p:nvPicPr>
                    <p:cNvPr id="121" name="Picture 120"/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58533" y="5220194"/>
                      <a:ext cx="49560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3" name="Picture 122"/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91376" y="5220194"/>
                      <a:ext cx="462686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5" name="Picture 134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6606127" y="5440759"/>
                      <a:ext cx="247650" cy="152400"/>
                    </a:xfrm>
                    <a:prstGeom prst="rect">
                      <a:avLst/>
                    </a:prstGeom>
                  </p:spPr>
                </p:pic>
              </p:grpSp>
            </p:grpSp>
          </p:grpSp>
          <p:grpSp>
            <p:nvGrpSpPr>
              <p:cNvPr id="15" name="Group 14"/>
              <p:cNvGrpSpPr/>
              <p:nvPr/>
            </p:nvGrpSpPr>
            <p:grpSpPr>
              <a:xfrm>
                <a:off x="5562284" y="5757843"/>
                <a:ext cx="1515016" cy="638496"/>
                <a:chOff x="5562284" y="5757843"/>
                <a:chExt cx="1515016" cy="638496"/>
              </a:xfrm>
            </p:grpSpPr>
            <p:grpSp>
              <p:nvGrpSpPr>
                <p:cNvPr id="139" name="Group 138"/>
                <p:cNvGrpSpPr/>
                <p:nvPr/>
              </p:nvGrpSpPr>
              <p:grpSpPr>
                <a:xfrm>
                  <a:off x="5562284" y="5757843"/>
                  <a:ext cx="1279699" cy="638496"/>
                  <a:chOff x="5550490" y="5757843"/>
                  <a:chExt cx="1279699" cy="638496"/>
                </a:xfrm>
              </p:grpSpPr>
              <p:sp>
                <p:nvSpPr>
                  <p:cNvPr id="134" name="TextBox 133"/>
                  <p:cNvSpPr txBox="1"/>
                  <p:nvPr/>
                </p:nvSpPr>
                <p:spPr>
                  <a:xfrm>
                    <a:off x="5607391" y="6119340"/>
                    <a:ext cx="1165897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Incoherent FFLs</a:t>
                    </a:r>
                    <a:endParaRPr lang="en-US" dirty="0"/>
                  </a:p>
                </p:txBody>
              </p:sp>
              <p:grpSp>
                <p:nvGrpSpPr>
                  <p:cNvPr id="138" name="Group 137"/>
                  <p:cNvGrpSpPr/>
                  <p:nvPr/>
                </p:nvGrpSpPr>
                <p:grpSpPr>
                  <a:xfrm>
                    <a:off x="5550490" y="5757843"/>
                    <a:ext cx="1279699" cy="448056"/>
                    <a:chOff x="5574078" y="5757843"/>
                    <a:chExt cx="1279699" cy="448056"/>
                  </a:xfrm>
                </p:grpSpPr>
                <p:pic>
                  <p:nvPicPr>
                    <p:cNvPr id="122" name="Picture 121"/>
                    <p:cNvPicPr>
                      <a:picLocks noChangeAspect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74917" y="5757843"/>
                      <a:ext cx="49560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5" name="Picture 124"/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74078" y="5757843"/>
                      <a:ext cx="46451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6" name="Picture 135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6606127" y="5963923"/>
                      <a:ext cx="247650" cy="152400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141" name="Rectangle 140"/>
                <p:cNvSpPr/>
                <p:nvPr/>
              </p:nvSpPr>
              <p:spPr>
                <a:xfrm>
                  <a:off x="5567313" y="5785669"/>
                  <a:ext cx="1509987" cy="607799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/>
            <p:cNvGrpSpPr/>
            <p:nvPr/>
          </p:nvGrpSpPr>
          <p:grpSpPr>
            <a:xfrm>
              <a:off x="4933393" y="5502349"/>
              <a:ext cx="336202" cy="428596"/>
              <a:chOff x="5110040" y="5502349"/>
              <a:chExt cx="336202" cy="428596"/>
            </a:xfrm>
          </p:grpSpPr>
          <p:cxnSp>
            <p:nvCxnSpPr>
              <p:cNvPr id="129" name="Straight Arrow Connector 128"/>
              <p:cNvCxnSpPr/>
              <p:nvPr/>
            </p:nvCxnSpPr>
            <p:spPr>
              <a:xfrm flipV="1">
                <a:off x="5117030" y="5502349"/>
                <a:ext cx="329212" cy="143606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5110040" y="5803362"/>
                <a:ext cx="317098" cy="127583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/>
          <p:cNvGrpSpPr/>
          <p:nvPr/>
        </p:nvGrpSpPr>
        <p:grpSpPr>
          <a:xfrm>
            <a:off x="2888001" y="7263799"/>
            <a:ext cx="1885809" cy="543533"/>
            <a:chOff x="3326401" y="6712259"/>
            <a:chExt cx="1885809" cy="543533"/>
          </a:xfrm>
        </p:grpSpPr>
        <p:grpSp>
          <p:nvGrpSpPr>
            <p:cNvPr id="94" name="Group 93"/>
            <p:cNvGrpSpPr/>
            <p:nvPr/>
          </p:nvGrpSpPr>
          <p:grpSpPr>
            <a:xfrm>
              <a:off x="3326401" y="6712259"/>
              <a:ext cx="1422643" cy="543533"/>
              <a:chOff x="3045448" y="3166022"/>
              <a:chExt cx="1422643" cy="543533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14"/>
              <a:srcRect r="59504" b="85692"/>
              <a:stretch/>
            </p:blipFill>
            <p:spPr>
              <a:xfrm>
                <a:off x="3449782" y="3168074"/>
                <a:ext cx="1018309" cy="541481"/>
              </a:xfrm>
              <a:prstGeom prst="rect">
                <a:avLst/>
              </a:prstGeom>
            </p:spPr>
          </p:pic>
          <p:sp>
            <p:nvSpPr>
              <p:cNvPr id="96" name="TextBox 95"/>
              <p:cNvSpPr txBox="1"/>
              <p:nvPr/>
            </p:nvSpPr>
            <p:spPr>
              <a:xfrm>
                <a:off x="3063883" y="3166022"/>
                <a:ext cx="44916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MYC</a:t>
                </a:r>
                <a:endParaRPr lang="en-US" sz="1000" dirty="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3045448" y="3422646"/>
                <a:ext cx="48923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NRF1</a:t>
                </a:r>
                <a:endParaRPr lang="en-US" sz="1000" dirty="0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4658853" y="6836775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Target</a:t>
              </a:r>
              <a:endParaRPr lang="en-US" sz="1000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6" b="33422"/>
          <a:stretch/>
        </p:blipFill>
        <p:spPr>
          <a:xfrm>
            <a:off x="5026562" y="4142980"/>
            <a:ext cx="2764614" cy="12345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754" y="7111281"/>
            <a:ext cx="2021003" cy="8661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" t="16285" r="12567" b="8639"/>
          <a:stretch/>
        </p:blipFill>
        <p:spPr>
          <a:xfrm>
            <a:off x="6556824" y="5555423"/>
            <a:ext cx="1328491" cy="1507920"/>
          </a:xfrm>
          <a:prstGeom prst="rect">
            <a:avLst/>
          </a:prstGeom>
        </p:spPr>
      </p:pic>
      <p:sp>
        <p:nvSpPr>
          <p:cNvPr id="31" name="5-Point Star 30"/>
          <p:cNvSpPr>
            <a:spLocks noChangeAspect="1"/>
          </p:cNvSpPr>
          <p:nvPr/>
        </p:nvSpPr>
        <p:spPr>
          <a:xfrm>
            <a:off x="5201294" y="3244474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98024" y="5869298"/>
            <a:ext cx="1606929" cy="1050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6242" y="5903058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201</a:t>
            </a:r>
            <a:endParaRPr lang="en-US" sz="1200" dirty="0"/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>
            <a:off x="7585312" y="5211056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5-Point Star 98"/>
          <p:cNvSpPr>
            <a:spLocks noChangeAspect="1"/>
          </p:cNvSpPr>
          <p:nvPr/>
        </p:nvSpPr>
        <p:spPr>
          <a:xfrm>
            <a:off x="7646826" y="7888987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57357" y="101720"/>
            <a:ext cx="4434840" cy="2154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5606638" y="106827"/>
            <a:ext cx="4669476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6672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5652" r="5252" b="52838"/>
          <a:stretch/>
        </p:blipFill>
        <p:spPr>
          <a:xfrm>
            <a:off x="645885" y="308255"/>
            <a:ext cx="9834220" cy="360521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43065" y="308255"/>
            <a:ext cx="393251" cy="2802980"/>
          </a:xfrm>
          <a:prstGeom prst="round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81339" t="61030" r="3466" b="9481"/>
          <a:stretch/>
        </p:blipFill>
        <p:spPr>
          <a:xfrm>
            <a:off x="737184" y="5879464"/>
            <a:ext cx="2090230" cy="2081043"/>
          </a:xfrm>
          <a:prstGeom prst="rect">
            <a:avLst/>
          </a:prstGeom>
        </p:spPr>
      </p:pic>
      <p:sp>
        <p:nvSpPr>
          <p:cNvPr id="67" name="Rectangular Callout 66"/>
          <p:cNvSpPr/>
          <p:nvPr/>
        </p:nvSpPr>
        <p:spPr>
          <a:xfrm rot="10800000">
            <a:off x="598053" y="4009932"/>
            <a:ext cx="7348056" cy="4121983"/>
          </a:xfrm>
          <a:prstGeom prst="wedgeRectCallout">
            <a:avLst>
              <a:gd name="adj1" fmla="val 48865"/>
              <a:gd name="adj2" fmla="val 60139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180500" y="4021508"/>
            <a:ext cx="2248769" cy="4031630"/>
            <a:chOff x="579322" y="4862622"/>
            <a:chExt cx="1760403" cy="317196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3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3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4009931"/>
            <a:ext cx="2275292" cy="4121983"/>
          </a:xfrm>
          <a:prstGeom prst="wedgeRectCallout">
            <a:avLst>
              <a:gd name="adj1" fmla="val -38496"/>
              <a:gd name="adj2" fmla="val 582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805313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28999" y="804962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12358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2893378" y="4142980"/>
            <a:ext cx="1972290" cy="1241755"/>
            <a:chOff x="3084143" y="3539957"/>
            <a:chExt cx="1972290" cy="1241755"/>
          </a:xfrm>
        </p:grpSpPr>
        <p:grpSp>
          <p:nvGrpSpPr>
            <p:cNvPr id="32" name="Group 31"/>
            <p:cNvGrpSpPr/>
            <p:nvPr/>
          </p:nvGrpSpPr>
          <p:grpSpPr>
            <a:xfrm>
              <a:off x="3084143" y="4115230"/>
              <a:ext cx="1972290" cy="215900"/>
              <a:chOff x="3011406" y="4160835"/>
              <a:chExt cx="1972290" cy="2159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1406" y="4167185"/>
                <a:ext cx="482600" cy="2032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86796" y="4160835"/>
                <a:ext cx="596900" cy="215900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386" y="3539957"/>
              <a:ext cx="1570330" cy="1241755"/>
            </a:xfrm>
            <a:prstGeom prst="rect">
              <a:avLst/>
            </a:prstGeom>
          </p:spPr>
        </p:pic>
      </p:grpSp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0" y="4125426"/>
            <a:ext cx="2238438" cy="1982729"/>
          </a:xfrm>
          <a:prstGeom prst="rect">
            <a:avLst/>
          </a:prstGeom>
        </p:spPr>
      </p:pic>
      <p:sp>
        <p:nvSpPr>
          <p:cNvPr id="98" name="Rectangle 97"/>
          <p:cNvSpPr/>
          <p:nvPr/>
        </p:nvSpPr>
        <p:spPr>
          <a:xfrm>
            <a:off x="5117856" y="5696147"/>
            <a:ext cx="2224438" cy="607799"/>
          </a:xfrm>
          <a:prstGeom prst="rect">
            <a:avLst/>
          </a:prstGeom>
          <a:solidFill>
            <a:schemeClr val="accent6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5113695" y="6302685"/>
            <a:ext cx="2228600" cy="607799"/>
          </a:xfrm>
          <a:prstGeom prst="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673618" y="6053889"/>
            <a:ext cx="336202" cy="428596"/>
            <a:chOff x="5110040" y="5502349"/>
            <a:chExt cx="336202" cy="428596"/>
          </a:xfrm>
        </p:grpSpPr>
        <p:cxnSp>
          <p:nvCxnSpPr>
            <p:cNvPr id="129" name="Straight Arrow Connector 128"/>
            <p:cNvCxnSpPr/>
            <p:nvPr/>
          </p:nvCxnSpPr>
          <p:spPr>
            <a:xfrm flipV="1">
              <a:off x="5117030" y="5502349"/>
              <a:ext cx="329212" cy="143606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5110040" y="5803362"/>
              <a:ext cx="317098" cy="127583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6" b="33422"/>
          <a:stretch/>
        </p:blipFill>
        <p:spPr>
          <a:xfrm>
            <a:off x="4947732" y="4142980"/>
            <a:ext cx="2764614" cy="12345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359" y="7054811"/>
            <a:ext cx="2237271" cy="958830"/>
          </a:xfrm>
          <a:prstGeom prst="rect">
            <a:avLst/>
          </a:prstGeom>
        </p:spPr>
      </p:pic>
      <p:sp>
        <p:nvSpPr>
          <p:cNvPr id="31" name="5-Point Star 30"/>
          <p:cNvSpPr>
            <a:spLocks noChangeAspect="1"/>
          </p:cNvSpPr>
          <p:nvPr/>
        </p:nvSpPr>
        <p:spPr>
          <a:xfrm>
            <a:off x="5201294" y="3244474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8024" y="5869298"/>
            <a:ext cx="1606929" cy="1050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6242" y="5903058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201</a:t>
            </a:r>
            <a:endParaRPr lang="en-US" sz="1200" dirty="0"/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>
            <a:off x="7585312" y="5211056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5-Point Star 98"/>
          <p:cNvSpPr>
            <a:spLocks noChangeAspect="1"/>
          </p:cNvSpPr>
          <p:nvPr/>
        </p:nvSpPr>
        <p:spPr>
          <a:xfrm>
            <a:off x="7646826" y="7888987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57357" y="101720"/>
            <a:ext cx="4434840" cy="2154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5606638" y="106827"/>
            <a:ext cx="4669476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 rot="20125666">
            <a:off x="4480950" y="5864141"/>
            <a:ext cx="702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coherent</a:t>
            </a:r>
            <a:endParaRPr lang="en-US" sz="1100" dirty="0"/>
          </a:p>
        </p:txBody>
      </p:sp>
      <p:sp>
        <p:nvSpPr>
          <p:cNvPr id="70" name="TextBox 69"/>
          <p:cNvSpPr txBox="1"/>
          <p:nvPr/>
        </p:nvSpPr>
        <p:spPr>
          <a:xfrm rot="1350048">
            <a:off x="4344954" y="6396144"/>
            <a:ext cx="8082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/>
              <a:t>incoherent</a:t>
            </a:r>
            <a:endParaRPr lang="en-US" sz="11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5098149" y="5677976"/>
            <a:ext cx="495605" cy="1258560"/>
            <a:chOff x="5072749" y="5677976"/>
            <a:chExt cx="495605" cy="1258560"/>
          </a:xfrm>
        </p:grpSpPr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8294" y="6244418"/>
              <a:ext cx="464515" cy="44805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749" y="5847169"/>
              <a:ext cx="495605" cy="44805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102382" y="567797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20.6</a:t>
              </a:r>
              <a:endParaRPr lang="en-US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138450" y="6674926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5.9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686177" y="5677976"/>
            <a:ext cx="495605" cy="1258560"/>
            <a:chOff x="5739609" y="5677976"/>
            <a:chExt cx="495605" cy="125856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154" y="5847169"/>
              <a:ext cx="464515" cy="44805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9609" y="6244418"/>
              <a:ext cx="495605" cy="448056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5805310" y="5677976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9.1</a:t>
              </a:r>
              <a:endParaRPr lang="en-US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69242" y="667492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14.4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274205" y="5677976"/>
            <a:ext cx="495605" cy="1258560"/>
            <a:chOff x="6312322" y="5677976"/>
            <a:chExt cx="495605" cy="1258560"/>
          </a:xfrm>
        </p:grpSpPr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322" y="6244418"/>
              <a:ext cx="495605" cy="44805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8781" y="5847169"/>
              <a:ext cx="462686" cy="448056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6341955" y="567797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16.6</a:t>
              </a:r>
              <a:endParaRPr lang="en-US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341955" y="667492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15.0</a:t>
              </a:r>
              <a:endParaRPr lang="en-US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862234" y="5677976"/>
            <a:ext cx="495605" cy="1258560"/>
            <a:chOff x="6836834" y="5677976"/>
            <a:chExt cx="495605" cy="125856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379" y="6244418"/>
              <a:ext cx="464515" cy="44805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6834" y="5847169"/>
              <a:ext cx="495605" cy="448056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6866467" y="567797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15.9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902535" y="6674926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2.6</a:t>
              </a:r>
              <a:endParaRPr lang="en-US" dirty="0"/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7408798" y="5893664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/>
              <a:t>62.2%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7404049" y="6526949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37.9%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2888001" y="7282849"/>
            <a:ext cx="1803259" cy="435684"/>
            <a:chOff x="2888001" y="7282849"/>
            <a:chExt cx="1803259" cy="435684"/>
          </a:xfrm>
        </p:grpSpPr>
        <p:sp>
          <p:nvSpPr>
            <p:cNvPr id="62" name="TextBox 61"/>
            <p:cNvSpPr txBox="1"/>
            <p:nvPr/>
          </p:nvSpPr>
          <p:spPr>
            <a:xfrm>
              <a:off x="4137903" y="7369886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Target</a:t>
              </a:r>
              <a:endParaRPr lang="en-US" sz="100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534422" y="7330874"/>
              <a:ext cx="480364" cy="3396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888001" y="7282849"/>
              <a:ext cx="646421" cy="435684"/>
              <a:chOff x="2888001" y="7282849"/>
              <a:chExt cx="646421" cy="435684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2906436" y="7282849"/>
                <a:ext cx="627986" cy="261610"/>
                <a:chOff x="2906436" y="7282849"/>
                <a:chExt cx="627986" cy="261610"/>
              </a:xfrm>
            </p:grpSpPr>
            <p:sp>
              <p:nvSpPr>
                <p:cNvPr id="96" name="TextBox 95"/>
                <p:cNvSpPr txBox="1"/>
                <p:nvPr/>
              </p:nvSpPr>
              <p:spPr>
                <a:xfrm>
                  <a:off x="2906436" y="7282849"/>
                  <a:ext cx="449162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smtClean="0"/>
                    <a:t>MYC</a:t>
                  </a:r>
                  <a:endParaRPr lang="en-US" sz="1000" dirty="0"/>
                </a:p>
              </p:txBody>
            </p: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3355598" y="7413654"/>
                  <a:ext cx="17882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/>
              <p:cNvGrpSpPr/>
              <p:nvPr/>
            </p:nvGrpSpPr>
            <p:grpSpPr>
              <a:xfrm>
                <a:off x="2888001" y="7456923"/>
                <a:ext cx="646421" cy="261610"/>
                <a:chOff x="2888001" y="7456923"/>
                <a:chExt cx="646421" cy="261610"/>
              </a:xfrm>
            </p:grpSpPr>
            <p:sp>
              <p:nvSpPr>
                <p:cNvPr id="97" name="TextBox 96"/>
                <p:cNvSpPr txBox="1"/>
                <p:nvPr/>
              </p:nvSpPr>
              <p:spPr>
                <a:xfrm>
                  <a:off x="2888001" y="7456923"/>
                  <a:ext cx="48923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smtClean="0"/>
                    <a:t>NRF1</a:t>
                  </a:r>
                  <a:endParaRPr lang="en-US" sz="1000" dirty="0"/>
                </a:p>
              </p:txBody>
            </p:sp>
            <p:cxnSp>
              <p:nvCxnSpPr>
                <p:cNvPr id="88" name="Straight Connector 87"/>
                <p:cNvCxnSpPr/>
                <p:nvPr/>
              </p:nvCxnSpPr>
              <p:spPr>
                <a:xfrm>
                  <a:off x="3355598" y="7587728"/>
                  <a:ext cx="17882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00" name="Straight Connector 99"/>
            <p:cNvCxnSpPr/>
            <p:nvPr/>
          </p:nvCxnSpPr>
          <p:spPr>
            <a:xfrm>
              <a:off x="4013701" y="7503895"/>
              <a:ext cx="17882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 rot="16200000">
            <a:off x="4691349" y="7377580"/>
            <a:ext cx="8226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Gate usage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7198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5652" r="5252" b="52838"/>
          <a:stretch/>
        </p:blipFill>
        <p:spPr>
          <a:xfrm>
            <a:off x="645885" y="308255"/>
            <a:ext cx="9834220" cy="360521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43065" y="308255"/>
            <a:ext cx="393251" cy="2802980"/>
          </a:xfrm>
          <a:prstGeom prst="round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81339" t="61030" r="3466" b="9481"/>
          <a:stretch/>
        </p:blipFill>
        <p:spPr>
          <a:xfrm>
            <a:off x="776461" y="5797917"/>
            <a:ext cx="2001355" cy="1992559"/>
          </a:xfrm>
          <a:prstGeom prst="rect">
            <a:avLst/>
          </a:prstGeom>
        </p:spPr>
      </p:pic>
      <p:sp>
        <p:nvSpPr>
          <p:cNvPr id="67" name="Rectangular Callout 66"/>
          <p:cNvSpPr/>
          <p:nvPr/>
        </p:nvSpPr>
        <p:spPr>
          <a:xfrm rot="10800000">
            <a:off x="598053" y="4009930"/>
            <a:ext cx="7555922" cy="3852111"/>
          </a:xfrm>
          <a:prstGeom prst="wedgeRectCallout">
            <a:avLst>
              <a:gd name="adj1" fmla="val 48865"/>
              <a:gd name="adj2" fmla="val 60139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270160" y="4021508"/>
            <a:ext cx="2159108" cy="3840535"/>
            <a:chOff x="649511" y="4862622"/>
            <a:chExt cx="1690214" cy="302161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3"/>
            <a:srcRect l="1888" t="7136" r="81884" b="64713"/>
            <a:stretch/>
          </p:blipFill>
          <p:spPr>
            <a:xfrm>
              <a:off x="649511" y="4862622"/>
              <a:ext cx="1690214" cy="155349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3"/>
            <a:srcRect l="1888" t="63318" r="81884" b="8635"/>
            <a:stretch/>
          </p:blipFill>
          <p:spPr>
            <a:xfrm>
              <a:off x="743511" y="6422575"/>
              <a:ext cx="1596214" cy="1461665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4009931"/>
            <a:ext cx="2275292" cy="3879056"/>
          </a:xfrm>
          <a:prstGeom prst="wedgeRectCallout">
            <a:avLst>
              <a:gd name="adj1" fmla="val -38496"/>
              <a:gd name="adj2" fmla="val 582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7768932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333582" y="7790125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12358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0" y="4125427"/>
            <a:ext cx="2128992" cy="1885786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57357" y="101720"/>
            <a:ext cx="4434840" cy="2154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5606638" y="106827"/>
            <a:ext cx="4669476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4656490" y="5385689"/>
            <a:ext cx="1963546" cy="2316369"/>
            <a:chOff x="4739599" y="5524566"/>
            <a:chExt cx="1963546" cy="2316369"/>
          </a:xfrm>
        </p:grpSpPr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4062" y="5524566"/>
              <a:ext cx="619354" cy="59740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6641" y="5524566"/>
              <a:ext cx="660806" cy="59740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757232" y="5692465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21%</a:t>
              </a:r>
              <a:endParaRPr lang="en-US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237953" y="5692465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5.9%</a:t>
              </a:r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9232" y="6097553"/>
              <a:ext cx="619354" cy="59740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201" y="6097553"/>
              <a:ext cx="660806" cy="597408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4739599" y="6265452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9.1%</a:t>
              </a:r>
              <a:endParaRPr lang="en-US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255586" y="6265452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14%</a:t>
              </a:r>
              <a:endParaRPr lang="en-US" dirty="0"/>
            </a:p>
          </p:txBody>
        </p:sp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67" y="6670540"/>
              <a:ext cx="660806" cy="59740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118" y="6670540"/>
              <a:ext cx="616915" cy="597408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4757232" y="6838439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17%</a:t>
              </a:r>
              <a:endParaRPr lang="en-US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255586" y="6838439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15%</a:t>
              </a:r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9601" y="7243527"/>
              <a:ext cx="619354" cy="59740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2180" y="7243527"/>
              <a:ext cx="660806" cy="597408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4757232" y="7411426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16%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237953" y="7411426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2.6%</a:t>
              </a:r>
              <a:endParaRPr lang="en-US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428" y="4267333"/>
            <a:ext cx="1477670" cy="9838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380" y="5000080"/>
            <a:ext cx="1485900" cy="2971800"/>
          </a:xfrm>
          <a:prstGeom prst="rect">
            <a:avLst/>
          </a:prstGeom>
        </p:spPr>
      </p:pic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525372"/>
              </p:ext>
            </p:extLst>
          </p:nvPr>
        </p:nvGraphicFramePr>
        <p:xfrm>
          <a:off x="6850918" y="6311249"/>
          <a:ext cx="1076089" cy="13247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3413"/>
                <a:gridCol w="422676"/>
              </a:tblGrid>
              <a:tr h="258278"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89%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61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MYC only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1.6%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61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NRF1 only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0.9%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61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AND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0.3%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619">
                <a:tc>
                  <a:txBody>
                    <a:bodyPr/>
                    <a:lstStyle/>
                    <a:p>
                      <a:pPr algn="ctr"/>
                      <a:r>
                        <a:rPr lang="is-IS" sz="1100" dirty="0" smtClean="0"/>
                        <a:t>…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dirty="0" smtClean="0"/>
                        <a:t>…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4" t="22531" r="10731" b="29148"/>
          <a:stretch/>
        </p:blipFill>
        <p:spPr>
          <a:xfrm>
            <a:off x="6807631" y="5419076"/>
            <a:ext cx="1162663" cy="88369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67" y="4272661"/>
            <a:ext cx="952791" cy="973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981" y="4228928"/>
            <a:ext cx="1466698" cy="106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0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5652" r="5252" b="52838"/>
          <a:stretch/>
        </p:blipFill>
        <p:spPr>
          <a:xfrm>
            <a:off x="645885" y="308255"/>
            <a:ext cx="9834220" cy="360521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43065" y="308255"/>
            <a:ext cx="393251" cy="2802980"/>
          </a:xfrm>
          <a:prstGeom prst="round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81339" t="61030" r="3466" b="9481"/>
          <a:stretch/>
        </p:blipFill>
        <p:spPr>
          <a:xfrm>
            <a:off x="810581" y="5797917"/>
            <a:ext cx="1953621" cy="1945035"/>
          </a:xfrm>
          <a:prstGeom prst="rect">
            <a:avLst/>
          </a:prstGeom>
        </p:spPr>
      </p:pic>
      <p:sp>
        <p:nvSpPr>
          <p:cNvPr id="67" name="Rectangular Callout 66"/>
          <p:cNvSpPr/>
          <p:nvPr/>
        </p:nvSpPr>
        <p:spPr>
          <a:xfrm rot="10800000">
            <a:off x="598053" y="4009930"/>
            <a:ext cx="7555922" cy="3852111"/>
          </a:xfrm>
          <a:prstGeom prst="wedgeRectCallout">
            <a:avLst>
              <a:gd name="adj1" fmla="val 48865"/>
              <a:gd name="adj2" fmla="val 60139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270160" y="4021508"/>
            <a:ext cx="2159108" cy="3840535"/>
            <a:chOff x="649511" y="4862622"/>
            <a:chExt cx="1690214" cy="302161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3"/>
            <a:srcRect l="1888" t="7136" r="81884" b="64713"/>
            <a:stretch/>
          </p:blipFill>
          <p:spPr>
            <a:xfrm>
              <a:off x="649511" y="4862622"/>
              <a:ext cx="1690214" cy="155349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3"/>
            <a:srcRect l="1888" t="63318" r="81884" b="8635"/>
            <a:stretch/>
          </p:blipFill>
          <p:spPr>
            <a:xfrm>
              <a:off x="743511" y="6422575"/>
              <a:ext cx="1596214" cy="1461665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4009931"/>
            <a:ext cx="2275292" cy="3879056"/>
          </a:xfrm>
          <a:prstGeom prst="wedgeRectCallout">
            <a:avLst>
              <a:gd name="adj1" fmla="val -38496"/>
              <a:gd name="adj2" fmla="val 582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7768932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333582" y="7790125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12358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0" y="4125427"/>
            <a:ext cx="2128992" cy="1885786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57357" y="108544"/>
            <a:ext cx="4434840" cy="2154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5606638" y="106827"/>
            <a:ext cx="4669476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4656490" y="5385689"/>
            <a:ext cx="1963546" cy="2316369"/>
            <a:chOff x="4739599" y="5524566"/>
            <a:chExt cx="1963546" cy="2316369"/>
          </a:xfrm>
        </p:grpSpPr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4062" y="5524566"/>
              <a:ext cx="619354" cy="59740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6641" y="5524566"/>
              <a:ext cx="660806" cy="59740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757232" y="5692465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21%</a:t>
              </a:r>
              <a:endParaRPr lang="en-US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237953" y="5692465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5.9%</a:t>
              </a:r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9232" y="6097553"/>
              <a:ext cx="619354" cy="59740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201" y="6097553"/>
              <a:ext cx="660806" cy="597408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4739599" y="6265452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9.1%</a:t>
              </a:r>
              <a:endParaRPr lang="en-US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255586" y="6265452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14%</a:t>
              </a:r>
              <a:endParaRPr lang="en-US" dirty="0"/>
            </a:p>
          </p:txBody>
        </p:sp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67" y="6670540"/>
              <a:ext cx="660806" cy="59740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118" y="6670540"/>
              <a:ext cx="616915" cy="597408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4757232" y="6838439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17%</a:t>
              </a:r>
              <a:endParaRPr lang="en-US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255586" y="6838439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15%</a:t>
              </a:r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9601" y="7243527"/>
              <a:ext cx="619354" cy="59740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2180" y="7243527"/>
              <a:ext cx="660806" cy="597408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4757232" y="7411426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16%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237953" y="7411426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2.6%</a:t>
              </a:r>
              <a:endParaRPr lang="en-US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428" y="4267333"/>
            <a:ext cx="1477670" cy="9838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380" y="4972784"/>
            <a:ext cx="1485900" cy="2971800"/>
          </a:xfrm>
          <a:prstGeom prst="rect">
            <a:avLst/>
          </a:prstGeom>
        </p:spPr>
      </p:pic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518043"/>
              </p:ext>
            </p:extLst>
          </p:nvPr>
        </p:nvGraphicFramePr>
        <p:xfrm>
          <a:off x="6905510" y="6311249"/>
          <a:ext cx="1076089" cy="13247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3413"/>
                <a:gridCol w="422676"/>
              </a:tblGrid>
              <a:tr h="258278"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89%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61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MYC only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1.6%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61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NRF1 only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0.9%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61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AND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0.3%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619">
                <a:tc>
                  <a:txBody>
                    <a:bodyPr/>
                    <a:lstStyle/>
                    <a:p>
                      <a:pPr algn="ctr"/>
                      <a:r>
                        <a:rPr lang="is-IS" sz="1100" dirty="0" smtClean="0"/>
                        <a:t>…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dirty="0" smtClean="0"/>
                        <a:t>…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4" t="22531" r="10731" b="29148"/>
          <a:stretch/>
        </p:blipFill>
        <p:spPr>
          <a:xfrm>
            <a:off x="6862223" y="5296244"/>
            <a:ext cx="1162663" cy="88369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159" y="4272661"/>
            <a:ext cx="952791" cy="973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981" y="4228928"/>
            <a:ext cx="1466698" cy="106070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10070" y="4114380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</a:t>
            </a:r>
            <a:r>
              <a:rPr lang="en-US" altLang="zh-CN" sz="1200" dirty="0" smtClean="0"/>
              <a:t>1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10070" y="5956655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</a:t>
            </a:r>
            <a:r>
              <a:rPr lang="en-US" altLang="zh-CN" sz="1200" dirty="0" smtClean="0"/>
              <a:t>2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878103" y="4114380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</a:t>
            </a:r>
            <a:r>
              <a:rPr lang="en-US" altLang="zh-CN" sz="1200" dirty="0" smtClean="0"/>
              <a:t>3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2878103" y="5450973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</a:t>
            </a:r>
            <a:r>
              <a:rPr lang="en-US" altLang="zh-CN" sz="1200" dirty="0" smtClean="0"/>
              <a:t>4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500856" y="4114380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</a:t>
            </a:r>
            <a:r>
              <a:rPr lang="en-US" altLang="zh-CN" sz="1200" dirty="0" smtClean="0"/>
              <a:t>5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500856" y="5450973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</a:t>
            </a:r>
            <a:r>
              <a:rPr lang="en-US" altLang="zh-CN" sz="1200" dirty="0" smtClean="0"/>
              <a:t>6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6624458" y="4114380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</a:t>
            </a:r>
            <a:r>
              <a:rPr lang="en-US" altLang="zh-CN" sz="1200" dirty="0" smtClean="0"/>
              <a:t>7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6624458" y="5450973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B</a:t>
            </a:r>
            <a:r>
              <a:rPr lang="en-US" altLang="zh-CN" sz="1200" smtClean="0"/>
              <a:t>8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6624458" y="6082787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</a:t>
            </a:r>
            <a:r>
              <a:rPr lang="en-US" altLang="zh-CN" sz="1200" dirty="0" smtClean="0"/>
              <a:t>9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8230070" y="4114380"/>
            <a:ext cx="344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/>
              <a:t>C1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8230070" y="5956655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</a:t>
            </a:r>
            <a:r>
              <a:rPr lang="en-US" altLang="zh-CN" sz="1200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39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5652" r="5252" b="52838"/>
          <a:stretch/>
        </p:blipFill>
        <p:spPr>
          <a:xfrm>
            <a:off x="645885" y="308255"/>
            <a:ext cx="9834220" cy="360521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43065" y="308255"/>
            <a:ext cx="393251" cy="2802980"/>
          </a:xfrm>
          <a:prstGeom prst="round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ular Callout 66"/>
          <p:cNvSpPr/>
          <p:nvPr/>
        </p:nvSpPr>
        <p:spPr>
          <a:xfrm rot="10800000">
            <a:off x="598053" y="4009930"/>
            <a:ext cx="7972088" cy="3347742"/>
          </a:xfrm>
          <a:prstGeom prst="wedgeRectCallout">
            <a:avLst>
              <a:gd name="adj1" fmla="val 48865"/>
              <a:gd name="adj2" fmla="val 60139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/>
          <a:srcRect l="1888" t="7136" r="81884" b="64713"/>
          <a:stretch/>
        </p:blipFill>
        <p:spPr>
          <a:xfrm>
            <a:off x="8709301" y="4199141"/>
            <a:ext cx="1514161" cy="1384714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/>
          <a:srcRect l="1888" t="63318" r="81884" b="8635"/>
          <a:stretch/>
        </p:blipFill>
        <p:spPr>
          <a:xfrm>
            <a:off x="8669678" y="5773066"/>
            <a:ext cx="1672645" cy="1584606"/>
          </a:xfrm>
          <a:prstGeom prst="rect">
            <a:avLst/>
          </a:prstGeom>
        </p:spPr>
      </p:pic>
      <p:sp>
        <p:nvSpPr>
          <p:cNvPr id="72" name="Rectangular Callout 71"/>
          <p:cNvSpPr/>
          <p:nvPr/>
        </p:nvSpPr>
        <p:spPr>
          <a:xfrm rot="10800000">
            <a:off x="8638010" y="4009927"/>
            <a:ext cx="1650249" cy="3347741"/>
          </a:xfrm>
          <a:prstGeom prst="wedgeRectCallout">
            <a:avLst>
              <a:gd name="adj1" fmla="val -38496"/>
              <a:gd name="adj2" fmla="val 582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548331" y="726946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85739" y="7251988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12358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81785" y="4107983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95541" y="4119127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grpSp>
        <p:nvGrpSpPr>
          <p:cNvPr id="195" name="Group 194"/>
          <p:cNvGrpSpPr/>
          <p:nvPr/>
        </p:nvGrpSpPr>
        <p:grpSpPr>
          <a:xfrm>
            <a:off x="661963" y="4265876"/>
            <a:ext cx="1469041" cy="2944111"/>
            <a:chOff x="661963" y="4265876"/>
            <a:chExt cx="1469041" cy="294411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81339" t="61030" r="3466" b="9481"/>
            <a:stretch/>
          </p:blipFill>
          <p:spPr>
            <a:xfrm>
              <a:off x="663040" y="5757571"/>
              <a:ext cx="1466886" cy="1452416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963" y="4265876"/>
              <a:ext cx="1469041" cy="1433395"/>
            </a:xfrm>
            <a:prstGeom prst="rect">
              <a:avLst/>
            </a:prstGeom>
          </p:spPr>
        </p:pic>
      </p:grpSp>
      <p:sp>
        <p:nvSpPr>
          <p:cNvPr id="57" name="TextBox 56"/>
          <p:cNvSpPr txBox="1"/>
          <p:nvPr/>
        </p:nvSpPr>
        <p:spPr>
          <a:xfrm>
            <a:off x="657357" y="101720"/>
            <a:ext cx="4434840" cy="2154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5606638" y="106827"/>
            <a:ext cx="4669476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grpSp>
        <p:nvGrpSpPr>
          <p:cNvPr id="194" name="Group 193"/>
          <p:cNvGrpSpPr/>
          <p:nvPr/>
        </p:nvGrpSpPr>
        <p:grpSpPr>
          <a:xfrm>
            <a:off x="2935261" y="4247857"/>
            <a:ext cx="1308898" cy="2953875"/>
            <a:chOff x="2464263" y="4322921"/>
            <a:chExt cx="1308898" cy="2953875"/>
          </a:xfrm>
        </p:grpSpPr>
        <p:grpSp>
          <p:nvGrpSpPr>
            <p:cNvPr id="192" name="Group 191"/>
            <p:cNvGrpSpPr/>
            <p:nvPr/>
          </p:nvGrpSpPr>
          <p:grpSpPr>
            <a:xfrm>
              <a:off x="2464263" y="4322921"/>
              <a:ext cx="1308898" cy="872718"/>
              <a:chOff x="2464263" y="4322921"/>
              <a:chExt cx="1308898" cy="87271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55308" y="4752902"/>
                <a:ext cx="312420" cy="12192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68626" y="4776798"/>
                <a:ext cx="358140" cy="129540"/>
              </a:xfrm>
              <a:prstGeom prst="rect">
                <a:avLst/>
              </a:prstGeom>
            </p:spPr>
          </p:pic>
          <p:grpSp>
            <p:nvGrpSpPr>
              <p:cNvPr id="41" name="Group 40"/>
              <p:cNvGrpSpPr/>
              <p:nvPr/>
            </p:nvGrpSpPr>
            <p:grpSpPr>
              <a:xfrm>
                <a:off x="2464263" y="4322921"/>
                <a:ext cx="1308898" cy="872718"/>
                <a:chOff x="2110317" y="1196100"/>
                <a:chExt cx="1308898" cy="872718"/>
              </a:xfrm>
            </p:grpSpPr>
            <p:grpSp>
              <p:nvGrpSpPr>
                <p:cNvPr id="42" name="Group 41"/>
                <p:cNvGrpSpPr/>
                <p:nvPr/>
              </p:nvGrpSpPr>
              <p:grpSpPr>
                <a:xfrm>
                  <a:off x="2453888" y="1571078"/>
                  <a:ext cx="621757" cy="246888"/>
                  <a:chOff x="2453888" y="1571078"/>
                  <a:chExt cx="621757" cy="246888"/>
                </a:xfrm>
              </p:grpSpPr>
              <p:cxnSp>
                <p:nvCxnSpPr>
                  <p:cNvPr id="63" name="Straight Arrow Connector 62"/>
                  <p:cNvCxnSpPr/>
                  <p:nvPr/>
                </p:nvCxnSpPr>
                <p:spPr>
                  <a:xfrm>
                    <a:off x="2453888" y="1571078"/>
                    <a:ext cx="244546" cy="246888"/>
                  </a:xfrm>
                  <a:prstGeom prst="straightConnector1">
                    <a:avLst/>
                  </a:prstGeom>
                  <a:ln w="6350">
                    <a:solidFill>
                      <a:schemeClr val="bg1">
                        <a:lumMod val="50000"/>
                      </a:schemeClr>
                    </a:solidFill>
                    <a:headEnd type="none" w="sm" len="sm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Arrow Connector 63"/>
                  <p:cNvCxnSpPr/>
                  <p:nvPr/>
                </p:nvCxnSpPr>
                <p:spPr>
                  <a:xfrm flipH="1">
                    <a:off x="2816541" y="1571078"/>
                    <a:ext cx="259104" cy="246888"/>
                  </a:xfrm>
                  <a:prstGeom prst="straightConnector1">
                    <a:avLst/>
                  </a:prstGeom>
                  <a:ln w="6350">
                    <a:solidFill>
                      <a:schemeClr val="bg1">
                        <a:lumMod val="50000"/>
                      </a:schemeClr>
                    </a:solidFill>
                    <a:headEnd w="sm" len="sm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3" name="Rectangle 42"/>
                <p:cNvSpPr>
                  <a:spLocks/>
                </p:cNvSpPr>
                <p:nvPr/>
              </p:nvSpPr>
              <p:spPr>
                <a:xfrm>
                  <a:off x="2673326" y="1885938"/>
                  <a:ext cx="182880" cy="18288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 smtClean="0">
                      <a:solidFill>
                        <a:schemeClr val="tx1"/>
                      </a:solidFill>
                    </a:rPr>
                    <a:t>T</a:t>
                  </a:r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4" name="Group 43"/>
                <p:cNvGrpSpPr/>
                <p:nvPr/>
              </p:nvGrpSpPr>
              <p:grpSpPr>
                <a:xfrm>
                  <a:off x="2110317" y="1196100"/>
                  <a:ext cx="1308898" cy="320997"/>
                  <a:chOff x="2110317" y="1196100"/>
                  <a:chExt cx="1308898" cy="320997"/>
                </a:xfrm>
              </p:grpSpPr>
              <p:grpSp>
                <p:nvGrpSpPr>
                  <p:cNvPr id="45" name="Group 44"/>
                  <p:cNvGrpSpPr/>
                  <p:nvPr/>
                </p:nvGrpSpPr>
                <p:grpSpPr>
                  <a:xfrm>
                    <a:off x="2557200" y="1211397"/>
                    <a:ext cx="457200" cy="290402"/>
                    <a:chOff x="2557200" y="1229026"/>
                    <a:chExt cx="457200" cy="290402"/>
                  </a:xfrm>
                </p:grpSpPr>
                <p:cxnSp>
                  <p:nvCxnSpPr>
                    <p:cNvPr id="55" name="Straight Arrow Connector 54"/>
                    <p:cNvCxnSpPr/>
                    <p:nvPr/>
                  </p:nvCxnSpPr>
                  <p:spPr>
                    <a:xfrm flipV="1">
                      <a:off x="2557200" y="1266168"/>
                      <a:ext cx="457200" cy="11325"/>
                    </a:xfrm>
                    <a:prstGeom prst="straightConnector1">
                      <a:avLst/>
                    </a:prstGeom>
                    <a:ln w="6350">
                      <a:solidFill>
                        <a:schemeClr val="bg1">
                          <a:lumMod val="50000"/>
                        </a:schemeClr>
                      </a:solidFill>
                      <a:headEnd type="triangle" w="sm" len="sm"/>
                      <a:tailEnd type="triangle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6" name="TextBox 55"/>
                    <p:cNvSpPr txBox="1"/>
                    <p:nvPr/>
                  </p:nvSpPr>
                  <p:spPr>
                    <a:xfrm>
                      <a:off x="2662737" y="1229026"/>
                      <a:ext cx="246126" cy="8560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txBody>
                    <a:bodyPr wrap="none" lIns="0" tIns="0" rIns="0" bIns="0" rtlCol="0" anchor="ctr" anchorCtr="0">
                      <a:noAutofit/>
                    </a:bodyPr>
                    <a:lstStyle/>
                    <a:p>
                      <a:pPr algn="ctr"/>
                      <a:r>
                        <a:rPr lang="en-US" sz="800" dirty="0" smtClean="0"/>
                        <a:t>113</a:t>
                      </a:r>
                      <a:endParaRPr lang="en-US" sz="800" dirty="0"/>
                    </a:p>
                  </p:txBody>
                </p:sp>
                <p:cxnSp>
                  <p:nvCxnSpPr>
                    <p:cNvPr id="59" name="Straight Arrow Connector 58"/>
                    <p:cNvCxnSpPr/>
                    <p:nvPr/>
                  </p:nvCxnSpPr>
                  <p:spPr>
                    <a:xfrm flipV="1">
                      <a:off x="2557200" y="1368564"/>
                      <a:ext cx="457200" cy="11325"/>
                    </a:xfrm>
                    <a:prstGeom prst="straightConnector1">
                      <a:avLst/>
                    </a:prstGeom>
                    <a:ln w="6350">
                      <a:solidFill>
                        <a:schemeClr val="bg1">
                          <a:lumMod val="50000"/>
                        </a:schemeClr>
                      </a:solidFill>
                      <a:headEnd type="triangle" w="sm" len="sm"/>
                      <a:tailEnd type="non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0" name="TextBox 59"/>
                    <p:cNvSpPr txBox="1"/>
                    <p:nvPr/>
                  </p:nvSpPr>
                  <p:spPr>
                    <a:xfrm>
                      <a:off x="2662737" y="1331422"/>
                      <a:ext cx="246126" cy="8560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txBody>
                    <a:bodyPr wrap="none" lIns="0" tIns="0" rIns="0" bIns="0" rtlCol="0" anchor="ctr" anchorCtr="0">
                      <a:noAutofit/>
                    </a:bodyPr>
                    <a:lstStyle/>
                    <a:p>
                      <a:pPr algn="ctr"/>
                      <a:r>
                        <a:rPr lang="en-US" sz="800" dirty="0" smtClean="0"/>
                        <a:t>1487</a:t>
                      </a:r>
                      <a:endParaRPr lang="en-US" sz="800" dirty="0"/>
                    </a:p>
                  </p:txBody>
                </p:sp>
                <p:cxnSp>
                  <p:nvCxnSpPr>
                    <p:cNvPr id="61" name="Straight Arrow Connector 60"/>
                    <p:cNvCxnSpPr/>
                    <p:nvPr/>
                  </p:nvCxnSpPr>
                  <p:spPr>
                    <a:xfrm flipV="1">
                      <a:off x="2557200" y="1470961"/>
                      <a:ext cx="457200" cy="11325"/>
                    </a:xfrm>
                    <a:prstGeom prst="straightConnector1">
                      <a:avLst/>
                    </a:prstGeom>
                    <a:ln w="6350">
                      <a:solidFill>
                        <a:schemeClr val="bg1">
                          <a:lumMod val="50000"/>
                        </a:schemeClr>
                      </a:solidFill>
                      <a:headEnd type="none" w="lg" len="lg"/>
                      <a:tailEnd type="triangle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2" name="TextBox 61"/>
                    <p:cNvSpPr txBox="1"/>
                    <p:nvPr/>
                  </p:nvSpPr>
                  <p:spPr>
                    <a:xfrm>
                      <a:off x="2662737" y="1433819"/>
                      <a:ext cx="246126" cy="85609"/>
                    </a:xfrm>
                    <a:prstGeom prst="rect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txBody>
                    <a:bodyPr wrap="none" lIns="0" tIns="0" rIns="0" bIns="0" rtlCol="0" anchor="ctr" anchorCtr="0">
                      <a:noAutofit/>
                    </a:bodyPr>
                    <a:lstStyle/>
                    <a:p>
                      <a:pPr algn="ctr"/>
                      <a:r>
                        <a:rPr lang="en-US" sz="800" dirty="0" smtClean="0"/>
                        <a:t>2135</a:t>
                      </a:r>
                      <a:endParaRPr lang="en-US" sz="800" dirty="0"/>
                    </a:p>
                  </p:txBody>
                </p:sp>
              </p:grpSp>
              <p:grpSp>
                <p:nvGrpSpPr>
                  <p:cNvPr id="47" name="Group 46"/>
                  <p:cNvGrpSpPr/>
                  <p:nvPr/>
                </p:nvGrpSpPr>
                <p:grpSpPr>
                  <a:xfrm>
                    <a:off x="2110317" y="1196100"/>
                    <a:ext cx="431528" cy="320996"/>
                    <a:chOff x="1782765" y="1172159"/>
                    <a:chExt cx="431528" cy="320996"/>
                  </a:xfrm>
                </p:grpSpPr>
                <p:sp>
                  <p:nvSpPr>
                    <p:cNvPr id="51" name="Oval 50"/>
                    <p:cNvSpPr>
                      <a:spLocks noChangeAspect="1"/>
                    </p:cNvSpPr>
                    <p:nvPr/>
                  </p:nvSpPr>
                  <p:spPr>
                    <a:xfrm>
                      <a:off x="1838012" y="1172159"/>
                      <a:ext cx="321034" cy="320996"/>
                    </a:xfrm>
                    <a:prstGeom prst="ellipse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 w="381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3" name="TextBox 52"/>
                    <p:cNvSpPr txBox="1"/>
                    <p:nvPr/>
                  </p:nvSpPr>
                  <p:spPr>
                    <a:xfrm>
                      <a:off x="1782765" y="1209547"/>
                      <a:ext cx="431528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b="1" dirty="0" smtClean="0"/>
                        <a:t>MYC</a:t>
                      </a:r>
                      <a:endParaRPr lang="en-US" sz="1400" b="1" dirty="0"/>
                    </a:p>
                  </p:txBody>
                </p:sp>
              </p:grpSp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3098181" y="1196100"/>
                    <a:ext cx="321034" cy="320997"/>
                    <a:chOff x="3448346" y="1239678"/>
                    <a:chExt cx="548640" cy="548575"/>
                  </a:xfrm>
                </p:grpSpPr>
                <p:sp>
                  <p:nvSpPr>
                    <p:cNvPr id="49" name="Oval 48"/>
                    <p:cNvSpPr>
                      <a:spLocks noChangeAspect="1"/>
                    </p:cNvSpPr>
                    <p:nvPr/>
                  </p:nvSpPr>
                  <p:spPr>
                    <a:xfrm>
                      <a:off x="3448346" y="1239678"/>
                      <a:ext cx="548640" cy="548575"/>
                    </a:xfrm>
                    <a:prstGeom prst="ellipse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 w="381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" name="TextBox 49"/>
                    <p:cNvSpPr txBox="1"/>
                    <p:nvPr/>
                  </p:nvSpPr>
                  <p:spPr>
                    <a:xfrm>
                      <a:off x="3650768" y="1366634"/>
                      <a:ext cx="175327" cy="42078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 anchor="ctr" anchorCtr="0">
                      <a:spAutoFit/>
                    </a:bodyPr>
                    <a:lstStyle/>
                    <a:p>
                      <a:pPr algn="ctr"/>
                      <a:r>
                        <a:rPr lang="en-US" sz="1600" b="1" dirty="0" smtClean="0"/>
                        <a:t>*</a:t>
                      </a:r>
                      <a:endParaRPr lang="en-US" sz="1400" b="1" dirty="0"/>
                    </a:p>
                  </p:txBody>
                </p:sp>
              </p:grpSp>
            </p:grpSp>
          </p:grpSp>
        </p:grpSp>
        <p:grpSp>
          <p:nvGrpSpPr>
            <p:cNvPr id="193" name="Group 192"/>
            <p:cNvGrpSpPr/>
            <p:nvPr/>
          </p:nvGrpSpPr>
          <p:grpSpPr>
            <a:xfrm>
              <a:off x="2638566" y="5233361"/>
              <a:ext cx="960293" cy="2043435"/>
              <a:chOff x="2638566" y="5233361"/>
              <a:chExt cx="960293" cy="2043435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369" r="16025" b="17551"/>
              <a:stretch/>
            </p:blipFill>
            <p:spPr>
              <a:xfrm>
                <a:off x="2638566" y="5233361"/>
                <a:ext cx="960293" cy="1946303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29491" y="7130111"/>
                <a:ext cx="195580" cy="14224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26749" y="7125666"/>
                <a:ext cx="257810" cy="151130"/>
              </a:xfrm>
              <a:prstGeom prst="rect">
                <a:avLst/>
              </a:prstGeom>
            </p:spPr>
          </p:pic>
        </p:grpSp>
      </p:grpSp>
      <p:graphicFrame>
        <p:nvGraphicFramePr>
          <p:cNvPr id="154" name="Table 1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876708"/>
              </p:ext>
            </p:extLst>
          </p:nvPr>
        </p:nvGraphicFramePr>
        <p:xfrm>
          <a:off x="7388865" y="5944477"/>
          <a:ext cx="949254" cy="12270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6418"/>
                <a:gridCol w="316418"/>
                <a:gridCol w="316418"/>
              </a:tblGrid>
              <a:tr h="50295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AND</a:t>
                      </a:r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MYC</a:t>
                      </a:r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NRF1</a:t>
                      </a:r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2959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11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1.6%</a:t>
                      </a:r>
                      <a:endParaRPr lang="en-US" sz="8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0.9%</a:t>
                      </a:r>
                      <a:endParaRPr lang="en-US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0.3%</a:t>
                      </a:r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190" name="Group 189"/>
          <p:cNvGrpSpPr/>
          <p:nvPr/>
        </p:nvGrpSpPr>
        <p:grpSpPr>
          <a:xfrm>
            <a:off x="7252118" y="4247857"/>
            <a:ext cx="1222748" cy="2641046"/>
            <a:chOff x="6719851" y="4331239"/>
            <a:chExt cx="1222748" cy="2641046"/>
          </a:xfrm>
        </p:grpSpPr>
        <p:grpSp>
          <p:nvGrpSpPr>
            <p:cNvPr id="101" name="Group 100"/>
            <p:cNvGrpSpPr/>
            <p:nvPr/>
          </p:nvGrpSpPr>
          <p:grpSpPr>
            <a:xfrm>
              <a:off x="6719851" y="4331239"/>
              <a:ext cx="1222748" cy="861798"/>
              <a:chOff x="5829101" y="1298460"/>
              <a:chExt cx="1222748" cy="861798"/>
            </a:xfrm>
          </p:grpSpPr>
          <p:grpSp>
            <p:nvGrpSpPr>
              <p:cNvPr id="103" name="Group 102"/>
              <p:cNvGrpSpPr/>
              <p:nvPr/>
            </p:nvGrpSpPr>
            <p:grpSpPr>
              <a:xfrm>
                <a:off x="5829101" y="1298460"/>
                <a:ext cx="1222748" cy="327029"/>
                <a:chOff x="5829101" y="1217649"/>
                <a:chExt cx="1222748" cy="327029"/>
              </a:xfrm>
            </p:grpSpPr>
            <p:grpSp>
              <p:nvGrpSpPr>
                <p:cNvPr id="120" name="Group 119"/>
                <p:cNvGrpSpPr/>
                <p:nvPr/>
              </p:nvGrpSpPr>
              <p:grpSpPr>
                <a:xfrm>
                  <a:off x="5829101" y="1223682"/>
                  <a:ext cx="431528" cy="320996"/>
                  <a:chOff x="4073320" y="1395823"/>
                  <a:chExt cx="431528" cy="320996"/>
                </a:xfrm>
              </p:grpSpPr>
              <p:sp>
                <p:nvSpPr>
                  <p:cNvPr id="126" name="Oval 125"/>
                  <p:cNvSpPr>
                    <a:spLocks noChangeAspect="1"/>
                  </p:cNvSpPr>
                  <p:nvPr/>
                </p:nvSpPr>
                <p:spPr>
                  <a:xfrm>
                    <a:off x="4128567" y="1395823"/>
                    <a:ext cx="321034" cy="320996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7" name="TextBox 126"/>
                  <p:cNvSpPr txBox="1"/>
                  <p:nvPr/>
                </p:nvSpPr>
                <p:spPr>
                  <a:xfrm>
                    <a:off x="4073320" y="1433211"/>
                    <a:ext cx="431528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b="1" dirty="0" smtClean="0"/>
                      <a:t>MYC</a:t>
                    </a:r>
                    <a:endParaRPr lang="en-US" sz="1400" b="1" dirty="0"/>
                  </a:p>
                </p:txBody>
              </p:sp>
            </p:grpSp>
            <p:grpSp>
              <p:nvGrpSpPr>
                <p:cNvPr id="121" name="Group 120"/>
                <p:cNvGrpSpPr/>
                <p:nvPr/>
              </p:nvGrpSpPr>
              <p:grpSpPr>
                <a:xfrm>
                  <a:off x="6585055" y="1217649"/>
                  <a:ext cx="466794" cy="320997"/>
                  <a:chOff x="5005971" y="1395823"/>
                  <a:chExt cx="466794" cy="320997"/>
                </a:xfrm>
              </p:grpSpPr>
              <p:sp>
                <p:nvSpPr>
                  <p:cNvPr id="123" name="Oval 122"/>
                  <p:cNvSpPr>
                    <a:spLocks noChangeAspect="1"/>
                  </p:cNvSpPr>
                  <p:nvPr/>
                </p:nvSpPr>
                <p:spPr>
                  <a:xfrm>
                    <a:off x="5078851" y="1395823"/>
                    <a:ext cx="321034" cy="320997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TextBox 123"/>
                  <p:cNvSpPr txBox="1"/>
                  <p:nvPr/>
                </p:nvSpPr>
                <p:spPr>
                  <a:xfrm>
                    <a:off x="5005971" y="1433211"/>
                    <a:ext cx="466794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b="1" smtClean="0"/>
                      <a:t>NRF1</a:t>
                    </a:r>
                    <a:endParaRPr lang="en-US" sz="1400" b="1" dirty="0"/>
                  </a:p>
                </p:txBody>
              </p:sp>
            </p:grpSp>
          </p:grpSp>
          <p:grpSp>
            <p:nvGrpSpPr>
              <p:cNvPr id="104" name="Group 103"/>
              <p:cNvGrpSpPr/>
              <p:nvPr/>
            </p:nvGrpSpPr>
            <p:grpSpPr>
              <a:xfrm>
                <a:off x="6160395" y="1304934"/>
                <a:ext cx="798394" cy="672444"/>
                <a:chOff x="6015773" y="1020325"/>
                <a:chExt cx="1131555" cy="914537"/>
              </a:xfrm>
            </p:grpSpPr>
            <p:grpSp>
              <p:nvGrpSpPr>
                <p:cNvPr id="106" name="Group 105"/>
                <p:cNvGrpSpPr/>
                <p:nvPr/>
              </p:nvGrpSpPr>
              <p:grpSpPr>
                <a:xfrm>
                  <a:off x="6015773" y="1020325"/>
                  <a:ext cx="1131555" cy="803799"/>
                  <a:chOff x="6015773" y="1211397"/>
                  <a:chExt cx="1131555" cy="803799"/>
                </a:xfrm>
              </p:grpSpPr>
              <p:grpSp>
                <p:nvGrpSpPr>
                  <p:cNvPr id="108" name="Group 107"/>
                  <p:cNvGrpSpPr/>
                  <p:nvPr/>
                </p:nvGrpSpPr>
                <p:grpSpPr>
                  <a:xfrm>
                    <a:off x="6015773" y="1211397"/>
                    <a:ext cx="1131555" cy="803799"/>
                    <a:chOff x="6075183" y="1123093"/>
                    <a:chExt cx="1298255" cy="1044182"/>
                  </a:xfrm>
                </p:grpSpPr>
                <p:sp>
                  <p:nvSpPr>
                    <p:cNvPr id="112" name="Arc 111"/>
                    <p:cNvSpPr/>
                    <p:nvPr/>
                  </p:nvSpPr>
                  <p:spPr>
                    <a:xfrm rot="13090669">
                      <a:off x="6075183" y="1390799"/>
                      <a:ext cx="1298255" cy="776476"/>
                    </a:xfrm>
                    <a:prstGeom prst="arc">
                      <a:avLst>
                        <a:gd name="adj1" fmla="val 16200000"/>
                        <a:gd name="adj2" fmla="val 18896439"/>
                      </a:avLst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13" name="Group 112"/>
                    <p:cNvGrpSpPr/>
                    <p:nvPr/>
                  </p:nvGrpSpPr>
                  <p:grpSpPr>
                    <a:xfrm rot="10800000">
                      <a:off x="6220185" y="1123093"/>
                      <a:ext cx="669990" cy="979250"/>
                      <a:chOff x="6908661" y="3267956"/>
                      <a:chExt cx="914400" cy="1712167"/>
                    </a:xfrm>
                  </p:grpSpPr>
                  <p:cxnSp>
                    <p:nvCxnSpPr>
                      <p:cNvPr id="114" name="Straight Connector 113"/>
                      <p:cNvCxnSpPr/>
                      <p:nvPr/>
                    </p:nvCxnSpPr>
                    <p:spPr>
                      <a:xfrm rot="10800000" flipV="1">
                        <a:off x="7719547" y="3716982"/>
                        <a:ext cx="12113" cy="623829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15" name="Arc 114"/>
                      <p:cNvSpPr/>
                      <p:nvPr/>
                    </p:nvSpPr>
                    <p:spPr>
                      <a:xfrm rot="18799386">
                        <a:off x="6908661" y="4065723"/>
                        <a:ext cx="914400" cy="914400"/>
                      </a:xfrm>
                      <a:prstGeom prst="arc">
                        <a:avLst>
                          <a:gd name="adj1" fmla="val 19241293"/>
                          <a:gd name="adj2" fmla="val 1561379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116" name="Straight Connector 115"/>
                      <p:cNvCxnSpPr/>
                      <p:nvPr/>
                    </p:nvCxnSpPr>
                    <p:spPr>
                      <a:xfrm>
                        <a:off x="7399979" y="3267956"/>
                        <a:ext cx="4688" cy="770043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17" name="Arc 116"/>
                      <p:cNvSpPr/>
                      <p:nvPr/>
                    </p:nvSpPr>
                    <p:spPr>
                      <a:xfrm rot="16200000">
                        <a:off x="7061788" y="3267957"/>
                        <a:ext cx="685800" cy="685800"/>
                      </a:xfrm>
                      <a:prstGeom prst="arc">
                        <a:avLst/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118" name="Straight Connector 117"/>
                      <p:cNvCxnSpPr/>
                      <p:nvPr/>
                    </p:nvCxnSpPr>
                    <p:spPr>
                      <a:xfrm>
                        <a:off x="7061788" y="3609833"/>
                        <a:ext cx="0" cy="420624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9" name="Straight Connector 118"/>
                      <p:cNvCxnSpPr/>
                      <p:nvPr/>
                    </p:nvCxnSpPr>
                    <p:spPr>
                      <a:xfrm flipH="1">
                        <a:off x="7061788" y="4032913"/>
                        <a:ext cx="331368" cy="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09" name="Group 108"/>
                  <p:cNvGrpSpPr/>
                  <p:nvPr/>
                </p:nvGrpSpPr>
                <p:grpSpPr>
                  <a:xfrm>
                    <a:off x="6339385" y="1379572"/>
                    <a:ext cx="159224" cy="246221"/>
                    <a:chOff x="6353033" y="1379572"/>
                    <a:chExt cx="159224" cy="246221"/>
                  </a:xfrm>
                </p:grpSpPr>
                <p:cxnSp>
                  <p:nvCxnSpPr>
                    <p:cNvPr id="110" name="Straight Connector 109"/>
                    <p:cNvCxnSpPr/>
                    <p:nvPr/>
                  </p:nvCxnSpPr>
                  <p:spPr>
                    <a:xfrm flipH="1">
                      <a:off x="6353033" y="1379572"/>
                      <a:ext cx="6824" cy="246221"/>
                    </a:xfrm>
                    <a:prstGeom prst="line">
                      <a:avLst/>
                    </a:prstGeom>
                    <a:ln w="15875"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1" name="Straight Connector 110"/>
                    <p:cNvCxnSpPr/>
                    <p:nvPr/>
                  </p:nvCxnSpPr>
                  <p:spPr>
                    <a:xfrm flipH="1">
                      <a:off x="6505433" y="1379572"/>
                      <a:ext cx="6824" cy="246221"/>
                    </a:xfrm>
                    <a:prstGeom prst="line">
                      <a:avLst/>
                    </a:prstGeom>
                    <a:ln w="15875">
                      <a:solidFill>
                        <a:srgbClr val="BF9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07" name="Straight Connector 106"/>
                <p:cNvCxnSpPr/>
                <p:nvPr/>
              </p:nvCxnSpPr>
              <p:spPr>
                <a:xfrm flipH="1">
                  <a:off x="6405928" y="1751982"/>
                  <a:ext cx="6824" cy="18288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5" name="Rectangle 104"/>
              <p:cNvSpPr>
                <a:spLocks/>
              </p:cNvSpPr>
              <p:nvPr/>
            </p:nvSpPr>
            <p:spPr>
              <a:xfrm>
                <a:off x="6339385" y="1977378"/>
                <a:ext cx="182880" cy="18288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>
                    <a:solidFill>
                      <a:schemeClr val="tx1"/>
                    </a:solidFill>
                  </a:rPr>
                  <a:t>T</a:t>
                </a:r>
                <a:endParaRPr lang="en-US" sz="8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2" name="Group 171"/>
            <p:cNvGrpSpPr/>
            <p:nvPr/>
          </p:nvGrpSpPr>
          <p:grpSpPr>
            <a:xfrm>
              <a:off x="6902519" y="6452997"/>
              <a:ext cx="857412" cy="519288"/>
              <a:chOff x="6895986" y="6794197"/>
              <a:chExt cx="857412" cy="519288"/>
            </a:xfrm>
          </p:grpSpPr>
          <p:pic>
            <p:nvPicPr>
              <p:cNvPr id="159" name="Picture 158"/>
              <p:cNvPicPr>
                <a:picLocks noChangeAspect="1"/>
              </p:cNvPicPr>
              <p:nvPr/>
            </p:nvPicPr>
            <p:blipFill rotWithShape="1">
              <a:blip r:embed="rId10"/>
              <a:srcRect l="23455" t="21051" r="40405" b="22641"/>
              <a:stretch/>
            </p:blipFill>
            <p:spPr>
              <a:xfrm rot="5400000">
                <a:off x="6758070" y="6932113"/>
                <a:ext cx="519288" cy="243455"/>
              </a:xfrm>
              <a:prstGeom prst="rect">
                <a:avLst/>
              </a:prstGeom>
            </p:spPr>
          </p:pic>
          <p:grpSp>
            <p:nvGrpSpPr>
              <p:cNvPr id="167" name="Group 166"/>
              <p:cNvGrpSpPr/>
              <p:nvPr/>
            </p:nvGrpSpPr>
            <p:grpSpPr>
              <a:xfrm rot="10800000">
                <a:off x="7222462" y="6846458"/>
                <a:ext cx="229534" cy="414763"/>
                <a:chOff x="6435725" y="6474035"/>
                <a:chExt cx="229534" cy="414763"/>
              </a:xfrm>
            </p:grpSpPr>
            <p:cxnSp>
              <p:nvCxnSpPr>
                <p:cNvPr id="163" name="Straight Connector 162"/>
                <p:cNvCxnSpPr/>
                <p:nvPr/>
              </p:nvCxnSpPr>
              <p:spPr>
                <a:xfrm>
                  <a:off x="6597390" y="6797358"/>
                  <a:ext cx="0" cy="9144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5" name="Triangle 164"/>
                <p:cNvSpPr/>
                <p:nvPr/>
              </p:nvSpPr>
              <p:spPr>
                <a:xfrm>
                  <a:off x="6435725" y="6565900"/>
                  <a:ext cx="229534" cy="228296"/>
                </a:xfrm>
                <a:prstGeom prst="triangle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6" name="Straight Connector 165"/>
                <p:cNvCxnSpPr/>
                <p:nvPr/>
              </p:nvCxnSpPr>
              <p:spPr>
                <a:xfrm>
                  <a:off x="6550492" y="6474035"/>
                  <a:ext cx="0" cy="9144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 167"/>
              <p:cNvGrpSpPr/>
              <p:nvPr/>
            </p:nvGrpSpPr>
            <p:grpSpPr>
              <a:xfrm rot="10800000">
                <a:off x="7523864" y="6846458"/>
                <a:ext cx="229534" cy="414763"/>
                <a:chOff x="6435725" y="6474035"/>
                <a:chExt cx="229534" cy="414763"/>
              </a:xfrm>
            </p:grpSpPr>
            <p:cxnSp>
              <p:nvCxnSpPr>
                <p:cNvPr id="169" name="Straight Connector 168"/>
                <p:cNvCxnSpPr/>
                <p:nvPr/>
              </p:nvCxnSpPr>
              <p:spPr>
                <a:xfrm>
                  <a:off x="6508490" y="6797358"/>
                  <a:ext cx="0" cy="9144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0" name="Triangle 169"/>
                <p:cNvSpPr/>
                <p:nvPr/>
              </p:nvSpPr>
              <p:spPr>
                <a:xfrm>
                  <a:off x="6435725" y="6565900"/>
                  <a:ext cx="229534" cy="228296"/>
                </a:xfrm>
                <a:prstGeom prst="triangle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1" name="Straight Connector 170"/>
                <p:cNvCxnSpPr/>
                <p:nvPr/>
              </p:nvCxnSpPr>
              <p:spPr>
                <a:xfrm>
                  <a:off x="6550492" y="6474035"/>
                  <a:ext cx="0" cy="9144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5" name="Group 154"/>
            <p:cNvGrpSpPr/>
            <p:nvPr/>
          </p:nvGrpSpPr>
          <p:grpSpPr>
            <a:xfrm>
              <a:off x="6968521" y="5221164"/>
              <a:ext cx="608227" cy="597862"/>
              <a:chOff x="7073940" y="5384940"/>
              <a:chExt cx="608227" cy="597862"/>
            </a:xfrm>
          </p:grpSpPr>
          <p:pic>
            <p:nvPicPr>
              <p:cNvPr id="150" name="Picture 149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347" t="26527" r="23722" b="31621"/>
              <a:stretch/>
            </p:blipFill>
            <p:spPr>
              <a:xfrm>
                <a:off x="7083186" y="5384940"/>
                <a:ext cx="598981" cy="597862"/>
              </a:xfrm>
              <a:prstGeom prst="rect">
                <a:avLst/>
              </a:prstGeom>
            </p:spPr>
          </p:pic>
          <p:sp>
            <p:nvSpPr>
              <p:cNvPr id="151" name="TextBox 150"/>
              <p:cNvSpPr txBox="1"/>
              <p:nvPr/>
            </p:nvSpPr>
            <p:spPr>
              <a:xfrm>
                <a:off x="7073940" y="543246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/>
                  <a:t>OR</a:t>
                </a:r>
              </a:p>
              <a:p>
                <a:r>
                  <a:rPr lang="en-US" sz="900" dirty="0" smtClean="0"/>
                  <a:t>89%</a:t>
                </a:r>
                <a:endParaRPr lang="en-US" sz="900" dirty="0"/>
              </a:p>
            </p:txBody>
          </p:sp>
          <p:pic>
            <p:nvPicPr>
              <p:cNvPr id="152" name="Picture 151"/>
              <p:cNvPicPr>
                <a:picLocks noChangeAspect="1"/>
              </p:cNvPicPr>
              <p:nvPr/>
            </p:nvPicPr>
            <p:blipFill rotWithShape="1">
              <a:blip r:embed="rId12"/>
              <a:srcRect l="15488" r="34219"/>
              <a:stretch/>
            </p:blipFill>
            <p:spPr>
              <a:xfrm rot="5400000">
                <a:off x="7370128" y="5539851"/>
                <a:ext cx="249101" cy="198120"/>
              </a:xfrm>
              <a:prstGeom prst="rect">
                <a:avLst/>
              </a:prstGeom>
            </p:spPr>
          </p:pic>
        </p:grpSp>
        <p:cxnSp>
          <p:nvCxnSpPr>
            <p:cNvPr id="177" name="Straight Connector 176"/>
            <p:cNvCxnSpPr/>
            <p:nvPr/>
          </p:nvCxnSpPr>
          <p:spPr>
            <a:xfrm flipH="1">
              <a:off x="6856598" y="5803151"/>
              <a:ext cx="379386" cy="21639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flipH="1" flipV="1">
              <a:off x="7277258" y="5806327"/>
              <a:ext cx="528594" cy="21321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/>
        </p:nvGrpSpPr>
        <p:grpSpPr>
          <a:xfrm>
            <a:off x="5107810" y="4247857"/>
            <a:ext cx="1308898" cy="3071462"/>
            <a:chOff x="5107810" y="4258210"/>
            <a:chExt cx="1308898" cy="3071462"/>
          </a:xfrm>
        </p:grpSpPr>
        <p:grpSp>
          <p:nvGrpSpPr>
            <p:cNvPr id="146" name="Group 145"/>
            <p:cNvGrpSpPr/>
            <p:nvPr/>
          </p:nvGrpSpPr>
          <p:grpSpPr>
            <a:xfrm>
              <a:off x="5121833" y="5178330"/>
              <a:ext cx="1280853" cy="2151342"/>
              <a:chOff x="4933588" y="5548474"/>
              <a:chExt cx="1280853" cy="2151342"/>
            </a:xfrm>
          </p:grpSpPr>
          <p:grpSp>
            <p:nvGrpSpPr>
              <p:cNvPr id="140" name="Group 139"/>
              <p:cNvGrpSpPr/>
              <p:nvPr/>
            </p:nvGrpSpPr>
            <p:grpSpPr>
              <a:xfrm>
                <a:off x="5249068" y="5562721"/>
                <a:ext cx="315773" cy="1451211"/>
                <a:chOff x="5249068" y="5562721"/>
                <a:chExt cx="315773" cy="1451211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49068" y="5562721"/>
                  <a:ext cx="315773" cy="273101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64003" y="5974626"/>
                  <a:ext cx="285902" cy="268834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64003" y="6382265"/>
                  <a:ext cx="285902" cy="243230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61869" y="6762167"/>
                  <a:ext cx="290170" cy="251765"/>
                </a:xfrm>
                <a:prstGeom prst="rect">
                  <a:avLst/>
                </a:prstGeom>
              </p:spPr>
            </p:pic>
          </p:grpSp>
          <p:grpSp>
            <p:nvGrpSpPr>
              <p:cNvPr id="141" name="Group 140"/>
              <p:cNvGrpSpPr/>
              <p:nvPr/>
            </p:nvGrpSpPr>
            <p:grpSpPr>
              <a:xfrm>
                <a:off x="5578749" y="5564854"/>
                <a:ext cx="298704" cy="1442677"/>
                <a:chOff x="5578749" y="5564854"/>
                <a:chExt cx="298704" cy="1442677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5150" y="5564854"/>
                  <a:ext cx="285902" cy="268834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5150" y="5972493"/>
                  <a:ext cx="285902" cy="273101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78749" y="6390799"/>
                  <a:ext cx="298704" cy="226162"/>
                </a:xfrm>
                <a:prstGeom prst="rect">
                  <a:avLst/>
                </a:prstGeom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5150" y="6768568"/>
                  <a:ext cx="285902" cy="238963"/>
                </a:xfrm>
                <a:prstGeom prst="rect">
                  <a:avLst/>
                </a:prstGeom>
              </p:spPr>
            </p:pic>
          </p:grpSp>
          <p:grpSp>
            <p:nvGrpSpPr>
              <p:cNvPr id="138" name="Group 137"/>
              <p:cNvGrpSpPr/>
              <p:nvPr/>
            </p:nvGrpSpPr>
            <p:grpSpPr>
              <a:xfrm>
                <a:off x="4933588" y="5583855"/>
                <a:ext cx="410690" cy="1419610"/>
                <a:chOff x="4940412" y="5583855"/>
                <a:chExt cx="410690" cy="1419610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4954839" y="5583855"/>
                  <a:ext cx="381836" cy="2308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900" dirty="0"/>
                    <a:t>21%</a:t>
                  </a:r>
                </a:p>
              </p:txBody>
            </p:sp>
            <p:sp>
              <p:nvSpPr>
                <p:cNvPr id="128" name="Rectangle 127"/>
                <p:cNvSpPr/>
                <p:nvPr/>
              </p:nvSpPr>
              <p:spPr>
                <a:xfrm>
                  <a:off x="4940412" y="5993627"/>
                  <a:ext cx="410690" cy="2308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900" dirty="0" smtClean="0"/>
                    <a:t>9.1%</a:t>
                  </a:r>
                  <a:endParaRPr lang="en-US" sz="900" dirty="0"/>
                </a:p>
              </p:txBody>
            </p:sp>
            <p:sp>
              <p:nvSpPr>
                <p:cNvPr id="129" name="Rectangle 128"/>
                <p:cNvSpPr/>
                <p:nvPr/>
              </p:nvSpPr>
              <p:spPr>
                <a:xfrm>
                  <a:off x="4954839" y="6388464"/>
                  <a:ext cx="381836" cy="2308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900" dirty="0" smtClean="0"/>
                    <a:t>17%</a:t>
                  </a:r>
                  <a:endParaRPr lang="en-US" sz="900" dirty="0"/>
                </a:p>
              </p:txBody>
            </p:sp>
            <p:sp>
              <p:nvSpPr>
                <p:cNvPr id="130" name="Rectangle 129"/>
                <p:cNvSpPr/>
                <p:nvPr/>
              </p:nvSpPr>
              <p:spPr>
                <a:xfrm>
                  <a:off x="4954839" y="6772633"/>
                  <a:ext cx="381836" cy="2308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900" dirty="0" smtClean="0"/>
                    <a:t>16%</a:t>
                  </a:r>
                  <a:endParaRPr lang="en-US" sz="900" dirty="0"/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5803751" y="5583855"/>
                <a:ext cx="410690" cy="1419610"/>
                <a:chOff x="5803751" y="5583855"/>
                <a:chExt cx="410690" cy="1419610"/>
              </a:xfrm>
            </p:grpSpPr>
            <p:sp>
              <p:nvSpPr>
                <p:cNvPr id="131" name="Rectangle 130"/>
                <p:cNvSpPr/>
                <p:nvPr/>
              </p:nvSpPr>
              <p:spPr>
                <a:xfrm>
                  <a:off x="5803751" y="5583855"/>
                  <a:ext cx="410690" cy="2308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900" dirty="0" smtClean="0"/>
                    <a:t>5.9%</a:t>
                  </a:r>
                  <a:endParaRPr lang="en-US" sz="900" dirty="0"/>
                </a:p>
              </p:txBody>
            </p:sp>
            <p:sp>
              <p:nvSpPr>
                <p:cNvPr id="132" name="Rectangle 131"/>
                <p:cNvSpPr/>
                <p:nvPr/>
              </p:nvSpPr>
              <p:spPr>
                <a:xfrm>
                  <a:off x="5818178" y="5993627"/>
                  <a:ext cx="381836" cy="2308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900" dirty="0" smtClean="0"/>
                    <a:t>14%</a:t>
                  </a:r>
                  <a:endParaRPr lang="en-US" sz="900" dirty="0"/>
                </a:p>
              </p:txBody>
            </p:sp>
            <p:sp>
              <p:nvSpPr>
                <p:cNvPr id="133" name="Rectangle 132"/>
                <p:cNvSpPr/>
                <p:nvPr/>
              </p:nvSpPr>
              <p:spPr>
                <a:xfrm>
                  <a:off x="5818178" y="6388464"/>
                  <a:ext cx="381836" cy="2308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900" dirty="0" smtClean="0"/>
                    <a:t>15%</a:t>
                  </a:r>
                  <a:endParaRPr lang="en-US" sz="900" dirty="0"/>
                </a:p>
              </p:txBody>
            </p:sp>
            <p:sp>
              <p:nvSpPr>
                <p:cNvPr id="134" name="Rectangle 133"/>
                <p:cNvSpPr/>
                <p:nvPr/>
              </p:nvSpPr>
              <p:spPr>
                <a:xfrm>
                  <a:off x="5803751" y="6772633"/>
                  <a:ext cx="410690" cy="2308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900" dirty="0" smtClean="0"/>
                    <a:t>2.6%</a:t>
                  </a:r>
                  <a:endParaRPr lang="en-US" sz="900" dirty="0"/>
                </a:p>
              </p:txBody>
            </p:sp>
          </p:grpSp>
          <p:sp>
            <p:nvSpPr>
              <p:cNvPr id="136" name="Rectangle 135"/>
              <p:cNvSpPr/>
              <p:nvPr/>
            </p:nvSpPr>
            <p:spPr>
              <a:xfrm>
                <a:off x="5230204" y="5548474"/>
                <a:ext cx="332485" cy="1508585"/>
              </a:xfrm>
              <a:prstGeom prst="rect">
                <a:avLst/>
              </a:prstGeom>
              <a:solidFill>
                <a:srgbClr val="008F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5560218" y="5548474"/>
                <a:ext cx="332485" cy="150858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 rot="16200000">
                <a:off x="5082544" y="7191503"/>
                <a:ext cx="60946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 smtClean="0"/>
                  <a:t>coherent</a:t>
                </a:r>
                <a:endParaRPr lang="en-US" sz="900" dirty="0"/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 rot="16200000">
                <a:off x="5368285" y="7235586"/>
                <a:ext cx="69762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 smtClean="0"/>
                  <a:t>incoherent</a:t>
                </a:r>
                <a:endParaRPr lang="en-US" sz="900" dirty="0"/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4948893" y="7130955"/>
                <a:ext cx="38183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/>
                  <a:t>63%</a:t>
                </a:r>
                <a:endParaRPr lang="en-US" sz="900" dirty="0"/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5817399" y="7132865"/>
                <a:ext cx="38183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smtClean="0"/>
                  <a:t>37%</a:t>
                </a:r>
                <a:endParaRPr lang="en-US" sz="900" dirty="0"/>
              </a:p>
            </p:txBody>
          </p:sp>
        </p:grpSp>
        <p:grpSp>
          <p:nvGrpSpPr>
            <p:cNvPr id="196" name="Group 195"/>
            <p:cNvGrpSpPr/>
            <p:nvPr/>
          </p:nvGrpSpPr>
          <p:grpSpPr>
            <a:xfrm>
              <a:off x="5107810" y="4258210"/>
              <a:ext cx="1308898" cy="872718"/>
              <a:chOff x="3798089" y="1298202"/>
              <a:chExt cx="1308898" cy="872718"/>
            </a:xfrm>
          </p:grpSpPr>
          <p:grpSp>
            <p:nvGrpSpPr>
              <p:cNvPr id="197" name="Group 196"/>
              <p:cNvGrpSpPr/>
              <p:nvPr/>
            </p:nvGrpSpPr>
            <p:grpSpPr>
              <a:xfrm>
                <a:off x="4141660" y="1673180"/>
                <a:ext cx="621757" cy="246888"/>
                <a:chOff x="2453888" y="1571078"/>
                <a:chExt cx="621757" cy="246888"/>
              </a:xfrm>
            </p:grpSpPr>
            <p:cxnSp>
              <p:nvCxnSpPr>
                <p:cNvPr id="207" name="Straight Arrow Connector 206"/>
                <p:cNvCxnSpPr/>
                <p:nvPr/>
              </p:nvCxnSpPr>
              <p:spPr>
                <a:xfrm>
                  <a:off x="2453888" y="1571078"/>
                  <a:ext cx="244546" cy="246888"/>
                </a:xfrm>
                <a:prstGeom prst="straightConnector1">
                  <a:avLst/>
                </a:prstGeom>
                <a:ln w="6350">
                  <a:solidFill>
                    <a:schemeClr val="bg1">
                      <a:lumMod val="50000"/>
                    </a:schemeClr>
                  </a:solidFill>
                  <a:headEnd type="non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Arrow Connector 207"/>
                <p:cNvCxnSpPr/>
                <p:nvPr/>
              </p:nvCxnSpPr>
              <p:spPr>
                <a:xfrm flipH="1">
                  <a:off x="2816541" y="1571078"/>
                  <a:ext cx="259104" cy="246888"/>
                </a:xfrm>
                <a:prstGeom prst="straightConnector1">
                  <a:avLst/>
                </a:prstGeom>
                <a:ln w="6350">
                  <a:solidFill>
                    <a:schemeClr val="bg1">
                      <a:lumMod val="50000"/>
                    </a:schemeClr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8" name="Rectangle 197"/>
              <p:cNvSpPr>
                <a:spLocks/>
              </p:cNvSpPr>
              <p:nvPr/>
            </p:nvSpPr>
            <p:spPr>
              <a:xfrm>
                <a:off x="4361098" y="1988040"/>
                <a:ext cx="182880" cy="18288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>
                    <a:solidFill>
                      <a:schemeClr val="tx1"/>
                    </a:solidFill>
                  </a:rPr>
                  <a:t>T</a:t>
                </a:r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9" name="Straight Arrow Connector 198"/>
              <p:cNvCxnSpPr/>
              <p:nvPr/>
            </p:nvCxnSpPr>
            <p:spPr>
              <a:xfrm flipV="1">
                <a:off x="4244972" y="1453038"/>
                <a:ext cx="457200" cy="11325"/>
              </a:xfrm>
              <a:prstGeom prst="straightConnector1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  <a:headEnd type="none" w="lg" len="lg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0" name="TextBox 199"/>
              <p:cNvSpPr txBox="1"/>
              <p:nvPr/>
            </p:nvSpPr>
            <p:spPr>
              <a:xfrm>
                <a:off x="4350509" y="1415896"/>
                <a:ext cx="246126" cy="856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n-US" sz="800" dirty="0" smtClean="0"/>
                  <a:t>201</a:t>
                </a:r>
                <a:endParaRPr lang="en-US" sz="800" dirty="0"/>
              </a:p>
            </p:txBody>
          </p:sp>
          <p:grpSp>
            <p:nvGrpSpPr>
              <p:cNvPr id="201" name="Group 200"/>
              <p:cNvGrpSpPr/>
              <p:nvPr/>
            </p:nvGrpSpPr>
            <p:grpSpPr>
              <a:xfrm>
                <a:off x="3798089" y="1298202"/>
                <a:ext cx="431528" cy="320996"/>
                <a:chOff x="1782765" y="1172159"/>
                <a:chExt cx="431528" cy="320996"/>
              </a:xfrm>
            </p:grpSpPr>
            <p:sp>
              <p:nvSpPr>
                <p:cNvPr id="205" name="Oval 204"/>
                <p:cNvSpPr>
                  <a:spLocks noChangeAspect="1"/>
                </p:cNvSpPr>
                <p:nvPr/>
              </p:nvSpPr>
              <p:spPr>
                <a:xfrm>
                  <a:off x="1838012" y="1172159"/>
                  <a:ext cx="321034" cy="320996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6" name="TextBox 205"/>
                <p:cNvSpPr txBox="1"/>
                <p:nvPr/>
              </p:nvSpPr>
              <p:spPr>
                <a:xfrm>
                  <a:off x="1782765" y="1209547"/>
                  <a:ext cx="43152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/>
                    <a:t>MYC</a:t>
                  </a:r>
                  <a:endParaRPr lang="en-US" sz="1400" b="1" dirty="0"/>
                </a:p>
              </p:txBody>
            </p:sp>
          </p:grpSp>
          <p:grpSp>
            <p:nvGrpSpPr>
              <p:cNvPr id="202" name="Group 201"/>
              <p:cNvGrpSpPr/>
              <p:nvPr/>
            </p:nvGrpSpPr>
            <p:grpSpPr>
              <a:xfrm>
                <a:off x="4785953" y="1298202"/>
                <a:ext cx="321034" cy="320997"/>
                <a:chOff x="3448346" y="1239678"/>
                <a:chExt cx="548640" cy="548575"/>
              </a:xfrm>
            </p:grpSpPr>
            <p:sp>
              <p:nvSpPr>
                <p:cNvPr id="203" name="Oval 202"/>
                <p:cNvSpPr>
                  <a:spLocks noChangeAspect="1"/>
                </p:cNvSpPr>
                <p:nvPr/>
              </p:nvSpPr>
              <p:spPr>
                <a:xfrm>
                  <a:off x="3448346" y="1239678"/>
                  <a:ext cx="548640" cy="548575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TextBox 203"/>
                <p:cNvSpPr txBox="1"/>
                <p:nvPr/>
              </p:nvSpPr>
              <p:spPr>
                <a:xfrm>
                  <a:off x="3650768" y="1366634"/>
                  <a:ext cx="175327" cy="4207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sz="1600" b="1" dirty="0" smtClean="0"/>
                    <a:t>*</a:t>
                  </a:r>
                  <a:endParaRPr lang="en-US" sz="1400" b="1" dirty="0"/>
                </a:p>
              </p:txBody>
            </p:sp>
          </p:grpSp>
        </p:grpSp>
      </p:grpSp>
      <p:sp>
        <p:nvSpPr>
          <p:cNvPr id="210" name="TextBox 209"/>
          <p:cNvSpPr txBox="1"/>
          <p:nvPr/>
        </p:nvSpPr>
        <p:spPr>
          <a:xfrm>
            <a:off x="2559099" y="4107983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C(</a:t>
            </a:r>
            <a:r>
              <a:rPr lang="en-US" dirty="0" err="1" smtClean="0"/>
              <a:t>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11" name="TextBox 210"/>
          <p:cNvSpPr txBox="1"/>
          <p:nvPr/>
        </p:nvSpPr>
        <p:spPr>
          <a:xfrm>
            <a:off x="4604711" y="4107983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C(ii)</a:t>
            </a:r>
            <a:endParaRPr lang="en-US" dirty="0"/>
          </a:p>
        </p:txBody>
      </p:sp>
      <p:sp>
        <p:nvSpPr>
          <p:cNvPr id="212" name="TextBox 211"/>
          <p:cNvSpPr txBox="1"/>
          <p:nvPr/>
        </p:nvSpPr>
        <p:spPr>
          <a:xfrm>
            <a:off x="6789750" y="410798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C(iii)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7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5652" r="5252" b="52838"/>
          <a:stretch/>
        </p:blipFill>
        <p:spPr>
          <a:xfrm>
            <a:off x="645885" y="663855"/>
            <a:ext cx="9834220" cy="360521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43065" y="663855"/>
            <a:ext cx="393251" cy="2802980"/>
          </a:xfrm>
          <a:prstGeom prst="round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ular Callout 66"/>
          <p:cNvSpPr/>
          <p:nvPr/>
        </p:nvSpPr>
        <p:spPr>
          <a:xfrm rot="10800000">
            <a:off x="598053" y="4365530"/>
            <a:ext cx="7972088" cy="3347742"/>
          </a:xfrm>
          <a:prstGeom prst="wedgeRectCallout">
            <a:avLst>
              <a:gd name="adj1" fmla="val 48865"/>
              <a:gd name="adj2" fmla="val 60139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/>
          <a:srcRect l="1888" t="7136" r="81884" b="64713"/>
          <a:stretch/>
        </p:blipFill>
        <p:spPr>
          <a:xfrm>
            <a:off x="8709301" y="4554741"/>
            <a:ext cx="1514161" cy="1384714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/>
          <a:srcRect l="1888" t="63318" r="81884" b="8635"/>
          <a:stretch/>
        </p:blipFill>
        <p:spPr>
          <a:xfrm>
            <a:off x="8669678" y="6128666"/>
            <a:ext cx="1672645" cy="1584606"/>
          </a:xfrm>
          <a:prstGeom prst="rect">
            <a:avLst/>
          </a:prstGeom>
        </p:spPr>
      </p:pic>
      <p:sp>
        <p:nvSpPr>
          <p:cNvPr id="72" name="Rectangular Callout 71"/>
          <p:cNvSpPr/>
          <p:nvPr/>
        </p:nvSpPr>
        <p:spPr>
          <a:xfrm rot="10800000">
            <a:off x="8638010" y="4365527"/>
            <a:ext cx="1650249" cy="3347741"/>
          </a:xfrm>
          <a:prstGeom prst="wedgeRectCallout">
            <a:avLst>
              <a:gd name="adj1" fmla="val -38496"/>
              <a:gd name="adj2" fmla="val 582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548331" y="762506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85739" y="7607588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25499" y="415689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581785" y="4463583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95541" y="4474727"/>
            <a:ext cx="295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</a:t>
            </a:r>
            <a:endParaRPr lang="en-US" dirty="0"/>
          </a:p>
        </p:txBody>
      </p:sp>
      <p:grpSp>
        <p:nvGrpSpPr>
          <p:cNvPr id="195" name="Group 194"/>
          <p:cNvGrpSpPr/>
          <p:nvPr/>
        </p:nvGrpSpPr>
        <p:grpSpPr>
          <a:xfrm>
            <a:off x="661963" y="4621476"/>
            <a:ext cx="1469041" cy="2944111"/>
            <a:chOff x="661963" y="4265876"/>
            <a:chExt cx="1469041" cy="294411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81339" t="61030" r="3466" b="9481"/>
            <a:stretch/>
          </p:blipFill>
          <p:spPr>
            <a:xfrm>
              <a:off x="663040" y="5757571"/>
              <a:ext cx="1466886" cy="1452416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963" y="4265876"/>
              <a:ext cx="1469041" cy="1433395"/>
            </a:xfrm>
            <a:prstGeom prst="rect">
              <a:avLst/>
            </a:prstGeom>
          </p:spPr>
        </p:pic>
      </p:grpSp>
      <p:sp>
        <p:nvSpPr>
          <p:cNvPr id="57" name="TextBox 56"/>
          <p:cNvSpPr txBox="1"/>
          <p:nvPr/>
        </p:nvSpPr>
        <p:spPr>
          <a:xfrm>
            <a:off x="657357" y="457320"/>
            <a:ext cx="4434840" cy="2154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5606638" y="462427"/>
            <a:ext cx="4669476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grpSp>
        <p:nvGrpSpPr>
          <p:cNvPr id="194" name="Group 193"/>
          <p:cNvGrpSpPr/>
          <p:nvPr/>
        </p:nvGrpSpPr>
        <p:grpSpPr>
          <a:xfrm>
            <a:off x="2935261" y="4599850"/>
            <a:ext cx="1308898" cy="2953875"/>
            <a:chOff x="2464263" y="4322921"/>
            <a:chExt cx="1308898" cy="2953875"/>
          </a:xfrm>
        </p:grpSpPr>
        <p:grpSp>
          <p:nvGrpSpPr>
            <p:cNvPr id="192" name="Group 191"/>
            <p:cNvGrpSpPr/>
            <p:nvPr/>
          </p:nvGrpSpPr>
          <p:grpSpPr>
            <a:xfrm>
              <a:off x="2464263" y="4322921"/>
              <a:ext cx="1308898" cy="872718"/>
              <a:chOff x="2464263" y="4322921"/>
              <a:chExt cx="1308898" cy="87271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55308" y="4752902"/>
                <a:ext cx="312420" cy="12192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68626" y="4776798"/>
                <a:ext cx="358140" cy="129540"/>
              </a:xfrm>
              <a:prstGeom prst="rect">
                <a:avLst/>
              </a:prstGeom>
            </p:spPr>
          </p:pic>
          <p:grpSp>
            <p:nvGrpSpPr>
              <p:cNvPr id="41" name="Group 40"/>
              <p:cNvGrpSpPr/>
              <p:nvPr/>
            </p:nvGrpSpPr>
            <p:grpSpPr>
              <a:xfrm>
                <a:off x="2464263" y="4322921"/>
                <a:ext cx="1308898" cy="872718"/>
                <a:chOff x="2110317" y="1196100"/>
                <a:chExt cx="1308898" cy="872718"/>
              </a:xfrm>
            </p:grpSpPr>
            <p:grpSp>
              <p:nvGrpSpPr>
                <p:cNvPr id="42" name="Group 41"/>
                <p:cNvGrpSpPr/>
                <p:nvPr/>
              </p:nvGrpSpPr>
              <p:grpSpPr>
                <a:xfrm>
                  <a:off x="2453888" y="1571078"/>
                  <a:ext cx="621757" cy="246888"/>
                  <a:chOff x="2453888" y="1571078"/>
                  <a:chExt cx="621757" cy="246888"/>
                </a:xfrm>
              </p:grpSpPr>
              <p:cxnSp>
                <p:nvCxnSpPr>
                  <p:cNvPr id="63" name="Straight Arrow Connector 62"/>
                  <p:cNvCxnSpPr/>
                  <p:nvPr/>
                </p:nvCxnSpPr>
                <p:spPr>
                  <a:xfrm>
                    <a:off x="2453888" y="1571078"/>
                    <a:ext cx="244546" cy="246888"/>
                  </a:xfrm>
                  <a:prstGeom prst="straightConnector1">
                    <a:avLst/>
                  </a:prstGeom>
                  <a:ln w="6350">
                    <a:solidFill>
                      <a:schemeClr val="bg1">
                        <a:lumMod val="50000"/>
                      </a:schemeClr>
                    </a:solidFill>
                    <a:headEnd type="none" w="sm" len="sm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Arrow Connector 63"/>
                  <p:cNvCxnSpPr/>
                  <p:nvPr/>
                </p:nvCxnSpPr>
                <p:spPr>
                  <a:xfrm flipH="1">
                    <a:off x="2816541" y="1571078"/>
                    <a:ext cx="259104" cy="246888"/>
                  </a:xfrm>
                  <a:prstGeom prst="straightConnector1">
                    <a:avLst/>
                  </a:prstGeom>
                  <a:ln w="6350">
                    <a:solidFill>
                      <a:schemeClr val="bg1">
                        <a:lumMod val="50000"/>
                      </a:schemeClr>
                    </a:solidFill>
                    <a:headEnd w="sm" len="sm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3" name="Rectangle 42"/>
                <p:cNvSpPr>
                  <a:spLocks/>
                </p:cNvSpPr>
                <p:nvPr/>
              </p:nvSpPr>
              <p:spPr>
                <a:xfrm>
                  <a:off x="2673326" y="1885938"/>
                  <a:ext cx="182880" cy="18288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 smtClean="0">
                      <a:solidFill>
                        <a:schemeClr val="tx1"/>
                      </a:solidFill>
                    </a:rPr>
                    <a:t>T</a:t>
                  </a:r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4" name="Group 43"/>
                <p:cNvGrpSpPr/>
                <p:nvPr/>
              </p:nvGrpSpPr>
              <p:grpSpPr>
                <a:xfrm>
                  <a:off x="2110317" y="1196100"/>
                  <a:ext cx="1308898" cy="320997"/>
                  <a:chOff x="2110317" y="1196100"/>
                  <a:chExt cx="1308898" cy="320997"/>
                </a:xfrm>
              </p:grpSpPr>
              <p:grpSp>
                <p:nvGrpSpPr>
                  <p:cNvPr id="45" name="Group 44"/>
                  <p:cNvGrpSpPr/>
                  <p:nvPr/>
                </p:nvGrpSpPr>
                <p:grpSpPr>
                  <a:xfrm>
                    <a:off x="2557200" y="1211397"/>
                    <a:ext cx="457200" cy="290402"/>
                    <a:chOff x="2557200" y="1229026"/>
                    <a:chExt cx="457200" cy="290402"/>
                  </a:xfrm>
                </p:grpSpPr>
                <p:cxnSp>
                  <p:nvCxnSpPr>
                    <p:cNvPr id="55" name="Straight Arrow Connector 54"/>
                    <p:cNvCxnSpPr/>
                    <p:nvPr/>
                  </p:nvCxnSpPr>
                  <p:spPr>
                    <a:xfrm flipV="1">
                      <a:off x="2557200" y="1266168"/>
                      <a:ext cx="457200" cy="11325"/>
                    </a:xfrm>
                    <a:prstGeom prst="straightConnector1">
                      <a:avLst/>
                    </a:prstGeom>
                    <a:ln w="6350">
                      <a:solidFill>
                        <a:schemeClr val="bg1">
                          <a:lumMod val="50000"/>
                        </a:schemeClr>
                      </a:solidFill>
                      <a:headEnd type="triangle" w="sm" len="sm"/>
                      <a:tailEnd type="triangle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6" name="TextBox 55"/>
                    <p:cNvSpPr txBox="1"/>
                    <p:nvPr/>
                  </p:nvSpPr>
                  <p:spPr>
                    <a:xfrm>
                      <a:off x="2662737" y="1229026"/>
                      <a:ext cx="246126" cy="8560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txBody>
                    <a:bodyPr wrap="none" lIns="0" tIns="0" rIns="0" bIns="0" rtlCol="0" anchor="ctr" anchorCtr="0">
                      <a:noAutofit/>
                    </a:bodyPr>
                    <a:lstStyle/>
                    <a:p>
                      <a:pPr algn="ctr"/>
                      <a:r>
                        <a:rPr lang="en-US" sz="800" dirty="0" smtClean="0"/>
                        <a:t>113</a:t>
                      </a:r>
                      <a:endParaRPr lang="en-US" sz="800" dirty="0"/>
                    </a:p>
                  </p:txBody>
                </p:sp>
                <p:cxnSp>
                  <p:nvCxnSpPr>
                    <p:cNvPr id="59" name="Straight Arrow Connector 58"/>
                    <p:cNvCxnSpPr/>
                    <p:nvPr/>
                  </p:nvCxnSpPr>
                  <p:spPr>
                    <a:xfrm flipV="1">
                      <a:off x="2557200" y="1368564"/>
                      <a:ext cx="457200" cy="11325"/>
                    </a:xfrm>
                    <a:prstGeom prst="straightConnector1">
                      <a:avLst/>
                    </a:prstGeom>
                    <a:ln w="6350">
                      <a:solidFill>
                        <a:schemeClr val="bg1">
                          <a:lumMod val="50000"/>
                        </a:schemeClr>
                      </a:solidFill>
                      <a:headEnd type="triangle" w="sm" len="sm"/>
                      <a:tailEnd type="non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0" name="TextBox 59"/>
                    <p:cNvSpPr txBox="1"/>
                    <p:nvPr/>
                  </p:nvSpPr>
                  <p:spPr>
                    <a:xfrm>
                      <a:off x="2662737" y="1331422"/>
                      <a:ext cx="246126" cy="8560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txBody>
                    <a:bodyPr wrap="none" lIns="0" tIns="0" rIns="0" bIns="0" rtlCol="0" anchor="ctr" anchorCtr="0">
                      <a:noAutofit/>
                    </a:bodyPr>
                    <a:lstStyle/>
                    <a:p>
                      <a:pPr algn="ctr"/>
                      <a:r>
                        <a:rPr lang="en-US" sz="800" dirty="0" smtClean="0"/>
                        <a:t>1487</a:t>
                      </a:r>
                      <a:endParaRPr lang="en-US" sz="800" dirty="0"/>
                    </a:p>
                  </p:txBody>
                </p:sp>
                <p:cxnSp>
                  <p:nvCxnSpPr>
                    <p:cNvPr id="61" name="Straight Arrow Connector 60"/>
                    <p:cNvCxnSpPr/>
                    <p:nvPr/>
                  </p:nvCxnSpPr>
                  <p:spPr>
                    <a:xfrm flipV="1">
                      <a:off x="2557200" y="1470961"/>
                      <a:ext cx="457200" cy="11325"/>
                    </a:xfrm>
                    <a:prstGeom prst="straightConnector1">
                      <a:avLst/>
                    </a:prstGeom>
                    <a:ln w="6350">
                      <a:solidFill>
                        <a:schemeClr val="bg1">
                          <a:lumMod val="50000"/>
                        </a:schemeClr>
                      </a:solidFill>
                      <a:headEnd type="none" w="lg" len="lg"/>
                      <a:tailEnd type="triangle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2" name="TextBox 61"/>
                    <p:cNvSpPr txBox="1"/>
                    <p:nvPr/>
                  </p:nvSpPr>
                  <p:spPr>
                    <a:xfrm>
                      <a:off x="2662737" y="1433819"/>
                      <a:ext cx="246126" cy="85609"/>
                    </a:xfrm>
                    <a:prstGeom prst="rect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txBody>
                    <a:bodyPr wrap="none" lIns="0" tIns="0" rIns="0" bIns="0" rtlCol="0" anchor="ctr" anchorCtr="0">
                      <a:noAutofit/>
                    </a:bodyPr>
                    <a:lstStyle/>
                    <a:p>
                      <a:pPr algn="ctr"/>
                      <a:r>
                        <a:rPr lang="en-US" sz="800" dirty="0" smtClean="0"/>
                        <a:t>2135</a:t>
                      </a:r>
                      <a:endParaRPr lang="en-US" sz="800" dirty="0"/>
                    </a:p>
                  </p:txBody>
                </p:sp>
              </p:grpSp>
              <p:grpSp>
                <p:nvGrpSpPr>
                  <p:cNvPr id="47" name="Group 46"/>
                  <p:cNvGrpSpPr/>
                  <p:nvPr/>
                </p:nvGrpSpPr>
                <p:grpSpPr>
                  <a:xfrm>
                    <a:off x="2110317" y="1196100"/>
                    <a:ext cx="431528" cy="320996"/>
                    <a:chOff x="1782765" y="1172159"/>
                    <a:chExt cx="431528" cy="320996"/>
                  </a:xfrm>
                </p:grpSpPr>
                <p:sp>
                  <p:nvSpPr>
                    <p:cNvPr id="51" name="Oval 50"/>
                    <p:cNvSpPr>
                      <a:spLocks noChangeAspect="1"/>
                    </p:cNvSpPr>
                    <p:nvPr/>
                  </p:nvSpPr>
                  <p:spPr>
                    <a:xfrm>
                      <a:off x="1838012" y="1172159"/>
                      <a:ext cx="321034" cy="320996"/>
                    </a:xfrm>
                    <a:prstGeom prst="ellipse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 w="381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3" name="TextBox 52"/>
                    <p:cNvSpPr txBox="1"/>
                    <p:nvPr/>
                  </p:nvSpPr>
                  <p:spPr>
                    <a:xfrm>
                      <a:off x="1782765" y="1209547"/>
                      <a:ext cx="431528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b="1" dirty="0" smtClean="0"/>
                        <a:t>MYC</a:t>
                      </a:r>
                      <a:endParaRPr lang="en-US" sz="1400" b="1" dirty="0"/>
                    </a:p>
                  </p:txBody>
                </p:sp>
              </p:grpSp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3098181" y="1196100"/>
                    <a:ext cx="321034" cy="320997"/>
                    <a:chOff x="3448346" y="1239678"/>
                    <a:chExt cx="548640" cy="548575"/>
                  </a:xfrm>
                </p:grpSpPr>
                <p:sp>
                  <p:nvSpPr>
                    <p:cNvPr id="49" name="Oval 48"/>
                    <p:cNvSpPr>
                      <a:spLocks noChangeAspect="1"/>
                    </p:cNvSpPr>
                    <p:nvPr/>
                  </p:nvSpPr>
                  <p:spPr>
                    <a:xfrm>
                      <a:off x="3448346" y="1239678"/>
                      <a:ext cx="548640" cy="548575"/>
                    </a:xfrm>
                    <a:prstGeom prst="ellipse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 w="381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" name="TextBox 49"/>
                    <p:cNvSpPr txBox="1"/>
                    <p:nvPr/>
                  </p:nvSpPr>
                  <p:spPr>
                    <a:xfrm>
                      <a:off x="3650768" y="1366634"/>
                      <a:ext cx="175327" cy="42078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 anchor="ctr" anchorCtr="0">
                      <a:spAutoFit/>
                    </a:bodyPr>
                    <a:lstStyle/>
                    <a:p>
                      <a:pPr algn="ctr"/>
                      <a:r>
                        <a:rPr lang="en-US" sz="1600" b="1" dirty="0" smtClean="0"/>
                        <a:t>*</a:t>
                      </a:r>
                      <a:endParaRPr lang="en-US" sz="1400" b="1" dirty="0"/>
                    </a:p>
                  </p:txBody>
                </p:sp>
              </p:grpSp>
            </p:grpSp>
          </p:grpSp>
        </p:grpSp>
        <p:grpSp>
          <p:nvGrpSpPr>
            <p:cNvPr id="193" name="Group 192"/>
            <p:cNvGrpSpPr/>
            <p:nvPr/>
          </p:nvGrpSpPr>
          <p:grpSpPr>
            <a:xfrm>
              <a:off x="2638566" y="5233361"/>
              <a:ext cx="960293" cy="2043435"/>
              <a:chOff x="2638566" y="5233361"/>
              <a:chExt cx="960293" cy="2043435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369" r="16025" b="17551"/>
              <a:stretch/>
            </p:blipFill>
            <p:spPr>
              <a:xfrm>
                <a:off x="2638566" y="5233361"/>
                <a:ext cx="960293" cy="1946303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29491" y="7130111"/>
                <a:ext cx="195580" cy="14224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26749" y="7125666"/>
                <a:ext cx="257810" cy="151130"/>
              </a:xfrm>
              <a:prstGeom prst="rect">
                <a:avLst/>
              </a:prstGeom>
            </p:spPr>
          </p:pic>
        </p:grpSp>
      </p:grpSp>
      <p:graphicFrame>
        <p:nvGraphicFramePr>
          <p:cNvPr id="154" name="Table 1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923803"/>
              </p:ext>
            </p:extLst>
          </p:nvPr>
        </p:nvGraphicFramePr>
        <p:xfrm>
          <a:off x="7388865" y="6300077"/>
          <a:ext cx="949254" cy="12270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6418"/>
                <a:gridCol w="316418"/>
                <a:gridCol w="316418"/>
              </a:tblGrid>
              <a:tr h="50295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AND</a:t>
                      </a:r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MYC</a:t>
                      </a:r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NRF1</a:t>
                      </a:r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2959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11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1.6%</a:t>
                      </a:r>
                      <a:endParaRPr lang="en-US" sz="8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0.9%</a:t>
                      </a:r>
                      <a:endParaRPr lang="en-US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0.3%</a:t>
                      </a:r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190" name="Group 189"/>
          <p:cNvGrpSpPr/>
          <p:nvPr/>
        </p:nvGrpSpPr>
        <p:grpSpPr>
          <a:xfrm>
            <a:off x="7252118" y="4599850"/>
            <a:ext cx="1222748" cy="2641046"/>
            <a:chOff x="6719851" y="4331239"/>
            <a:chExt cx="1222748" cy="2641046"/>
          </a:xfrm>
        </p:grpSpPr>
        <p:grpSp>
          <p:nvGrpSpPr>
            <p:cNvPr id="101" name="Group 100"/>
            <p:cNvGrpSpPr/>
            <p:nvPr/>
          </p:nvGrpSpPr>
          <p:grpSpPr>
            <a:xfrm>
              <a:off x="6719851" y="4331239"/>
              <a:ext cx="1222748" cy="861798"/>
              <a:chOff x="5829101" y="1298460"/>
              <a:chExt cx="1222748" cy="861798"/>
            </a:xfrm>
          </p:grpSpPr>
          <p:grpSp>
            <p:nvGrpSpPr>
              <p:cNvPr id="103" name="Group 102"/>
              <p:cNvGrpSpPr/>
              <p:nvPr/>
            </p:nvGrpSpPr>
            <p:grpSpPr>
              <a:xfrm>
                <a:off x="5829101" y="1298460"/>
                <a:ext cx="1222748" cy="327029"/>
                <a:chOff x="5829101" y="1217649"/>
                <a:chExt cx="1222748" cy="327029"/>
              </a:xfrm>
            </p:grpSpPr>
            <p:grpSp>
              <p:nvGrpSpPr>
                <p:cNvPr id="120" name="Group 119"/>
                <p:cNvGrpSpPr/>
                <p:nvPr/>
              </p:nvGrpSpPr>
              <p:grpSpPr>
                <a:xfrm>
                  <a:off x="5829101" y="1223682"/>
                  <a:ext cx="431528" cy="320996"/>
                  <a:chOff x="4073320" y="1395823"/>
                  <a:chExt cx="431528" cy="320996"/>
                </a:xfrm>
              </p:grpSpPr>
              <p:sp>
                <p:nvSpPr>
                  <p:cNvPr id="126" name="Oval 125"/>
                  <p:cNvSpPr>
                    <a:spLocks noChangeAspect="1"/>
                  </p:cNvSpPr>
                  <p:nvPr/>
                </p:nvSpPr>
                <p:spPr>
                  <a:xfrm>
                    <a:off x="4128567" y="1395823"/>
                    <a:ext cx="321034" cy="320996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7" name="TextBox 126"/>
                  <p:cNvSpPr txBox="1"/>
                  <p:nvPr/>
                </p:nvSpPr>
                <p:spPr>
                  <a:xfrm>
                    <a:off x="4073320" y="1433211"/>
                    <a:ext cx="431528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b="1" dirty="0" smtClean="0"/>
                      <a:t>MYC</a:t>
                    </a:r>
                    <a:endParaRPr lang="en-US" sz="1400" b="1" dirty="0"/>
                  </a:p>
                </p:txBody>
              </p:sp>
            </p:grpSp>
            <p:grpSp>
              <p:nvGrpSpPr>
                <p:cNvPr id="121" name="Group 120"/>
                <p:cNvGrpSpPr/>
                <p:nvPr/>
              </p:nvGrpSpPr>
              <p:grpSpPr>
                <a:xfrm>
                  <a:off x="6585055" y="1217649"/>
                  <a:ext cx="466794" cy="320997"/>
                  <a:chOff x="5005971" y="1395823"/>
                  <a:chExt cx="466794" cy="320997"/>
                </a:xfrm>
              </p:grpSpPr>
              <p:sp>
                <p:nvSpPr>
                  <p:cNvPr id="123" name="Oval 122"/>
                  <p:cNvSpPr>
                    <a:spLocks noChangeAspect="1"/>
                  </p:cNvSpPr>
                  <p:nvPr/>
                </p:nvSpPr>
                <p:spPr>
                  <a:xfrm>
                    <a:off x="5078851" y="1395823"/>
                    <a:ext cx="321034" cy="320997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TextBox 123"/>
                  <p:cNvSpPr txBox="1"/>
                  <p:nvPr/>
                </p:nvSpPr>
                <p:spPr>
                  <a:xfrm>
                    <a:off x="5005971" y="1433211"/>
                    <a:ext cx="466794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b="1" smtClean="0"/>
                      <a:t>NRF1</a:t>
                    </a:r>
                    <a:endParaRPr lang="en-US" sz="1400" b="1" dirty="0"/>
                  </a:p>
                </p:txBody>
              </p:sp>
            </p:grpSp>
          </p:grpSp>
          <p:grpSp>
            <p:nvGrpSpPr>
              <p:cNvPr id="104" name="Group 103"/>
              <p:cNvGrpSpPr/>
              <p:nvPr/>
            </p:nvGrpSpPr>
            <p:grpSpPr>
              <a:xfrm>
                <a:off x="6160395" y="1304934"/>
                <a:ext cx="798394" cy="672444"/>
                <a:chOff x="6015773" y="1020325"/>
                <a:chExt cx="1131555" cy="914537"/>
              </a:xfrm>
            </p:grpSpPr>
            <p:grpSp>
              <p:nvGrpSpPr>
                <p:cNvPr id="106" name="Group 105"/>
                <p:cNvGrpSpPr/>
                <p:nvPr/>
              </p:nvGrpSpPr>
              <p:grpSpPr>
                <a:xfrm>
                  <a:off x="6015773" y="1020325"/>
                  <a:ext cx="1131555" cy="803799"/>
                  <a:chOff x="6015773" y="1211397"/>
                  <a:chExt cx="1131555" cy="803799"/>
                </a:xfrm>
              </p:grpSpPr>
              <p:grpSp>
                <p:nvGrpSpPr>
                  <p:cNvPr id="108" name="Group 107"/>
                  <p:cNvGrpSpPr/>
                  <p:nvPr/>
                </p:nvGrpSpPr>
                <p:grpSpPr>
                  <a:xfrm>
                    <a:off x="6015773" y="1211397"/>
                    <a:ext cx="1131555" cy="803799"/>
                    <a:chOff x="6075183" y="1123093"/>
                    <a:chExt cx="1298255" cy="1044182"/>
                  </a:xfrm>
                </p:grpSpPr>
                <p:sp>
                  <p:nvSpPr>
                    <p:cNvPr id="112" name="Arc 111"/>
                    <p:cNvSpPr/>
                    <p:nvPr/>
                  </p:nvSpPr>
                  <p:spPr>
                    <a:xfrm rot="13090669">
                      <a:off x="6075183" y="1390799"/>
                      <a:ext cx="1298255" cy="776476"/>
                    </a:xfrm>
                    <a:prstGeom prst="arc">
                      <a:avLst>
                        <a:gd name="adj1" fmla="val 16200000"/>
                        <a:gd name="adj2" fmla="val 18896439"/>
                      </a:avLst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13" name="Group 112"/>
                    <p:cNvGrpSpPr/>
                    <p:nvPr/>
                  </p:nvGrpSpPr>
                  <p:grpSpPr>
                    <a:xfrm rot="10800000">
                      <a:off x="6220185" y="1123093"/>
                      <a:ext cx="669990" cy="979250"/>
                      <a:chOff x="6908661" y="3267956"/>
                      <a:chExt cx="914400" cy="1712167"/>
                    </a:xfrm>
                  </p:grpSpPr>
                  <p:cxnSp>
                    <p:nvCxnSpPr>
                      <p:cNvPr id="114" name="Straight Connector 113"/>
                      <p:cNvCxnSpPr/>
                      <p:nvPr/>
                    </p:nvCxnSpPr>
                    <p:spPr>
                      <a:xfrm rot="10800000" flipV="1">
                        <a:off x="7719547" y="3716982"/>
                        <a:ext cx="12113" cy="623829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15" name="Arc 114"/>
                      <p:cNvSpPr/>
                      <p:nvPr/>
                    </p:nvSpPr>
                    <p:spPr>
                      <a:xfrm rot="18799386">
                        <a:off x="6908661" y="4065723"/>
                        <a:ext cx="914400" cy="914400"/>
                      </a:xfrm>
                      <a:prstGeom prst="arc">
                        <a:avLst>
                          <a:gd name="adj1" fmla="val 19241293"/>
                          <a:gd name="adj2" fmla="val 1561379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116" name="Straight Connector 115"/>
                      <p:cNvCxnSpPr/>
                      <p:nvPr/>
                    </p:nvCxnSpPr>
                    <p:spPr>
                      <a:xfrm>
                        <a:off x="7399979" y="3267956"/>
                        <a:ext cx="4688" cy="770043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17" name="Arc 116"/>
                      <p:cNvSpPr/>
                      <p:nvPr/>
                    </p:nvSpPr>
                    <p:spPr>
                      <a:xfrm rot="16200000">
                        <a:off x="7061788" y="3267957"/>
                        <a:ext cx="685800" cy="685800"/>
                      </a:xfrm>
                      <a:prstGeom prst="arc">
                        <a:avLst/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118" name="Straight Connector 117"/>
                      <p:cNvCxnSpPr/>
                      <p:nvPr/>
                    </p:nvCxnSpPr>
                    <p:spPr>
                      <a:xfrm>
                        <a:off x="7061788" y="3609833"/>
                        <a:ext cx="0" cy="420624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9" name="Straight Connector 118"/>
                      <p:cNvCxnSpPr/>
                      <p:nvPr/>
                    </p:nvCxnSpPr>
                    <p:spPr>
                      <a:xfrm flipH="1">
                        <a:off x="7061788" y="4032913"/>
                        <a:ext cx="331368" cy="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09" name="Group 108"/>
                  <p:cNvGrpSpPr/>
                  <p:nvPr/>
                </p:nvGrpSpPr>
                <p:grpSpPr>
                  <a:xfrm>
                    <a:off x="6339385" y="1379572"/>
                    <a:ext cx="159224" cy="246221"/>
                    <a:chOff x="6353033" y="1379572"/>
                    <a:chExt cx="159224" cy="246221"/>
                  </a:xfrm>
                </p:grpSpPr>
                <p:cxnSp>
                  <p:nvCxnSpPr>
                    <p:cNvPr id="110" name="Straight Connector 109"/>
                    <p:cNvCxnSpPr/>
                    <p:nvPr/>
                  </p:nvCxnSpPr>
                  <p:spPr>
                    <a:xfrm flipH="1">
                      <a:off x="6353033" y="1379572"/>
                      <a:ext cx="6824" cy="246221"/>
                    </a:xfrm>
                    <a:prstGeom prst="line">
                      <a:avLst/>
                    </a:prstGeom>
                    <a:ln w="15875"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1" name="Straight Connector 110"/>
                    <p:cNvCxnSpPr/>
                    <p:nvPr/>
                  </p:nvCxnSpPr>
                  <p:spPr>
                    <a:xfrm flipH="1">
                      <a:off x="6505433" y="1379572"/>
                      <a:ext cx="6824" cy="246221"/>
                    </a:xfrm>
                    <a:prstGeom prst="line">
                      <a:avLst/>
                    </a:prstGeom>
                    <a:ln w="15875">
                      <a:solidFill>
                        <a:srgbClr val="BF9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07" name="Straight Connector 106"/>
                <p:cNvCxnSpPr/>
                <p:nvPr/>
              </p:nvCxnSpPr>
              <p:spPr>
                <a:xfrm flipH="1">
                  <a:off x="6405928" y="1751982"/>
                  <a:ext cx="6824" cy="18288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5" name="Rectangle 104"/>
              <p:cNvSpPr>
                <a:spLocks/>
              </p:cNvSpPr>
              <p:nvPr/>
            </p:nvSpPr>
            <p:spPr>
              <a:xfrm>
                <a:off x="6339385" y="1977378"/>
                <a:ext cx="182880" cy="18288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>
                    <a:solidFill>
                      <a:schemeClr val="tx1"/>
                    </a:solidFill>
                  </a:rPr>
                  <a:t>T</a:t>
                </a:r>
                <a:endParaRPr lang="en-US" sz="8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2" name="Group 171"/>
            <p:cNvGrpSpPr/>
            <p:nvPr/>
          </p:nvGrpSpPr>
          <p:grpSpPr>
            <a:xfrm>
              <a:off x="6902519" y="6452997"/>
              <a:ext cx="857412" cy="519288"/>
              <a:chOff x="6895986" y="6794197"/>
              <a:chExt cx="857412" cy="519288"/>
            </a:xfrm>
          </p:grpSpPr>
          <p:pic>
            <p:nvPicPr>
              <p:cNvPr id="159" name="Picture 158"/>
              <p:cNvPicPr>
                <a:picLocks noChangeAspect="1"/>
              </p:cNvPicPr>
              <p:nvPr/>
            </p:nvPicPr>
            <p:blipFill rotWithShape="1">
              <a:blip r:embed="rId10"/>
              <a:srcRect l="23455" t="21051" r="40405" b="22641"/>
              <a:stretch/>
            </p:blipFill>
            <p:spPr>
              <a:xfrm rot="5400000">
                <a:off x="6758070" y="6932113"/>
                <a:ext cx="519288" cy="243455"/>
              </a:xfrm>
              <a:prstGeom prst="rect">
                <a:avLst/>
              </a:prstGeom>
            </p:spPr>
          </p:pic>
          <p:grpSp>
            <p:nvGrpSpPr>
              <p:cNvPr id="167" name="Group 166"/>
              <p:cNvGrpSpPr/>
              <p:nvPr/>
            </p:nvGrpSpPr>
            <p:grpSpPr>
              <a:xfrm rot="10800000">
                <a:off x="7222462" y="6846458"/>
                <a:ext cx="229534" cy="414763"/>
                <a:chOff x="6435725" y="6474035"/>
                <a:chExt cx="229534" cy="414763"/>
              </a:xfrm>
            </p:grpSpPr>
            <p:cxnSp>
              <p:nvCxnSpPr>
                <p:cNvPr id="163" name="Straight Connector 162"/>
                <p:cNvCxnSpPr/>
                <p:nvPr/>
              </p:nvCxnSpPr>
              <p:spPr>
                <a:xfrm>
                  <a:off x="6597390" y="6797358"/>
                  <a:ext cx="0" cy="9144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5" name="Triangle 164"/>
                <p:cNvSpPr/>
                <p:nvPr/>
              </p:nvSpPr>
              <p:spPr>
                <a:xfrm>
                  <a:off x="6435725" y="6565900"/>
                  <a:ext cx="229534" cy="228296"/>
                </a:xfrm>
                <a:prstGeom prst="triangle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6" name="Straight Connector 165"/>
                <p:cNvCxnSpPr/>
                <p:nvPr/>
              </p:nvCxnSpPr>
              <p:spPr>
                <a:xfrm>
                  <a:off x="6550492" y="6474035"/>
                  <a:ext cx="0" cy="9144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 167"/>
              <p:cNvGrpSpPr/>
              <p:nvPr/>
            </p:nvGrpSpPr>
            <p:grpSpPr>
              <a:xfrm rot="10800000">
                <a:off x="7523864" y="6846458"/>
                <a:ext cx="229534" cy="414763"/>
                <a:chOff x="6435725" y="6474035"/>
                <a:chExt cx="229534" cy="414763"/>
              </a:xfrm>
            </p:grpSpPr>
            <p:cxnSp>
              <p:nvCxnSpPr>
                <p:cNvPr id="169" name="Straight Connector 168"/>
                <p:cNvCxnSpPr/>
                <p:nvPr/>
              </p:nvCxnSpPr>
              <p:spPr>
                <a:xfrm>
                  <a:off x="6508490" y="6797358"/>
                  <a:ext cx="0" cy="9144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0" name="Triangle 169"/>
                <p:cNvSpPr/>
                <p:nvPr/>
              </p:nvSpPr>
              <p:spPr>
                <a:xfrm>
                  <a:off x="6435725" y="6565900"/>
                  <a:ext cx="229534" cy="228296"/>
                </a:xfrm>
                <a:prstGeom prst="triangle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1" name="Straight Connector 170"/>
                <p:cNvCxnSpPr/>
                <p:nvPr/>
              </p:nvCxnSpPr>
              <p:spPr>
                <a:xfrm>
                  <a:off x="6550492" y="6474035"/>
                  <a:ext cx="0" cy="9144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5" name="Group 154"/>
            <p:cNvGrpSpPr/>
            <p:nvPr/>
          </p:nvGrpSpPr>
          <p:grpSpPr>
            <a:xfrm>
              <a:off x="6968521" y="5221164"/>
              <a:ext cx="608227" cy="597862"/>
              <a:chOff x="7073940" y="5384940"/>
              <a:chExt cx="608227" cy="597862"/>
            </a:xfrm>
          </p:grpSpPr>
          <p:pic>
            <p:nvPicPr>
              <p:cNvPr id="150" name="Picture 149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347" t="26527" r="23722" b="31621"/>
              <a:stretch/>
            </p:blipFill>
            <p:spPr>
              <a:xfrm>
                <a:off x="7083186" y="5384940"/>
                <a:ext cx="598981" cy="597862"/>
              </a:xfrm>
              <a:prstGeom prst="rect">
                <a:avLst/>
              </a:prstGeom>
            </p:spPr>
          </p:pic>
          <p:sp>
            <p:nvSpPr>
              <p:cNvPr id="151" name="TextBox 150"/>
              <p:cNvSpPr txBox="1"/>
              <p:nvPr/>
            </p:nvSpPr>
            <p:spPr>
              <a:xfrm>
                <a:off x="7073940" y="543246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/>
                  <a:t>OR</a:t>
                </a:r>
              </a:p>
              <a:p>
                <a:r>
                  <a:rPr lang="en-US" sz="900" dirty="0" smtClean="0"/>
                  <a:t>89%</a:t>
                </a:r>
                <a:endParaRPr lang="en-US" sz="900" dirty="0"/>
              </a:p>
            </p:txBody>
          </p:sp>
          <p:pic>
            <p:nvPicPr>
              <p:cNvPr id="152" name="Picture 151"/>
              <p:cNvPicPr>
                <a:picLocks noChangeAspect="1"/>
              </p:cNvPicPr>
              <p:nvPr/>
            </p:nvPicPr>
            <p:blipFill rotWithShape="1">
              <a:blip r:embed="rId12"/>
              <a:srcRect l="15488" r="34219"/>
              <a:stretch/>
            </p:blipFill>
            <p:spPr>
              <a:xfrm rot="5400000">
                <a:off x="7370128" y="5539851"/>
                <a:ext cx="249101" cy="198120"/>
              </a:xfrm>
              <a:prstGeom prst="rect">
                <a:avLst/>
              </a:prstGeom>
            </p:spPr>
          </p:pic>
        </p:grpSp>
        <p:cxnSp>
          <p:nvCxnSpPr>
            <p:cNvPr id="177" name="Straight Connector 176"/>
            <p:cNvCxnSpPr/>
            <p:nvPr/>
          </p:nvCxnSpPr>
          <p:spPr>
            <a:xfrm flipH="1">
              <a:off x="6856598" y="5803151"/>
              <a:ext cx="379386" cy="21639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flipH="1" flipV="1">
              <a:off x="7277258" y="5806327"/>
              <a:ext cx="528594" cy="21321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0" name="TextBox 209"/>
          <p:cNvSpPr txBox="1"/>
          <p:nvPr/>
        </p:nvSpPr>
        <p:spPr>
          <a:xfrm>
            <a:off x="2559099" y="4463583"/>
            <a:ext cx="431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C(</a:t>
            </a:r>
            <a:r>
              <a:rPr lang="en-US" sz="1400" dirty="0" err="1" smtClean="0"/>
              <a:t>i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11" name="TextBox 210"/>
          <p:cNvSpPr txBox="1"/>
          <p:nvPr/>
        </p:nvSpPr>
        <p:spPr>
          <a:xfrm>
            <a:off x="4604711" y="4463583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C(ii)</a:t>
            </a:r>
            <a:endParaRPr lang="en-US" sz="1400" dirty="0"/>
          </a:p>
        </p:txBody>
      </p:sp>
      <p:sp>
        <p:nvSpPr>
          <p:cNvPr id="212" name="TextBox 211"/>
          <p:cNvSpPr txBox="1"/>
          <p:nvPr/>
        </p:nvSpPr>
        <p:spPr>
          <a:xfrm>
            <a:off x="6789750" y="4463583"/>
            <a:ext cx="514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C(iii)</a:t>
            </a:r>
            <a:endParaRPr lang="en-US" sz="1400" dirty="0"/>
          </a:p>
        </p:txBody>
      </p:sp>
      <p:sp>
        <p:nvSpPr>
          <p:cNvPr id="4" name="Right Arrow 3"/>
          <p:cNvSpPr/>
          <p:nvPr/>
        </p:nvSpPr>
        <p:spPr>
          <a:xfrm>
            <a:off x="4432300" y="5154256"/>
            <a:ext cx="355600" cy="14538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ight Arrow 146"/>
          <p:cNvSpPr/>
          <p:nvPr/>
        </p:nvSpPr>
        <p:spPr>
          <a:xfrm>
            <a:off x="6692900" y="5154256"/>
            <a:ext cx="355600" cy="14538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" name="Group 139"/>
          <p:cNvGrpSpPr/>
          <p:nvPr/>
        </p:nvGrpSpPr>
        <p:grpSpPr>
          <a:xfrm>
            <a:off x="5462537" y="5537824"/>
            <a:ext cx="315773" cy="1451211"/>
            <a:chOff x="5249068" y="5562721"/>
            <a:chExt cx="315773" cy="145121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9068" y="5562721"/>
              <a:ext cx="315773" cy="27310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4003" y="5974626"/>
              <a:ext cx="285902" cy="26883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4003" y="6382265"/>
              <a:ext cx="285902" cy="24323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869" y="6762167"/>
              <a:ext cx="290170" cy="251765"/>
            </a:xfrm>
            <a:prstGeom prst="rect">
              <a:avLst/>
            </a:prstGeom>
          </p:spPr>
        </p:pic>
      </p:grpSp>
      <p:grpSp>
        <p:nvGrpSpPr>
          <p:cNvPr id="141" name="Group 140"/>
          <p:cNvGrpSpPr/>
          <p:nvPr/>
        </p:nvGrpSpPr>
        <p:grpSpPr>
          <a:xfrm>
            <a:off x="5792218" y="5539957"/>
            <a:ext cx="298704" cy="1442677"/>
            <a:chOff x="5578749" y="5564854"/>
            <a:chExt cx="298704" cy="144267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150" y="5564854"/>
              <a:ext cx="285902" cy="26883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150" y="5972493"/>
              <a:ext cx="285902" cy="27310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8749" y="6390799"/>
              <a:ext cx="298704" cy="22616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150" y="6768568"/>
              <a:ext cx="285902" cy="238963"/>
            </a:xfrm>
            <a:prstGeom prst="rect">
              <a:avLst/>
            </a:prstGeom>
          </p:spPr>
        </p:pic>
      </p:grpSp>
      <p:grpSp>
        <p:nvGrpSpPr>
          <p:cNvPr id="138" name="Group 137"/>
          <p:cNvGrpSpPr/>
          <p:nvPr/>
        </p:nvGrpSpPr>
        <p:grpSpPr>
          <a:xfrm>
            <a:off x="5147057" y="5558958"/>
            <a:ext cx="410690" cy="1419610"/>
            <a:chOff x="4940412" y="5583855"/>
            <a:chExt cx="410690" cy="1419610"/>
          </a:xfrm>
        </p:grpSpPr>
        <p:sp>
          <p:nvSpPr>
            <p:cNvPr id="34" name="Rectangle 33"/>
            <p:cNvSpPr/>
            <p:nvPr/>
          </p:nvSpPr>
          <p:spPr>
            <a:xfrm>
              <a:off x="4954839" y="5583855"/>
              <a:ext cx="38183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/>
                <a:t>21%</a:t>
              </a: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940412" y="5993627"/>
              <a:ext cx="41069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9.1%</a:t>
              </a:r>
              <a:endParaRPr lang="en-US" sz="900" dirty="0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954839" y="6388464"/>
              <a:ext cx="38183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17%</a:t>
              </a:r>
              <a:endParaRPr lang="en-US" sz="900" dirty="0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954839" y="6772633"/>
              <a:ext cx="38183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16%</a:t>
              </a:r>
              <a:endParaRPr lang="en-US" sz="900" dirty="0"/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6017220" y="5558958"/>
            <a:ext cx="410690" cy="1419610"/>
            <a:chOff x="5803751" y="5583855"/>
            <a:chExt cx="410690" cy="1419610"/>
          </a:xfrm>
        </p:grpSpPr>
        <p:sp>
          <p:nvSpPr>
            <p:cNvPr id="131" name="Rectangle 130"/>
            <p:cNvSpPr/>
            <p:nvPr/>
          </p:nvSpPr>
          <p:spPr>
            <a:xfrm>
              <a:off x="5803751" y="5583855"/>
              <a:ext cx="41069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5.9%</a:t>
              </a:r>
              <a:endParaRPr lang="en-US" sz="900" dirty="0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818178" y="5993627"/>
              <a:ext cx="38183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14%</a:t>
              </a:r>
              <a:endParaRPr lang="en-US" sz="900" dirty="0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818178" y="6388464"/>
              <a:ext cx="38183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15%</a:t>
              </a:r>
              <a:endParaRPr lang="en-US" sz="900" dirty="0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803751" y="6772633"/>
              <a:ext cx="41069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2.6%</a:t>
              </a:r>
              <a:endParaRPr lang="en-US" sz="900" dirty="0"/>
            </a:p>
          </p:txBody>
        </p:sp>
      </p:grpSp>
      <p:sp>
        <p:nvSpPr>
          <p:cNvPr id="136" name="Rectangle 135"/>
          <p:cNvSpPr/>
          <p:nvPr/>
        </p:nvSpPr>
        <p:spPr>
          <a:xfrm>
            <a:off x="5443673" y="5523577"/>
            <a:ext cx="332485" cy="150858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5773687" y="5523577"/>
            <a:ext cx="332485" cy="1508585"/>
          </a:xfrm>
          <a:prstGeom prst="rect">
            <a:avLst/>
          </a:prstGeom>
          <a:noFill/>
          <a:ln w="9525">
            <a:solidFill>
              <a:srgbClr val="BF9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TextBox 141"/>
          <p:cNvSpPr txBox="1"/>
          <p:nvPr/>
        </p:nvSpPr>
        <p:spPr>
          <a:xfrm rot="16200000">
            <a:off x="5296013" y="7166606"/>
            <a:ext cx="6094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/>
              <a:t>coherent</a:t>
            </a:r>
            <a:endParaRPr lang="en-US" sz="900" dirty="0"/>
          </a:p>
        </p:txBody>
      </p:sp>
      <p:sp>
        <p:nvSpPr>
          <p:cNvPr id="143" name="TextBox 142"/>
          <p:cNvSpPr txBox="1"/>
          <p:nvPr/>
        </p:nvSpPr>
        <p:spPr>
          <a:xfrm rot="16200000">
            <a:off x="5581754" y="7210689"/>
            <a:ext cx="6976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/>
              <a:t>incoherent</a:t>
            </a:r>
            <a:endParaRPr lang="en-US" sz="900" dirty="0"/>
          </a:p>
        </p:txBody>
      </p:sp>
      <p:sp>
        <p:nvSpPr>
          <p:cNvPr id="144" name="TextBox 143"/>
          <p:cNvSpPr txBox="1"/>
          <p:nvPr/>
        </p:nvSpPr>
        <p:spPr>
          <a:xfrm>
            <a:off x="5162362" y="7106058"/>
            <a:ext cx="3818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63%</a:t>
            </a:r>
            <a:endParaRPr lang="en-US" sz="900" dirty="0"/>
          </a:p>
        </p:txBody>
      </p:sp>
      <p:sp>
        <p:nvSpPr>
          <p:cNvPr id="145" name="TextBox 144"/>
          <p:cNvSpPr txBox="1"/>
          <p:nvPr/>
        </p:nvSpPr>
        <p:spPr>
          <a:xfrm>
            <a:off x="6030868" y="7107968"/>
            <a:ext cx="3818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mtClean="0"/>
              <a:t>37%</a:t>
            </a:r>
            <a:endParaRPr lang="en-US" sz="900" dirty="0"/>
          </a:p>
        </p:txBody>
      </p:sp>
      <p:grpSp>
        <p:nvGrpSpPr>
          <p:cNvPr id="179" name="Group 178"/>
          <p:cNvGrpSpPr/>
          <p:nvPr/>
        </p:nvGrpSpPr>
        <p:grpSpPr>
          <a:xfrm>
            <a:off x="5133034" y="4599850"/>
            <a:ext cx="1308898" cy="872718"/>
            <a:chOff x="3798089" y="1298202"/>
            <a:chExt cx="1308898" cy="872718"/>
          </a:xfrm>
        </p:grpSpPr>
        <p:grpSp>
          <p:nvGrpSpPr>
            <p:cNvPr id="180" name="Group 179"/>
            <p:cNvGrpSpPr/>
            <p:nvPr/>
          </p:nvGrpSpPr>
          <p:grpSpPr>
            <a:xfrm>
              <a:off x="4141660" y="1673180"/>
              <a:ext cx="621757" cy="246888"/>
              <a:chOff x="2453888" y="1571078"/>
              <a:chExt cx="621757" cy="246888"/>
            </a:xfrm>
          </p:grpSpPr>
          <p:cxnSp>
            <p:nvCxnSpPr>
              <p:cNvPr id="191" name="Straight Arrow Connector 190"/>
              <p:cNvCxnSpPr/>
              <p:nvPr/>
            </p:nvCxnSpPr>
            <p:spPr>
              <a:xfrm>
                <a:off x="2453888" y="1571078"/>
                <a:ext cx="244546" cy="246888"/>
              </a:xfrm>
              <a:prstGeom prst="straightConnector1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/>
              <p:cNvCxnSpPr/>
              <p:nvPr/>
            </p:nvCxnSpPr>
            <p:spPr>
              <a:xfrm flipH="1">
                <a:off x="2816541" y="1571078"/>
                <a:ext cx="259104" cy="246888"/>
              </a:xfrm>
              <a:prstGeom prst="straightConnector1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1" name="Rectangle 180"/>
            <p:cNvSpPr>
              <a:spLocks/>
            </p:cNvSpPr>
            <p:nvPr/>
          </p:nvSpPr>
          <p:spPr>
            <a:xfrm>
              <a:off x="4361098" y="1988040"/>
              <a:ext cx="182880" cy="1828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T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cxnSp>
          <p:nvCxnSpPr>
            <p:cNvPr id="183" name="Straight Arrow Connector 182"/>
            <p:cNvCxnSpPr/>
            <p:nvPr/>
          </p:nvCxnSpPr>
          <p:spPr>
            <a:xfrm flipV="1">
              <a:off x="4244972" y="1453038"/>
              <a:ext cx="457200" cy="11325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headEnd type="none"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TextBox 183"/>
            <p:cNvSpPr txBox="1"/>
            <p:nvPr/>
          </p:nvSpPr>
          <p:spPr>
            <a:xfrm>
              <a:off x="4350509" y="1415896"/>
              <a:ext cx="246126" cy="85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800" dirty="0" smtClean="0"/>
                <a:t>201</a:t>
              </a:r>
              <a:endParaRPr lang="en-US" sz="800" dirty="0"/>
            </a:p>
          </p:txBody>
        </p:sp>
        <p:grpSp>
          <p:nvGrpSpPr>
            <p:cNvPr id="185" name="Group 184"/>
            <p:cNvGrpSpPr/>
            <p:nvPr/>
          </p:nvGrpSpPr>
          <p:grpSpPr>
            <a:xfrm>
              <a:off x="3798089" y="1298202"/>
              <a:ext cx="431528" cy="320996"/>
              <a:chOff x="1782765" y="1172159"/>
              <a:chExt cx="431528" cy="320996"/>
            </a:xfrm>
          </p:grpSpPr>
          <p:sp>
            <p:nvSpPr>
              <p:cNvPr id="188" name="Oval 187"/>
              <p:cNvSpPr>
                <a:spLocks noChangeAspect="1"/>
              </p:cNvSpPr>
              <p:nvPr/>
            </p:nvSpPr>
            <p:spPr>
              <a:xfrm>
                <a:off x="1838012" y="1172159"/>
                <a:ext cx="321034" cy="32099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1782765" y="1209547"/>
                <a:ext cx="43152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/>
                  <a:t>MYC</a:t>
                </a:r>
                <a:endParaRPr lang="en-US" sz="1400" b="1" dirty="0"/>
              </a:p>
            </p:txBody>
          </p:sp>
        </p:grpSp>
        <p:sp>
          <p:nvSpPr>
            <p:cNvPr id="186" name="Oval 185"/>
            <p:cNvSpPr>
              <a:spLocks noChangeAspect="1"/>
            </p:cNvSpPr>
            <p:nvPr/>
          </p:nvSpPr>
          <p:spPr>
            <a:xfrm>
              <a:off x="4785953" y="1298202"/>
              <a:ext cx="321034" cy="320997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4801930" y="1380557"/>
              <a:ext cx="282130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sz="1000" b="1" dirty="0" smtClean="0"/>
                <a:t>NRF1</a:t>
              </a:r>
              <a:endParaRPr lang="en-US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4580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5652" r="5252" b="52838"/>
          <a:stretch/>
        </p:blipFill>
        <p:spPr>
          <a:xfrm>
            <a:off x="645885" y="663855"/>
            <a:ext cx="9834220" cy="360521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43065" y="663855"/>
            <a:ext cx="393251" cy="2802980"/>
          </a:xfrm>
          <a:prstGeom prst="round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ular Callout 66"/>
          <p:cNvSpPr/>
          <p:nvPr/>
        </p:nvSpPr>
        <p:spPr>
          <a:xfrm rot="10800000">
            <a:off x="598053" y="4365530"/>
            <a:ext cx="7972088" cy="3347742"/>
          </a:xfrm>
          <a:prstGeom prst="wedgeRectCallout">
            <a:avLst>
              <a:gd name="adj1" fmla="val 48865"/>
              <a:gd name="adj2" fmla="val 60139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/>
          <a:srcRect l="1888" t="7136" r="81884" b="64713"/>
          <a:stretch/>
        </p:blipFill>
        <p:spPr>
          <a:xfrm>
            <a:off x="8709301" y="4554741"/>
            <a:ext cx="1514161" cy="1384714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/>
          <a:srcRect l="1888" t="63318" r="81884" b="8635"/>
          <a:stretch/>
        </p:blipFill>
        <p:spPr>
          <a:xfrm>
            <a:off x="8669678" y="6128666"/>
            <a:ext cx="1672645" cy="1584606"/>
          </a:xfrm>
          <a:prstGeom prst="rect">
            <a:avLst/>
          </a:prstGeom>
        </p:spPr>
      </p:pic>
      <p:sp>
        <p:nvSpPr>
          <p:cNvPr id="72" name="Rectangular Callout 71"/>
          <p:cNvSpPr/>
          <p:nvPr/>
        </p:nvSpPr>
        <p:spPr>
          <a:xfrm rot="10800000">
            <a:off x="8638010" y="4365527"/>
            <a:ext cx="1650249" cy="3347741"/>
          </a:xfrm>
          <a:prstGeom prst="wedgeRectCallout">
            <a:avLst>
              <a:gd name="adj1" fmla="val -38496"/>
              <a:gd name="adj2" fmla="val 582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548331" y="762506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85739" y="7607588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25499" y="415689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581785" y="4463583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95541" y="4474727"/>
            <a:ext cx="295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</a:t>
            </a:r>
            <a:endParaRPr lang="en-US" dirty="0"/>
          </a:p>
        </p:txBody>
      </p:sp>
      <p:grpSp>
        <p:nvGrpSpPr>
          <p:cNvPr id="195" name="Group 194"/>
          <p:cNvGrpSpPr/>
          <p:nvPr/>
        </p:nvGrpSpPr>
        <p:grpSpPr>
          <a:xfrm>
            <a:off x="661963" y="4621476"/>
            <a:ext cx="1469041" cy="2944111"/>
            <a:chOff x="661963" y="4265876"/>
            <a:chExt cx="1469041" cy="294411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81339" t="61030" r="3466" b="9481"/>
            <a:stretch/>
          </p:blipFill>
          <p:spPr>
            <a:xfrm>
              <a:off x="663040" y="5757571"/>
              <a:ext cx="1466886" cy="1452416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963" y="4265876"/>
              <a:ext cx="1469041" cy="1433395"/>
            </a:xfrm>
            <a:prstGeom prst="rect">
              <a:avLst/>
            </a:prstGeom>
          </p:spPr>
        </p:pic>
      </p:grpSp>
      <p:sp>
        <p:nvSpPr>
          <p:cNvPr id="57" name="TextBox 56"/>
          <p:cNvSpPr txBox="1"/>
          <p:nvPr/>
        </p:nvSpPr>
        <p:spPr>
          <a:xfrm>
            <a:off x="657357" y="457320"/>
            <a:ext cx="4434840" cy="2154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5606638" y="462427"/>
            <a:ext cx="4669476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grpSp>
        <p:nvGrpSpPr>
          <p:cNvPr id="194" name="Group 193"/>
          <p:cNvGrpSpPr/>
          <p:nvPr/>
        </p:nvGrpSpPr>
        <p:grpSpPr>
          <a:xfrm>
            <a:off x="2935261" y="4599850"/>
            <a:ext cx="1308898" cy="2953875"/>
            <a:chOff x="2464263" y="4322921"/>
            <a:chExt cx="1308898" cy="2953875"/>
          </a:xfrm>
        </p:grpSpPr>
        <p:grpSp>
          <p:nvGrpSpPr>
            <p:cNvPr id="192" name="Group 191"/>
            <p:cNvGrpSpPr/>
            <p:nvPr/>
          </p:nvGrpSpPr>
          <p:grpSpPr>
            <a:xfrm>
              <a:off x="2464263" y="4322921"/>
              <a:ext cx="1308898" cy="872718"/>
              <a:chOff x="2464263" y="4322921"/>
              <a:chExt cx="1308898" cy="87271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55308" y="4752902"/>
                <a:ext cx="312420" cy="12192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68626" y="4776798"/>
                <a:ext cx="358140" cy="129540"/>
              </a:xfrm>
              <a:prstGeom prst="rect">
                <a:avLst/>
              </a:prstGeom>
            </p:spPr>
          </p:pic>
          <p:grpSp>
            <p:nvGrpSpPr>
              <p:cNvPr id="41" name="Group 40"/>
              <p:cNvGrpSpPr/>
              <p:nvPr/>
            </p:nvGrpSpPr>
            <p:grpSpPr>
              <a:xfrm>
                <a:off x="2464263" y="4322921"/>
                <a:ext cx="1308898" cy="872718"/>
                <a:chOff x="2110317" y="1196100"/>
                <a:chExt cx="1308898" cy="872718"/>
              </a:xfrm>
            </p:grpSpPr>
            <p:grpSp>
              <p:nvGrpSpPr>
                <p:cNvPr id="42" name="Group 41"/>
                <p:cNvGrpSpPr/>
                <p:nvPr/>
              </p:nvGrpSpPr>
              <p:grpSpPr>
                <a:xfrm>
                  <a:off x="2453888" y="1571078"/>
                  <a:ext cx="621757" cy="246888"/>
                  <a:chOff x="2453888" y="1571078"/>
                  <a:chExt cx="621757" cy="246888"/>
                </a:xfrm>
              </p:grpSpPr>
              <p:cxnSp>
                <p:nvCxnSpPr>
                  <p:cNvPr id="63" name="Straight Arrow Connector 62"/>
                  <p:cNvCxnSpPr/>
                  <p:nvPr/>
                </p:nvCxnSpPr>
                <p:spPr>
                  <a:xfrm>
                    <a:off x="2453888" y="1571078"/>
                    <a:ext cx="244546" cy="246888"/>
                  </a:xfrm>
                  <a:prstGeom prst="straightConnector1">
                    <a:avLst/>
                  </a:prstGeom>
                  <a:ln w="6350">
                    <a:solidFill>
                      <a:schemeClr val="bg1">
                        <a:lumMod val="50000"/>
                      </a:schemeClr>
                    </a:solidFill>
                    <a:headEnd type="none" w="sm" len="sm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Arrow Connector 63"/>
                  <p:cNvCxnSpPr/>
                  <p:nvPr/>
                </p:nvCxnSpPr>
                <p:spPr>
                  <a:xfrm flipH="1">
                    <a:off x="2816541" y="1571078"/>
                    <a:ext cx="259104" cy="246888"/>
                  </a:xfrm>
                  <a:prstGeom prst="straightConnector1">
                    <a:avLst/>
                  </a:prstGeom>
                  <a:ln w="6350">
                    <a:solidFill>
                      <a:schemeClr val="bg1">
                        <a:lumMod val="50000"/>
                      </a:schemeClr>
                    </a:solidFill>
                    <a:headEnd w="sm" len="sm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3" name="Rectangle 42"/>
                <p:cNvSpPr>
                  <a:spLocks/>
                </p:cNvSpPr>
                <p:nvPr/>
              </p:nvSpPr>
              <p:spPr>
                <a:xfrm>
                  <a:off x="2673326" y="1885938"/>
                  <a:ext cx="182880" cy="18288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 smtClean="0">
                      <a:solidFill>
                        <a:schemeClr val="tx1"/>
                      </a:solidFill>
                    </a:rPr>
                    <a:t>T</a:t>
                  </a:r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4" name="Group 43"/>
                <p:cNvGrpSpPr/>
                <p:nvPr/>
              </p:nvGrpSpPr>
              <p:grpSpPr>
                <a:xfrm>
                  <a:off x="2110317" y="1196100"/>
                  <a:ext cx="1308898" cy="320997"/>
                  <a:chOff x="2110317" y="1196100"/>
                  <a:chExt cx="1308898" cy="320997"/>
                </a:xfrm>
              </p:grpSpPr>
              <p:grpSp>
                <p:nvGrpSpPr>
                  <p:cNvPr id="45" name="Group 44"/>
                  <p:cNvGrpSpPr/>
                  <p:nvPr/>
                </p:nvGrpSpPr>
                <p:grpSpPr>
                  <a:xfrm>
                    <a:off x="2557200" y="1211397"/>
                    <a:ext cx="457200" cy="290402"/>
                    <a:chOff x="2557200" y="1229026"/>
                    <a:chExt cx="457200" cy="290402"/>
                  </a:xfrm>
                </p:grpSpPr>
                <p:cxnSp>
                  <p:nvCxnSpPr>
                    <p:cNvPr id="55" name="Straight Arrow Connector 54"/>
                    <p:cNvCxnSpPr/>
                    <p:nvPr/>
                  </p:nvCxnSpPr>
                  <p:spPr>
                    <a:xfrm flipV="1">
                      <a:off x="2557200" y="1266168"/>
                      <a:ext cx="457200" cy="11325"/>
                    </a:xfrm>
                    <a:prstGeom prst="straightConnector1">
                      <a:avLst/>
                    </a:prstGeom>
                    <a:ln w="6350">
                      <a:solidFill>
                        <a:schemeClr val="bg1">
                          <a:lumMod val="50000"/>
                        </a:schemeClr>
                      </a:solidFill>
                      <a:headEnd type="triangle" w="sm" len="sm"/>
                      <a:tailEnd type="triangle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6" name="TextBox 55"/>
                    <p:cNvSpPr txBox="1"/>
                    <p:nvPr/>
                  </p:nvSpPr>
                  <p:spPr>
                    <a:xfrm>
                      <a:off x="2662737" y="1229026"/>
                      <a:ext cx="246126" cy="8560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txBody>
                    <a:bodyPr wrap="none" lIns="0" tIns="0" rIns="0" bIns="0" rtlCol="0" anchor="ctr" anchorCtr="0">
                      <a:noAutofit/>
                    </a:bodyPr>
                    <a:lstStyle/>
                    <a:p>
                      <a:pPr algn="ctr"/>
                      <a:r>
                        <a:rPr lang="en-US" sz="800" dirty="0" smtClean="0"/>
                        <a:t>113</a:t>
                      </a:r>
                      <a:endParaRPr lang="en-US" sz="800" dirty="0"/>
                    </a:p>
                  </p:txBody>
                </p:sp>
                <p:cxnSp>
                  <p:nvCxnSpPr>
                    <p:cNvPr id="59" name="Straight Arrow Connector 58"/>
                    <p:cNvCxnSpPr/>
                    <p:nvPr/>
                  </p:nvCxnSpPr>
                  <p:spPr>
                    <a:xfrm flipV="1">
                      <a:off x="2557200" y="1368564"/>
                      <a:ext cx="457200" cy="11325"/>
                    </a:xfrm>
                    <a:prstGeom prst="straightConnector1">
                      <a:avLst/>
                    </a:prstGeom>
                    <a:ln w="6350">
                      <a:solidFill>
                        <a:schemeClr val="bg1">
                          <a:lumMod val="50000"/>
                        </a:schemeClr>
                      </a:solidFill>
                      <a:headEnd type="triangle" w="sm" len="sm"/>
                      <a:tailEnd type="non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0" name="TextBox 59"/>
                    <p:cNvSpPr txBox="1"/>
                    <p:nvPr/>
                  </p:nvSpPr>
                  <p:spPr>
                    <a:xfrm>
                      <a:off x="2662737" y="1331422"/>
                      <a:ext cx="246126" cy="8560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txBody>
                    <a:bodyPr wrap="none" lIns="0" tIns="0" rIns="0" bIns="0" rtlCol="0" anchor="ctr" anchorCtr="0">
                      <a:noAutofit/>
                    </a:bodyPr>
                    <a:lstStyle/>
                    <a:p>
                      <a:pPr algn="ctr"/>
                      <a:r>
                        <a:rPr lang="en-US" sz="800" dirty="0" smtClean="0"/>
                        <a:t>1487</a:t>
                      </a:r>
                      <a:endParaRPr lang="en-US" sz="800" dirty="0"/>
                    </a:p>
                  </p:txBody>
                </p:sp>
                <p:cxnSp>
                  <p:nvCxnSpPr>
                    <p:cNvPr id="61" name="Straight Arrow Connector 60"/>
                    <p:cNvCxnSpPr/>
                    <p:nvPr/>
                  </p:nvCxnSpPr>
                  <p:spPr>
                    <a:xfrm flipV="1">
                      <a:off x="2557200" y="1470961"/>
                      <a:ext cx="457200" cy="11325"/>
                    </a:xfrm>
                    <a:prstGeom prst="straightConnector1">
                      <a:avLst/>
                    </a:prstGeom>
                    <a:ln w="6350">
                      <a:solidFill>
                        <a:schemeClr val="bg1">
                          <a:lumMod val="50000"/>
                        </a:schemeClr>
                      </a:solidFill>
                      <a:headEnd type="none" w="lg" len="lg"/>
                      <a:tailEnd type="triangle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2" name="TextBox 61"/>
                    <p:cNvSpPr txBox="1"/>
                    <p:nvPr/>
                  </p:nvSpPr>
                  <p:spPr>
                    <a:xfrm>
                      <a:off x="2662737" y="1433819"/>
                      <a:ext cx="246126" cy="85609"/>
                    </a:xfrm>
                    <a:prstGeom prst="rect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txBody>
                    <a:bodyPr wrap="none" lIns="0" tIns="0" rIns="0" bIns="0" rtlCol="0" anchor="ctr" anchorCtr="0">
                      <a:noAutofit/>
                    </a:bodyPr>
                    <a:lstStyle/>
                    <a:p>
                      <a:pPr algn="ctr"/>
                      <a:r>
                        <a:rPr lang="en-US" sz="800" dirty="0" smtClean="0"/>
                        <a:t>2135</a:t>
                      </a:r>
                      <a:endParaRPr lang="en-US" sz="800" dirty="0"/>
                    </a:p>
                  </p:txBody>
                </p:sp>
              </p:grpSp>
              <p:grpSp>
                <p:nvGrpSpPr>
                  <p:cNvPr id="47" name="Group 46"/>
                  <p:cNvGrpSpPr/>
                  <p:nvPr/>
                </p:nvGrpSpPr>
                <p:grpSpPr>
                  <a:xfrm>
                    <a:off x="2110317" y="1196100"/>
                    <a:ext cx="431528" cy="320996"/>
                    <a:chOff x="1782765" y="1172159"/>
                    <a:chExt cx="431528" cy="320996"/>
                  </a:xfrm>
                </p:grpSpPr>
                <p:sp>
                  <p:nvSpPr>
                    <p:cNvPr id="51" name="Oval 50"/>
                    <p:cNvSpPr>
                      <a:spLocks noChangeAspect="1"/>
                    </p:cNvSpPr>
                    <p:nvPr/>
                  </p:nvSpPr>
                  <p:spPr>
                    <a:xfrm>
                      <a:off x="1838012" y="1172159"/>
                      <a:ext cx="321034" cy="320996"/>
                    </a:xfrm>
                    <a:prstGeom prst="ellipse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 w="381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3" name="TextBox 52"/>
                    <p:cNvSpPr txBox="1"/>
                    <p:nvPr/>
                  </p:nvSpPr>
                  <p:spPr>
                    <a:xfrm>
                      <a:off x="1782765" y="1209547"/>
                      <a:ext cx="431528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b="1" dirty="0" smtClean="0"/>
                        <a:t>MYC</a:t>
                      </a:r>
                      <a:endParaRPr lang="en-US" sz="1400" b="1" dirty="0"/>
                    </a:p>
                  </p:txBody>
                </p:sp>
              </p:grpSp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3098181" y="1196100"/>
                    <a:ext cx="321034" cy="320997"/>
                    <a:chOff x="3448346" y="1239678"/>
                    <a:chExt cx="548640" cy="548575"/>
                  </a:xfrm>
                </p:grpSpPr>
                <p:sp>
                  <p:nvSpPr>
                    <p:cNvPr id="49" name="Oval 48"/>
                    <p:cNvSpPr>
                      <a:spLocks noChangeAspect="1"/>
                    </p:cNvSpPr>
                    <p:nvPr/>
                  </p:nvSpPr>
                  <p:spPr>
                    <a:xfrm>
                      <a:off x="3448346" y="1239678"/>
                      <a:ext cx="548640" cy="548575"/>
                    </a:xfrm>
                    <a:prstGeom prst="ellipse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 w="381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" name="TextBox 49"/>
                    <p:cNvSpPr txBox="1"/>
                    <p:nvPr/>
                  </p:nvSpPr>
                  <p:spPr>
                    <a:xfrm>
                      <a:off x="3650768" y="1366634"/>
                      <a:ext cx="175327" cy="42078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 anchor="ctr" anchorCtr="0">
                      <a:spAutoFit/>
                    </a:bodyPr>
                    <a:lstStyle/>
                    <a:p>
                      <a:pPr algn="ctr"/>
                      <a:r>
                        <a:rPr lang="en-US" sz="1600" b="1" dirty="0" smtClean="0"/>
                        <a:t>*</a:t>
                      </a:r>
                      <a:endParaRPr lang="en-US" sz="1400" b="1" dirty="0"/>
                    </a:p>
                  </p:txBody>
                </p:sp>
              </p:grpSp>
            </p:grpSp>
          </p:grpSp>
        </p:grpSp>
        <p:grpSp>
          <p:nvGrpSpPr>
            <p:cNvPr id="193" name="Group 192"/>
            <p:cNvGrpSpPr/>
            <p:nvPr/>
          </p:nvGrpSpPr>
          <p:grpSpPr>
            <a:xfrm>
              <a:off x="2638566" y="5233361"/>
              <a:ext cx="960293" cy="2043435"/>
              <a:chOff x="2638566" y="5233361"/>
              <a:chExt cx="960293" cy="2043435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369" r="16025" b="17551"/>
              <a:stretch/>
            </p:blipFill>
            <p:spPr>
              <a:xfrm>
                <a:off x="2638566" y="5233361"/>
                <a:ext cx="960293" cy="1946303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29491" y="7130111"/>
                <a:ext cx="195580" cy="14224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26749" y="7125666"/>
                <a:ext cx="257810" cy="151130"/>
              </a:xfrm>
              <a:prstGeom prst="rect">
                <a:avLst/>
              </a:prstGeom>
            </p:spPr>
          </p:pic>
        </p:grpSp>
      </p:grpSp>
      <p:graphicFrame>
        <p:nvGraphicFramePr>
          <p:cNvPr id="154" name="Table 153"/>
          <p:cNvGraphicFramePr>
            <a:graphicFrameLocks noGrp="1"/>
          </p:cNvGraphicFramePr>
          <p:nvPr>
            <p:extLst/>
          </p:nvPr>
        </p:nvGraphicFramePr>
        <p:xfrm>
          <a:off x="7388865" y="6300077"/>
          <a:ext cx="949254" cy="12270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6418"/>
                <a:gridCol w="316418"/>
                <a:gridCol w="316418"/>
              </a:tblGrid>
              <a:tr h="50295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AND</a:t>
                      </a:r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MYC</a:t>
                      </a:r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NRF1</a:t>
                      </a:r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2959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11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1.6%</a:t>
                      </a:r>
                      <a:endParaRPr lang="en-US" sz="8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0.9%</a:t>
                      </a:r>
                      <a:endParaRPr lang="en-US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0.3%</a:t>
                      </a:r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190" name="Group 189"/>
          <p:cNvGrpSpPr/>
          <p:nvPr/>
        </p:nvGrpSpPr>
        <p:grpSpPr>
          <a:xfrm>
            <a:off x="7252118" y="4599850"/>
            <a:ext cx="1222748" cy="2641046"/>
            <a:chOff x="6719851" y="4331239"/>
            <a:chExt cx="1222748" cy="2641046"/>
          </a:xfrm>
        </p:grpSpPr>
        <p:grpSp>
          <p:nvGrpSpPr>
            <p:cNvPr id="101" name="Group 100"/>
            <p:cNvGrpSpPr/>
            <p:nvPr/>
          </p:nvGrpSpPr>
          <p:grpSpPr>
            <a:xfrm>
              <a:off x="6719851" y="4331239"/>
              <a:ext cx="1222748" cy="861798"/>
              <a:chOff x="5829101" y="1298460"/>
              <a:chExt cx="1222748" cy="861798"/>
            </a:xfrm>
          </p:grpSpPr>
          <p:grpSp>
            <p:nvGrpSpPr>
              <p:cNvPr id="103" name="Group 102"/>
              <p:cNvGrpSpPr/>
              <p:nvPr/>
            </p:nvGrpSpPr>
            <p:grpSpPr>
              <a:xfrm>
                <a:off x="5829101" y="1298460"/>
                <a:ext cx="1222748" cy="327029"/>
                <a:chOff x="5829101" y="1217649"/>
                <a:chExt cx="1222748" cy="327029"/>
              </a:xfrm>
            </p:grpSpPr>
            <p:grpSp>
              <p:nvGrpSpPr>
                <p:cNvPr id="120" name="Group 119"/>
                <p:cNvGrpSpPr/>
                <p:nvPr/>
              </p:nvGrpSpPr>
              <p:grpSpPr>
                <a:xfrm>
                  <a:off x="5829101" y="1223682"/>
                  <a:ext cx="431528" cy="320996"/>
                  <a:chOff x="4073320" y="1395823"/>
                  <a:chExt cx="431528" cy="320996"/>
                </a:xfrm>
              </p:grpSpPr>
              <p:sp>
                <p:nvSpPr>
                  <p:cNvPr id="126" name="Oval 125"/>
                  <p:cNvSpPr>
                    <a:spLocks noChangeAspect="1"/>
                  </p:cNvSpPr>
                  <p:nvPr/>
                </p:nvSpPr>
                <p:spPr>
                  <a:xfrm>
                    <a:off x="4128567" y="1395823"/>
                    <a:ext cx="321034" cy="320996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7" name="TextBox 126"/>
                  <p:cNvSpPr txBox="1"/>
                  <p:nvPr/>
                </p:nvSpPr>
                <p:spPr>
                  <a:xfrm>
                    <a:off x="4073320" y="1433211"/>
                    <a:ext cx="431528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b="1" dirty="0" smtClean="0"/>
                      <a:t>MYC</a:t>
                    </a:r>
                    <a:endParaRPr lang="en-US" sz="1400" b="1" dirty="0"/>
                  </a:p>
                </p:txBody>
              </p:sp>
            </p:grpSp>
            <p:grpSp>
              <p:nvGrpSpPr>
                <p:cNvPr id="121" name="Group 120"/>
                <p:cNvGrpSpPr/>
                <p:nvPr/>
              </p:nvGrpSpPr>
              <p:grpSpPr>
                <a:xfrm>
                  <a:off x="6585055" y="1217649"/>
                  <a:ext cx="466794" cy="320997"/>
                  <a:chOff x="5005971" y="1395823"/>
                  <a:chExt cx="466794" cy="320997"/>
                </a:xfrm>
              </p:grpSpPr>
              <p:sp>
                <p:nvSpPr>
                  <p:cNvPr id="123" name="Oval 122"/>
                  <p:cNvSpPr>
                    <a:spLocks noChangeAspect="1"/>
                  </p:cNvSpPr>
                  <p:nvPr/>
                </p:nvSpPr>
                <p:spPr>
                  <a:xfrm>
                    <a:off x="5078851" y="1395823"/>
                    <a:ext cx="321034" cy="320997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TextBox 123"/>
                  <p:cNvSpPr txBox="1"/>
                  <p:nvPr/>
                </p:nvSpPr>
                <p:spPr>
                  <a:xfrm>
                    <a:off x="5005971" y="1433211"/>
                    <a:ext cx="466794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b="1" smtClean="0"/>
                      <a:t>NRF1</a:t>
                    </a:r>
                    <a:endParaRPr lang="en-US" sz="1400" b="1" dirty="0"/>
                  </a:p>
                </p:txBody>
              </p:sp>
            </p:grpSp>
          </p:grpSp>
          <p:grpSp>
            <p:nvGrpSpPr>
              <p:cNvPr id="104" name="Group 103"/>
              <p:cNvGrpSpPr/>
              <p:nvPr/>
            </p:nvGrpSpPr>
            <p:grpSpPr>
              <a:xfrm>
                <a:off x="6160395" y="1304934"/>
                <a:ext cx="798394" cy="672444"/>
                <a:chOff x="6015773" y="1020325"/>
                <a:chExt cx="1131555" cy="914537"/>
              </a:xfrm>
            </p:grpSpPr>
            <p:grpSp>
              <p:nvGrpSpPr>
                <p:cNvPr id="106" name="Group 105"/>
                <p:cNvGrpSpPr/>
                <p:nvPr/>
              </p:nvGrpSpPr>
              <p:grpSpPr>
                <a:xfrm>
                  <a:off x="6015773" y="1020325"/>
                  <a:ext cx="1131555" cy="803799"/>
                  <a:chOff x="6015773" y="1211397"/>
                  <a:chExt cx="1131555" cy="803799"/>
                </a:xfrm>
              </p:grpSpPr>
              <p:grpSp>
                <p:nvGrpSpPr>
                  <p:cNvPr id="108" name="Group 107"/>
                  <p:cNvGrpSpPr/>
                  <p:nvPr/>
                </p:nvGrpSpPr>
                <p:grpSpPr>
                  <a:xfrm>
                    <a:off x="6015773" y="1211397"/>
                    <a:ext cx="1131555" cy="803799"/>
                    <a:chOff x="6075183" y="1123093"/>
                    <a:chExt cx="1298255" cy="1044182"/>
                  </a:xfrm>
                </p:grpSpPr>
                <p:sp>
                  <p:nvSpPr>
                    <p:cNvPr id="112" name="Arc 111"/>
                    <p:cNvSpPr/>
                    <p:nvPr/>
                  </p:nvSpPr>
                  <p:spPr>
                    <a:xfrm rot="13090669">
                      <a:off x="6075183" y="1390799"/>
                      <a:ext cx="1298255" cy="776476"/>
                    </a:xfrm>
                    <a:prstGeom prst="arc">
                      <a:avLst>
                        <a:gd name="adj1" fmla="val 16200000"/>
                        <a:gd name="adj2" fmla="val 18896439"/>
                      </a:avLst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13" name="Group 112"/>
                    <p:cNvGrpSpPr/>
                    <p:nvPr/>
                  </p:nvGrpSpPr>
                  <p:grpSpPr>
                    <a:xfrm rot="10800000">
                      <a:off x="6220185" y="1123093"/>
                      <a:ext cx="669990" cy="979250"/>
                      <a:chOff x="6908661" y="3267956"/>
                      <a:chExt cx="914400" cy="1712167"/>
                    </a:xfrm>
                  </p:grpSpPr>
                  <p:cxnSp>
                    <p:nvCxnSpPr>
                      <p:cNvPr id="114" name="Straight Connector 113"/>
                      <p:cNvCxnSpPr/>
                      <p:nvPr/>
                    </p:nvCxnSpPr>
                    <p:spPr>
                      <a:xfrm rot="10800000" flipV="1">
                        <a:off x="7719547" y="3716982"/>
                        <a:ext cx="12113" cy="623829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15" name="Arc 114"/>
                      <p:cNvSpPr/>
                      <p:nvPr/>
                    </p:nvSpPr>
                    <p:spPr>
                      <a:xfrm rot="18799386">
                        <a:off x="6908661" y="4065723"/>
                        <a:ext cx="914400" cy="914400"/>
                      </a:xfrm>
                      <a:prstGeom prst="arc">
                        <a:avLst>
                          <a:gd name="adj1" fmla="val 19241293"/>
                          <a:gd name="adj2" fmla="val 1561379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116" name="Straight Connector 115"/>
                      <p:cNvCxnSpPr/>
                      <p:nvPr/>
                    </p:nvCxnSpPr>
                    <p:spPr>
                      <a:xfrm>
                        <a:off x="7399979" y="3267956"/>
                        <a:ext cx="4688" cy="770043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17" name="Arc 116"/>
                      <p:cNvSpPr/>
                      <p:nvPr/>
                    </p:nvSpPr>
                    <p:spPr>
                      <a:xfrm rot="16200000">
                        <a:off x="7061788" y="3267957"/>
                        <a:ext cx="685800" cy="685800"/>
                      </a:xfrm>
                      <a:prstGeom prst="arc">
                        <a:avLst/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118" name="Straight Connector 117"/>
                      <p:cNvCxnSpPr/>
                      <p:nvPr/>
                    </p:nvCxnSpPr>
                    <p:spPr>
                      <a:xfrm>
                        <a:off x="7061788" y="3609833"/>
                        <a:ext cx="0" cy="420624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9" name="Straight Connector 118"/>
                      <p:cNvCxnSpPr/>
                      <p:nvPr/>
                    </p:nvCxnSpPr>
                    <p:spPr>
                      <a:xfrm flipH="1">
                        <a:off x="7061788" y="4032913"/>
                        <a:ext cx="331368" cy="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09" name="Group 108"/>
                  <p:cNvGrpSpPr/>
                  <p:nvPr/>
                </p:nvGrpSpPr>
                <p:grpSpPr>
                  <a:xfrm>
                    <a:off x="6339385" y="1379572"/>
                    <a:ext cx="159224" cy="246221"/>
                    <a:chOff x="6353033" y="1379572"/>
                    <a:chExt cx="159224" cy="246221"/>
                  </a:xfrm>
                </p:grpSpPr>
                <p:cxnSp>
                  <p:nvCxnSpPr>
                    <p:cNvPr id="110" name="Straight Connector 109"/>
                    <p:cNvCxnSpPr/>
                    <p:nvPr/>
                  </p:nvCxnSpPr>
                  <p:spPr>
                    <a:xfrm flipH="1">
                      <a:off x="6353033" y="1379572"/>
                      <a:ext cx="6824" cy="246221"/>
                    </a:xfrm>
                    <a:prstGeom prst="line">
                      <a:avLst/>
                    </a:prstGeom>
                    <a:ln w="15875"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1" name="Straight Connector 110"/>
                    <p:cNvCxnSpPr/>
                    <p:nvPr/>
                  </p:nvCxnSpPr>
                  <p:spPr>
                    <a:xfrm flipH="1">
                      <a:off x="6505433" y="1379572"/>
                      <a:ext cx="6824" cy="246221"/>
                    </a:xfrm>
                    <a:prstGeom prst="line">
                      <a:avLst/>
                    </a:prstGeom>
                    <a:ln w="15875">
                      <a:solidFill>
                        <a:srgbClr val="BF9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07" name="Straight Connector 106"/>
                <p:cNvCxnSpPr/>
                <p:nvPr/>
              </p:nvCxnSpPr>
              <p:spPr>
                <a:xfrm flipH="1">
                  <a:off x="6405928" y="1751982"/>
                  <a:ext cx="6824" cy="18288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5" name="Rectangle 104"/>
              <p:cNvSpPr>
                <a:spLocks/>
              </p:cNvSpPr>
              <p:nvPr/>
            </p:nvSpPr>
            <p:spPr>
              <a:xfrm>
                <a:off x="6339385" y="1977378"/>
                <a:ext cx="182880" cy="18288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>
                    <a:solidFill>
                      <a:schemeClr val="tx1"/>
                    </a:solidFill>
                  </a:rPr>
                  <a:t>T</a:t>
                </a:r>
                <a:endParaRPr lang="en-US" sz="8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2" name="Group 171"/>
            <p:cNvGrpSpPr/>
            <p:nvPr/>
          </p:nvGrpSpPr>
          <p:grpSpPr>
            <a:xfrm>
              <a:off x="6902519" y="6452997"/>
              <a:ext cx="857412" cy="519288"/>
              <a:chOff x="6895986" y="6794197"/>
              <a:chExt cx="857412" cy="519288"/>
            </a:xfrm>
          </p:grpSpPr>
          <p:pic>
            <p:nvPicPr>
              <p:cNvPr id="159" name="Picture 158"/>
              <p:cNvPicPr>
                <a:picLocks noChangeAspect="1"/>
              </p:cNvPicPr>
              <p:nvPr/>
            </p:nvPicPr>
            <p:blipFill rotWithShape="1">
              <a:blip r:embed="rId10"/>
              <a:srcRect l="23455" t="21051" r="40405" b="22641"/>
              <a:stretch/>
            </p:blipFill>
            <p:spPr>
              <a:xfrm rot="5400000">
                <a:off x="6758070" y="6932113"/>
                <a:ext cx="519288" cy="243455"/>
              </a:xfrm>
              <a:prstGeom prst="rect">
                <a:avLst/>
              </a:prstGeom>
            </p:spPr>
          </p:pic>
          <p:grpSp>
            <p:nvGrpSpPr>
              <p:cNvPr id="167" name="Group 166"/>
              <p:cNvGrpSpPr/>
              <p:nvPr/>
            </p:nvGrpSpPr>
            <p:grpSpPr>
              <a:xfrm rot="10800000">
                <a:off x="7222462" y="6846458"/>
                <a:ext cx="229534" cy="414763"/>
                <a:chOff x="6435725" y="6474035"/>
                <a:chExt cx="229534" cy="414763"/>
              </a:xfrm>
            </p:grpSpPr>
            <p:cxnSp>
              <p:nvCxnSpPr>
                <p:cNvPr id="163" name="Straight Connector 162"/>
                <p:cNvCxnSpPr/>
                <p:nvPr/>
              </p:nvCxnSpPr>
              <p:spPr>
                <a:xfrm>
                  <a:off x="6597390" y="6797358"/>
                  <a:ext cx="0" cy="9144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5" name="Triangle 164"/>
                <p:cNvSpPr/>
                <p:nvPr/>
              </p:nvSpPr>
              <p:spPr>
                <a:xfrm>
                  <a:off x="6435725" y="6565900"/>
                  <a:ext cx="229534" cy="228296"/>
                </a:xfrm>
                <a:prstGeom prst="triangle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6" name="Straight Connector 165"/>
                <p:cNvCxnSpPr/>
                <p:nvPr/>
              </p:nvCxnSpPr>
              <p:spPr>
                <a:xfrm>
                  <a:off x="6550492" y="6474035"/>
                  <a:ext cx="0" cy="9144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 167"/>
              <p:cNvGrpSpPr/>
              <p:nvPr/>
            </p:nvGrpSpPr>
            <p:grpSpPr>
              <a:xfrm rot="10800000">
                <a:off x="7523864" y="6846458"/>
                <a:ext cx="229534" cy="414763"/>
                <a:chOff x="6435725" y="6474035"/>
                <a:chExt cx="229534" cy="414763"/>
              </a:xfrm>
            </p:grpSpPr>
            <p:cxnSp>
              <p:nvCxnSpPr>
                <p:cNvPr id="169" name="Straight Connector 168"/>
                <p:cNvCxnSpPr/>
                <p:nvPr/>
              </p:nvCxnSpPr>
              <p:spPr>
                <a:xfrm>
                  <a:off x="6508490" y="6797358"/>
                  <a:ext cx="0" cy="9144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0" name="Triangle 169"/>
                <p:cNvSpPr/>
                <p:nvPr/>
              </p:nvSpPr>
              <p:spPr>
                <a:xfrm>
                  <a:off x="6435725" y="6565900"/>
                  <a:ext cx="229534" cy="228296"/>
                </a:xfrm>
                <a:prstGeom prst="triangle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1" name="Straight Connector 170"/>
                <p:cNvCxnSpPr/>
                <p:nvPr/>
              </p:nvCxnSpPr>
              <p:spPr>
                <a:xfrm>
                  <a:off x="6550492" y="6474035"/>
                  <a:ext cx="0" cy="9144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5" name="Group 154"/>
            <p:cNvGrpSpPr/>
            <p:nvPr/>
          </p:nvGrpSpPr>
          <p:grpSpPr>
            <a:xfrm>
              <a:off x="6968521" y="5221164"/>
              <a:ext cx="608227" cy="597862"/>
              <a:chOff x="7073940" y="5384940"/>
              <a:chExt cx="608227" cy="597862"/>
            </a:xfrm>
          </p:grpSpPr>
          <p:pic>
            <p:nvPicPr>
              <p:cNvPr id="150" name="Picture 149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347" t="26527" r="23722" b="31621"/>
              <a:stretch/>
            </p:blipFill>
            <p:spPr>
              <a:xfrm>
                <a:off x="7083186" y="5384940"/>
                <a:ext cx="598981" cy="597862"/>
              </a:xfrm>
              <a:prstGeom prst="rect">
                <a:avLst/>
              </a:prstGeom>
            </p:spPr>
          </p:pic>
          <p:sp>
            <p:nvSpPr>
              <p:cNvPr id="151" name="TextBox 150"/>
              <p:cNvSpPr txBox="1"/>
              <p:nvPr/>
            </p:nvSpPr>
            <p:spPr>
              <a:xfrm>
                <a:off x="7073940" y="543246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/>
                  <a:t>OR</a:t>
                </a:r>
              </a:p>
              <a:p>
                <a:r>
                  <a:rPr lang="en-US" sz="900" dirty="0" smtClean="0"/>
                  <a:t>89%</a:t>
                </a:r>
                <a:endParaRPr lang="en-US" sz="900" dirty="0"/>
              </a:p>
            </p:txBody>
          </p:sp>
          <p:pic>
            <p:nvPicPr>
              <p:cNvPr id="152" name="Picture 151"/>
              <p:cNvPicPr>
                <a:picLocks noChangeAspect="1"/>
              </p:cNvPicPr>
              <p:nvPr/>
            </p:nvPicPr>
            <p:blipFill rotWithShape="1">
              <a:blip r:embed="rId12"/>
              <a:srcRect l="15488" r="34219"/>
              <a:stretch/>
            </p:blipFill>
            <p:spPr>
              <a:xfrm rot="5400000">
                <a:off x="7370128" y="5539851"/>
                <a:ext cx="249101" cy="198120"/>
              </a:xfrm>
              <a:prstGeom prst="rect">
                <a:avLst/>
              </a:prstGeom>
            </p:spPr>
          </p:pic>
        </p:grpSp>
        <p:cxnSp>
          <p:nvCxnSpPr>
            <p:cNvPr id="177" name="Straight Connector 176"/>
            <p:cNvCxnSpPr/>
            <p:nvPr/>
          </p:nvCxnSpPr>
          <p:spPr>
            <a:xfrm flipH="1">
              <a:off x="6856598" y="5803151"/>
              <a:ext cx="379386" cy="21639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flipH="1" flipV="1">
              <a:off x="7277258" y="5806327"/>
              <a:ext cx="528594" cy="21321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0" name="TextBox 209"/>
          <p:cNvSpPr txBox="1"/>
          <p:nvPr/>
        </p:nvSpPr>
        <p:spPr>
          <a:xfrm>
            <a:off x="2559099" y="4463583"/>
            <a:ext cx="431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C(</a:t>
            </a:r>
            <a:r>
              <a:rPr lang="en-US" sz="1400" dirty="0" err="1" smtClean="0"/>
              <a:t>i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11" name="TextBox 210"/>
          <p:cNvSpPr txBox="1"/>
          <p:nvPr/>
        </p:nvSpPr>
        <p:spPr>
          <a:xfrm>
            <a:off x="4604711" y="4463583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C(ii)</a:t>
            </a:r>
            <a:endParaRPr lang="en-US" sz="1400" dirty="0"/>
          </a:p>
        </p:txBody>
      </p:sp>
      <p:sp>
        <p:nvSpPr>
          <p:cNvPr id="212" name="TextBox 211"/>
          <p:cNvSpPr txBox="1"/>
          <p:nvPr/>
        </p:nvSpPr>
        <p:spPr>
          <a:xfrm>
            <a:off x="6789750" y="4463583"/>
            <a:ext cx="514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C(iii)</a:t>
            </a:r>
            <a:endParaRPr lang="en-US" sz="1400" dirty="0"/>
          </a:p>
        </p:txBody>
      </p:sp>
      <p:sp>
        <p:nvSpPr>
          <p:cNvPr id="4" name="Right Arrow 3"/>
          <p:cNvSpPr/>
          <p:nvPr/>
        </p:nvSpPr>
        <p:spPr>
          <a:xfrm>
            <a:off x="4432300" y="5154256"/>
            <a:ext cx="355600" cy="14538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ight Arrow 146"/>
          <p:cNvSpPr/>
          <p:nvPr/>
        </p:nvSpPr>
        <p:spPr>
          <a:xfrm>
            <a:off x="6692900" y="5154256"/>
            <a:ext cx="355600" cy="14538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" name="Group 139"/>
          <p:cNvGrpSpPr/>
          <p:nvPr/>
        </p:nvGrpSpPr>
        <p:grpSpPr>
          <a:xfrm>
            <a:off x="5462537" y="5537824"/>
            <a:ext cx="315773" cy="1451211"/>
            <a:chOff x="5249068" y="5562721"/>
            <a:chExt cx="315773" cy="145121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9068" y="5562721"/>
              <a:ext cx="315773" cy="27310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4003" y="5974626"/>
              <a:ext cx="285902" cy="26883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4003" y="6382265"/>
              <a:ext cx="285902" cy="24323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869" y="6762167"/>
              <a:ext cx="290170" cy="251765"/>
            </a:xfrm>
            <a:prstGeom prst="rect">
              <a:avLst/>
            </a:prstGeom>
          </p:spPr>
        </p:pic>
      </p:grpSp>
      <p:grpSp>
        <p:nvGrpSpPr>
          <p:cNvPr id="141" name="Group 140"/>
          <p:cNvGrpSpPr/>
          <p:nvPr/>
        </p:nvGrpSpPr>
        <p:grpSpPr>
          <a:xfrm>
            <a:off x="5805866" y="5539957"/>
            <a:ext cx="298704" cy="1442677"/>
            <a:chOff x="5578749" y="5564854"/>
            <a:chExt cx="298704" cy="144267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150" y="5564854"/>
              <a:ext cx="285902" cy="26883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150" y="5972493"/>
              <a:ext cx="285902" cy="27310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8749" y="6390799"/>
              <a:ext cx="298704" cy="22616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150" y="6768568"/>
              <a:ext cx="285902" cy="238963"/>
            </a:xfrm>
            <a:prstGeom prst="rect">
              <a:avLst/>
            </a:prstGeom>
          </p:spPr>
        </p:pic>
      </p:grpSp>
      <p:grpSp>
        <p:nvGrpSpPr>
          <p:cNvPr id="138" name="Group 137"/>
          <p:cNvGrpSpPr/>
          <p:nvPr/>
        </p:nvGrpSpPr>
        <p:grpSpPr>
          <a:xfrm>
            <a:off x="5147057" y="5558958"/>
            <a:ext cx="410690" cy="1419610"/>
            <a:chOff x="4940412" y="5583855"/>
            <a:chExt cx="410690" cy="1419610"/>
          </a:xfrm>
        </p:grpSpPr>
        <p:sp>
          <p:nvSpPr>
            <p:cNvPr id="34" name="Rectangle 33"/>
            <p:cNvSpPr/>
            <p:nvPr/>
          </p:nvSpPr>
          <p:spPr>
            <a:xfrm>
              <a:off x="4954839" y="5583855"/>
              <a:ext cx="38183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/>
                <a:t>21%</a:t>
              </a: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940412" y="5993627"/>
              <a:ext cx="41069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9.1%</a:t>
              </a:r>
              <a:endParaRPr lang="en-US" sz="900" dirty="0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954839" y="6388464"/>
              <a:ext cx="38183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17%</a:t>
              </a:r>
              <a:endParaRPr lang="en-US" sz="900" dirty="0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954839" y="6772633"/>
              <a:ext cx="38183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16%</a:t>
              </a:r>
              <a:endParaRPr lang="en-US" sz="900" dirty="0"/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6030868" y="5558958"/>
            <a:ext cx="410690" cy="1419610"/>
            <a:chOff x="5803751" y="5583855"/>
            <a:chExt cx="410690" cy="1419610"/>
          </a:xfrm>
        </p:grpSpPr>
        <p:sp>
          <p:nvSpPr>
            <p:cNvPr id="131" name="Rectangle 130"/>
            <p:cNvSpPr/>
            <p:nvPr/>
          </p:nvSpPr>
          <p:spPr>
            <a:xfrm>
              <a:off x="5803751" y="5583855"/>
              <a:ext cx="41069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5.9%</a:t>
              </a:r>
              <a:endParaRPr lang="en-US" sz="900" dirty="0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818178" y="5993627"/>
              <a:ext cx="38183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14%</a:t>
              </a:r>
              <a:endParaRPr lang="en-US" sz="900" dirty="0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818178" y="6388464"/>
              <a:ext cx="38183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15%</a:t>
              </a:r>
              <a:endParaRPr lang="en-US" sz="900" dirty="0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803751" y="6772633"/>
              <a:ext cx="41069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2.6%</a:t>
              </a:r>
              <a:endParaRPr lang="en-US" sz="900" dirty="0"/>
            </a:p>
          </p:txBody>
        </p:sp>
      </p:grpSp>
      <p:sp>
        <p:nvSpPr>
          <p:cNvPr id="142" name="TextBox 141"/>
          <p:cNvSpPr txBox="1"/>
          <p:nvPr/>
        </p:nvSpPr>
        <p:spPr>
          <a:xfrm rot="16200000">
            <a:off x="5296013" y="7166606"/>
            <a:ext cx="6094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/>
              <a:t>coherent</a:t>
            </a:r>
            <a:endParaRPr lang="en-US" sz="900" dirty="0"/>
          </a:p>
        </p:txBody>
      </p:sp>
      <p:sp>
        <p:nvSpPr>
          <p:cNvPr id="143" name="TextBox 142"/>
          <p:cNvSpPr txBox="1"/>
          <p:nvPr/>
        </p:nvSpPr>
        <p:spPr>
          <a:xfrm rot="16200000">
            <a:off x="5581754" y="7210689"/>
            <a:ext cx="6976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/>
              <a:t>incoherent</a:t>
            </a:r>
            <a:endParaRPr lang="en-US" sz="900" dirty="0"/>
          </a:p>
        </p:txBody>
      </p:sp>
      <p:sp>
        <p:nvSpPr>
          <p:cNvPr id="144" name="TextBox 143"/>
          <p:cNvSpPr txBox="1"/>
          <p:nvPr/>
        </p:nvSpPr>
        <p:spPr>
          <a:xfrm>
            <a:off x="5162362" y="7106058"/>
            <a:ext cx="3818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63%</a:t>
            </a:r>
            <a:endParaRPr lang="en-US" sz="900" dirty="0"/>
          </a:p>
        </p:txBody>
      </p:sp>
      <p:sp>
        <p:nvSpPr>
          <p:cNvPr id="145" name="TextBox 144"/>
          <p:cNvSpPr txBox="1"/>
          <p:nvPr/>
        </p:nvSpPr>
        <p:spPr>
          <a:xfrm>
            <a:off x="6030868" y="7107968"/>
            <a:ext cx="3818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mtClean="0"/>
              <a:t>37%</a:t>
            </a:r>
            <a:endParaRPr lang="en-US" sz="900" dirty="0"/>
          </a:p>
        </p:txBody>
      </p:sp>
      <p:grpSp>
        <p:nvGrpSpPr>
          <p:cNvPr id="179" name="Group 178"/>
          <p:cNvGrpSpPr/>
          <p:nvPr/>
        </p:nvGrpSpPr>
        <p:grpSpPr>
          <a:xfrm>
            <a:off x="5133034" y="4599850"/>
            <a:ext cx="1308898" cy="872718"/>
            <a:chOff x="3798089" y="1298202"/>
            <a:chExt cx="1308898" cy="872718"/>
          </a:xfrm>
        </p:grpSpPr>
        <p:grpSp>
          <p:nvGrpSpPr>
            <p:cNvPr id="180" name="Group 179"/>
            <p:cNvGrpSpPr/>
            <p:nvPr/>
          </p:nvGrpSpPr>
          <p:grpSpPr>
            <a:xfrm>
              <a:off x="4141660" y="1673180"/>
              <a:ext cx="621757" cy="246888"/>
              <a:chOff x="2453888" y="1571078"/>
              <a:chExt cx="621757" cy="246888"/>
            </a:xfrm>
          </p:grpSpPr>
          <p:cxnSp>
            <p:nvCxnSpPr>
              <p:cNvPr id="191" name="Straight Arrow Connector 190"/>
              <p:cNvCxnSpPr/>
              <p:nvPr/>
            </p:nvCxnSpPr>
            <p:spPr>
              <a:xfrm>
                <a:off x="2453888" y="1571078"/>
                <a:ext cx="244546" cy="246888"/>
              </a:xfrm>
              <a:prstGeom prst="straightConnector1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/>
              <p:cNvCxnSpPr/>
              <p:nvPr/>
            </p:nvCxnSpPr>
            <p:spPr>
              <a:xfrm flipH="1">
                <a:off x="2816541" y="1571078"/>
                <a:ext cx="259104" cy="246888"/>
              </a:xfrm>
              <a:prstGeom prst="straightConnector1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1" name="Rectangle 180"/>
            <p:cNvSpPr>
              <a:spLocks/>
            </p:cNvSpPr>
            <p:nvPr/>
          </p:nvSpPr>
          <p:spPr>
            <a:xfrm>
              <a:off x="4361098" y="1988040"/>
              <a:ext cx="182880" cy="1828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T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cxnSp>
          <p:nvCxnSpPr>
            <p:cNvPr id="183" name="Straight Arrow Connector 182"/>
            <p:cNvCxnSpPr/>
            <p:nvPr/>
          </p:nvCxnSpPr>
          <p:spPr>
            <a:xfrm flipV="1">
              <a:off x="4244972" y="1453038"/>
              <a:ext cx="457200" cy="11325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headEnd type="none"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TextBox 183"/>
            <p:cNvSpPr txBox="1"/>
            <p:nvPr/>
          </p:nvSpPr>
          <p:spPr>
            <a:xfrm>
              <a:off x="4350509" y="1415896"/>
              <a:ext cx="246126" cy="85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800" dirty="0" smtClean="0"/>
                <a:t>201</a:t>
              </a:r>
              <a:endParaRPr lang="en-US" sz="800" dirty="0"/>
            </a:p>
          </p:txBody>
        </p:sp>
        <p:grpSp>
          <p:nvGrpSpPr>
            <p:cNvPr id="185" name="Group 184"/>
            <p:cNvGrpSpPr/>
            <p:nvPr/>
          </p:nvGrpSpPr>
          <p:grpSpPr>
            <a:xfrm>
              <a:off x="3798089" y="1298202"/>
              <a:ext cx="431528" cy="320996"/>
              <a:chOff x="1782765" y="1172159"/>
              <a:chExt cx="431528" cy="320996"/>
            </a:xfrm>
          </p:grpSpPr>
          <p:sp>
            <p:nvSpPr>
              <p:cNvPr id="188" name="Oval 187"/>
              <p:cNvSpPr>
                <a:spLocks noChangeAspect="1"/>
              </p:cNvSpPr>
              <p:nvPr/>
            </p:nvSpPr>
            <p:spPr>
              <a:xfrm>
                <a:off x="1838012" y="1172159"/>
                <a:ext cx="321034" cy="32099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1782765" y="1209547"/>
                <a:ext cx="43152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/>
                  <a:t>MYC</a:t>
                </a:r>
                <a:endParaRPr lang="en-US" sz="1400" b="1" dirty="0"/>
              </a:p>
            </p:txBody>
          </p:sp>
        </p:grpSp>
        <p:sp>
          <p:nvSpPr>
            <p:cNvPr id="186" name="Oval 185"/>
            <p:cNvSpPr>
              <a:spLocks noChangeAspect="1"/>
            </p:cNvSpPr>
            <p:nvPr/>
          </p:nvSpPr>
          <p:spPr>
            <a:xfrm>
              <a:off x="4785953" y="1298202"/>
              <a:ext cx="321034" cy="320997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4801930" y="1380557"/>
              <a:ext cx="282130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sz="1000" b="1" dirty="0" smtClean="0"/>
                <a:t>NRF1</a:t>
              </a:r>
              <a:endParaRPr lang="en-US" sz="800" b="1" dirty="0"/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5462537" y="5537302"/>
            <a:ext cx="315773" cy="1472296"/>
          </a:xfrm>
          <a:prstGeom prst="round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ounded Rectangle 134"/>
          <p:cNvSpPr/>
          <p:nvPr/>
        </p:nvSpPr>
        <p:spPr>
          <a:xfrm>
            <a:off x="5799185" y="5532749"/>
            <a:ext cx="315773" cy="1476849"/>
          </a:xfrm>
          <a:prstGeom prst="round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9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5652" r="5252" b="52838"/>
          <a:stretch/>
        </p:blipFill>
        <p:spPr>
          <a:xfrm>
            <a:off x="645885" y="663855"/>
            <a:ext cx="9834220" cy="3605214"/>
          </a:xfrm>
          <a:prstGeom prst="rect">
            <a:avLst/>
          </a:prstGeom>
        </p:spPr>
      </p:pic>
      <p:sp>
        <p:nvSpPr>
          <p:cNvPr id="67" name="Rectangular Callout 66"/>
          <p:cNvSpPr/>
          <p:nvPr/>
        </p:nvSpPr>
        <p:spPr>
          <a:xfrm rot="10800000">
            <a:off x="598053" y="4365530"/>
            <a:ext cx="7972088" cy="3347742"/>
          </a:xfrm>
          <a:prstGeom prst="wedgeRectCallout">
            <a:avLst>
              <a:gd name="adj1" fmla="val 48865"/>
              <a:gd name="adj2" fmla="val 60139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/>
          <a:srcRect l="1888" t="7136" r="81884" b="64713"/>
          <a:stretch/>
        </p:blipFill>
        <p:spPr>
          <a:xfrm>
            <a:off x="8709301" y="4554741"/>
            <a:ext cx="1514161" cy="1384714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/>
          <a:srcRect l="1888" t="63318" r="81884" b="8635"/>
          <a:stretch/>
        </p:blipFill>
        <p:spPr>
          <a:xfrm>
            <a:off x="8669678" y="6128666"/>
            <a:ext cx="1672645" cy="1584606"/>
          </a:xfrm>
          <a:prstGeom prst="rect">
            <a:avLst/>
          </a:prstGeom>
        </p:spPr>
      </p:pic>
      <p:sp>
        <p:nvSpPr>
          <p:cNvPr id="72" name="Rectangular Callout 71"/>
          <p:cNvSpPr/>
          <p:nvPr/>
        </p:nvSpPr>
        <p:spPr>
          <a:xfrm rot="10800000">
            <a:off x="8638010" y="4365527"/>
            <a:ext cx="1650249" cy="3347741"/>
          </a:xfrm>
          <a:prstGeom prst="wedgeRectCallout">
            <a:avLst>
              <a:gd name="adj1" fmla="val -38496"/>
              <a:gd name="adj2" fmla="val 582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548331" y="762506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85739" y="7607588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25499" y="415689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581785" y="4463583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95541" y="4474727"/>
            <a:ext cx="295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</a:t>
            </a:r>
            <a:endParaRPr lang="en-US" dirty="0"/>
          </a:p>
        </p:txBody>
      </p:sp>
      <p:grpSp>
        <p:nvGrpSpPr>
          <p:cNvPr id="195" name="Group 194"/>
          <p:cNvGrpSpPr/>
          <p:nvPr/>
        </p:nvGrpSpPr>
        <p:grpSpPr>
          <a:xfrm>
            <a:off x="661963" y="4621476"/>
            <a:ext cx="1469041" cy="2944111"/>
            <a:chOff x="661963" y="4265876"/>
            <a:chExt cx="1469041" cy="294411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81339" t="61030" r="3466" b="9481"/>
            <a:stretch/>
          </p:blipFill>
          <p:spPr>
            <a:xfrm>
              <a:off x="663040" y="5757571"/>
              <a:ext cx="1466886" cy="1452416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963" y="4265876"/>
              <a:ext cx="1469041" cy="1433395"/>
            </a:xfrm>
            <a:prstGeom prst="rect">
              <a:avLst/>
            </a:prstGeom>
          </p:spPr>
        </p:pic>
      </p:grpSp>
      <p:sp>
        <p:nvSpPr>
          <p:cNvPr id="57" name="TextBox 56"/>
          <p:cNvSpPr txBox="1"/>
          <p:nvPr/>
        </p:nvSpPr>
        <p:spPr>
          <a:xfrm>
            <a:off x="657357" y="457320"/>
            <a:ext cx="4434840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5606638" y="462427"/>
            <a:ext cx="46694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grpSp>
        <p:nvGrpSpPr>
          <p:cNvPr id="194" name="Group 193"/>
          <p:cNvGrpSpPr/>
          <p:nvPr/>
        </p:nvGrpSpPr>
        <p:grpSpPr>
          <a:xfrm>
            <a:off x="2935261" y="4599850"/>
            <a:ext cx="1308898" cy="2953875"/>
            <a:chOff x="2464263" y="4322921"/>
            <a:chExt cx="1308898" cy="2953875"/>
          </a:xfrm>
        </p:grpSpPr>
        <p:grpSp>
          <p:nvGrpSpPr>
            <p:cNvPr id="192" name="Group 191"/>
            <p:cNvGrpSpPr/>
            <p:nvPr/>
          </p:nvGrpSpPr>
          <p:grpSpPr>
            <a:xfrm>
              <a:off x="2464263" y="4322921"/>
              <a:ext cx="1308898" cy="872718"/>
              <a:chOff x="2464263" y="4322921"/>
              <a:chExt cx="1308898" cy="87271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55308" y="4752902"/>
                <a:ext cx="312420" cy="12192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68626" y="4776798"/>
                <a:ext cx="358140" cy="129540"/>
              </a:xfrm>
              <a:prstGeom prst="rect">
                <a:avLst/>
              </a:prstGeom>
            </p:spPr>
          </p:pic>
          <p:grpSp>
            <p:nvGrpSpPr>
              <p:cNvPr id="41" name="Group 40"/>
              <p:cNvGrpSpPr/>
              <p:nvPr/>
            </p:nvGrpSpPr>
            <p:grpSpPr>
              <a:xfrm>
                <a:off x="2464263" y="4322921"/>
                <a:ext cx="1308898" cy="872718"/>
                <a:chOff x="2110317" y="1196100"/>
                <a:chExt cx="1308898" cy="872718"/>
              </a:xfrm>
            </p:grpSpPr>
            <p:grpSp>
              <p:nvGrpSpPr>
                <p:cNvPr id="42" name="Group 41"/>
                <p:cNvGrpSpPr/>
                <p:nvPr/>
              </p:nvGrpSpPr>
              <p:grpSpPr>
                <a:xfrm>
                  <a:off x="2453888" y="1571078"/>
                  <a:ext cx="621757" cy="246888"/>
                  <a:chOff x="2453888" y="1571078"/>
                  <a:chExt cx="621757" cy="246888"/>
                </a:xfrm>
              </p:grpSpPr>
              <p:cxnSp>
                <p:nvCxnSpPr>
                  <p:cNvPr id="63" name="Straight Arrow Connector 62"/>
                  <p:cNvCxnSpPr/>
                  <p:nvPr/>
                </p:nvCxnSpPr>
                <p:spPr>
                  <a:xfrm>
                    <a:off x="2453888" y="1571078"/>
                    <a:ext cx="244546" cy="246888"/>
                  </a:xfrm>
                  <a:prstGeom prst="straightConnector1">
                    <a:avLst/>
                  </a:prstGeom>
                  <a:ln w="6350">
                    <a:solidFill>
                      <a:schemeClr val="bg1">
                        <a:lumMod val="50000"/>
                      </a:schemeClr>
                    </a:solidFill>
                    <a:headEnd type="none" w="sm" len="sm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Arrow Connector 63"/>
                  <p:cNvCxnSpPr/>
                  <p:nvPr/>
                </p:nvCxnSpPr>
                <p:spPr>
                  <a:xfrm flipH="1">
                    <a:off x="2816541" y="1571078"/>
                    <a:ext cx="259104" cy="246888"/>
                  </a:xfrm>
                  <a:prstGeom prst="straightConnector1">
                    <a:avLst/>
                  </a:prstGeom>
                  <a:ln w="6350">
                    <a:solidFill>
                      <a:schemeClr val="bg1">
                        <a:lumMod val="50000"/>
                      </a:schemeClr>
                    </a:solidFill>
                    <a:headEnd w="sm" len="sm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3" name="Rectangle 42"/>
                <p:cNvSpPr>
                  <a:spLocks/>
                </p:cNvSpPr>
                <p:nvPr/>
              </p:nvSpPr>
              <p:spPr>
                <a:xfrm>
                  <a:off x="2673326" y="1885938"/>
                  <a:ext cx="182880" cy="18288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 smtClean="0">
                      <a:solidFill>
                        <a:schemeClr val="tx1"/>
                      </a:solidFill>
                    </a:rPr>
                    <a:t>T</a:t>
                  </a:r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4" name="Group 43"/>
                <p:cNvGrpSpPr/>
                <p:nvPr/>
              </p:nvGrpSpPr>
              <p:grpSpPr>
                <a:xfrm>
                  <a:off x="2110317" y="1196100"/>
                  <a:ext cx="1308898" cy="320997"/>
                  <a:chOff x="2110317" y="1196100"/>
                  <a:chExt cx="1308898" cy="320997"/>
                </a:xfrm>
              </p:grpSpPr>
              <p:grpSp>
                <p:nvGrpSpPr>
                  <p:cNvPr id="45" name="Group 44"/>
                  <p:cNvGrpSpPr/>
                  <p:nvPr/>
                </p:nvGrpSpPr>
                <p:grpSpPr>
                  <a:xfrm>
                    <a:off x="2557200" y="1211397"/>
                    <a:ext cx="457200" cy="290402"/>
                    <a:chOff x="2557200" y="1229026"/>
                    <a:chExt cx="457200" cy="290402"/>
                  </a:xfrm>
                </p:grpSpPr>
                <p:cxnSp>
                  <p:nvCxnSpPr>
                    <p:cNvPr id="55" name="Straight Arrow Connector 54"/>
                    <p:cNvCxnSpPr/>
                    <p:nvPr/>
                  </p:nvCxnSpPr>
                  <p:spPr>
                    <a:xfrm flipV="1">
                      <a:off x="2557200" y="1266168"/>
                      <a:ext cx="457200" cy="11325"/>
                    </a:xfrm>
                    <a:prstGeom prst="straightConnector1">
                      <a:avLst/>
                    </a:prstGeom>
                    <a:ln w="6350">
                      <a:solidFill>
                        <a:schemeClr val="bg1">
                          <a:lumMod val="50000"/>
                        </a:schemeClr>
                      </a:solidFill>
                      <a:headEnd type="triangle" w="sm" len="sm"/>
                      <a:tailEnd type="triangle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6" name="TextBox 55"/>
                    <p:cNvSpPr txBox="1"/>
                    <p:nvPr/>
                  </p:nvSpPr>
                  <p:spPr>
                    <a:xfrm>
                      <a:off x="2662737" y="1229026"/>
                      <a:ext cx="246126" cy="8560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txBody>
                    <a:bodyPr wrap="none" lIns="0" tIns="0" rIns="0" bIns="0" rtlCol="0" anchor="ctr" anchorCtr="0">
                      <a:noAutofit/>
                    </a:bodyPr>
                    <a:lstStyle/>
                    <a:p>
                      <a:pPr algn="ctr"/>
                      <a:r>
                        <a:rPr lang="en-US" sz="800" dirty="0" smtClean="0"/>
                        <a:t>113</a:t>
                      </a:r>
                      <a:endParaRPr lang="en-US" sz="800" dirty="0"/>
                    </a:p>
                  </p:txBody>
                </p:sp>
                <p:cxnSp>
                  <p:nvCxnSpPr>
                    <p:cNvPr id="59" name="Straight Arrow Connector 58"/>
                    <p:cNvCxnSpPr/>
                    <p:nvPr/>
                  </p:nvCxnSpPr>
                  <p:spPr>
                    <a:xfrm flipV="1">
                      <a:off x="2557200" y="1368564"/>
                      <a:ext cx="457200" cy="11325"/>
                    </a:xfrm>
                    <a:prstGeom prst="straightConnector1">
                      <a:avLst/>
                    </a:prstGeom>
                    <a:ln w="6350">
                      <a:solidFill>
                        <a:schemeClr val="bg1">
                          <a:lumMod val="50000"/>
                        </a:schemeClr>
                      </a:solidFill>
                      <a:headEnd type="triangle" w="sm" len="sm"/>
                      <a:tailEnd type="non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0" name="TextBox 59"/>
                    <p:cNvSpPr txBox="1"/>
                    <p:nvPr/>
                  </p:nvSpPr>
                  <p:spPr>
                    <a:xfrm>
                      <a:off x="2662737" y="1331422"/>
                      <a:ext cx="246126" cy="8560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txBody>
                    <a:bodyPr wrap="none" lIns="0" tIns="0" rIns="0" bIns="0" rtlCol="0" anchor="ctr" anchorCtr="0">
                      <a:noAutofit/>
                    </a:bodyPr>
                    <a:lstStyle/>
                    <a:p>
                      <a:pPr algn="ctr"/>
                      <a:r>
                        <a:rPr lang="en-US" sz="800" dirty="0" smtClean="0"/>
                        <a:t>1487</a:t>
                      </a:r>
                      <a:endParaRPr lang="en-US" sz="800" dirty="0"/>
                    </a:p>
                  </p:txBody>
                </p:sp>
                <p:cxnSp>
                  <p:nvCxnSpPr>
                    <p:cNvPr id="61" name="Straight Arrow Connector 60"/>
                    <p:cNvCxnSpPr/>
                    <p:nvPr/>
                  </p:nvCxnSpPr>
                  <p:spPr>
                    <a:xfrm flipV="1">
                      <a:off x="2557200" y="1470961"/>
                      <a:ext cx="457200" cy="11325"/>
                    </a:xfrm>
                    <a:prstGeom prst="straightConnector1">
                      <a:avLst/>
                    </a:prstGeom>
                    <a:ln w="6350">
                      <a:solidFill>
                        <a:schemeClr val="bg1">
                          <a:lumMod val="50000"/>
                        </a:schemeClr>
                      </a:solidFill>
                      <a:headEnd type="none" w="lg" len="lg"/>
                      <a:tailEnd type="triangle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2" name="TextBox 61"/>
                    <p:cNvSpPr txBox="1"/>
                    <p:nvPr/>
                  </p:nvSpPr>
                  <p:spPr>
                    <a:xfrm>
                      <a:off x="2662737" y="1433819"/>
                      <a:ext cx="246126" cy="85609"/>
                    </a:xfrm>
                    <a:prstGeom prst="rect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txBody>
                    <a:bodyPr wrap="none" lIns="0" tIns="0" rIns="0" bIns="0" rtlCol="0" anchor="ctr" anchorCtr="0">
                      <a:noAutofit/>
                    </a:bodyPr>
                    <a:lstStyle/>
                    <a:p>
                      <a:pPr algn="ctr"/>
                      <a:r>
                        <a:rPr lang="en-US" sz="800" dirty="0" smtClean="0"/>
                        <a:t>2135</a:t>
                      </a:r>
                      <a:endParaRPr lang="en-US" sz="800" dirty="0"/>
                    </a:p>
                  </p:txBody>
                </p:sp>
              </p:grpSp>
              <p:grpSp>
                <p:nvGrpSpPr>
                  <p:cNvPr id="47" name="Group 46"/>
                  <p:cNvGrpSpPr/>
                  <p:nvPr/>
                </p:nvGrpSpPr>
                <p:grpSpPr>
                  <a:xfrm>
                    <a:off x="2110317" y="1196100"/>
                    <a:ext cx="431528" cy="320996"/>
                    <a:chOff x="1782765" y="1172159"/>
                    <a:chExt cx="431528" cy="320996"/>
                  </a:xfrm>
                </p:grpSpPr>
                <p:sp>
                  <p:nvSpPr>
                    <p:cNvPr id="51" name="Oval 50"/>
                    <p:cNvSpPr>
                      <a:spLocks noChangeAspect="1"/>
                    </p:cNvSpPr>
                    <p:nvPr/>
                  </p:nvSpPr>
                  <p:spPr>
                    <a:xfrm>
                      <a:off x="1838012" y="1172159"/>
                      <a:ext cx="321034" cy="320996"/>
                    </a:xfrm>
                    <a:prstGeom prst="ellipse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 w="381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3" name="TextBox 52"/>
                    <p:cNvSpPr txBox="1"/>
                    <p:nvPr/>
                  </p:nvSpPr>
                  <p:spPr>
                    <a:xfrm>
                      <a:off x="1782765" y="1209547"/>
                      <a:ext cx="431528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b="1" dirty="0" smtClean="0"/>
                        <a:t>MYC</a:t>
                      </a:r>
                      <a:endParaRPr lang="en-US" sz="1400" b="1" dirty="0"/>
                    </a:p>
                  </p:txBody>
                </p:sp>
              </p:grpSp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3098181" y="1196100"/>
                    <a:ext cx="321034" cy="320997"/>
                    <a:chOff x="3448346" y="1239678"/>
                    <a:chExt cx="548640" cy="548575"/>
                  </a:xfrm>
                </p:grpSpPr>
                <p:sp>
                  <p:nvSpPr>
                    <p:cNvPr id="49" name="Oval 48"/>
                    <p:cNvSpPr>
                      <a:spLocks noChangeAspect="1"/>
                    </p:cNvSpPr>
                    <p:nvPr/>
                  </p:nvSpPr>
                  <p:spPr>
                    <a:xfrm>
                      <a:off x="3448346" y="1239678"/>
                      <a:ext cx="548640" cy="548575"/>
                    </a:xfrm>
                    <a:prstGeom prst="ellipse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 w="381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" name="TextBox 49"/>
                    <p:cNvSpPr txBox="1"/>
                    <p:nvPr/>
                  </p:nvSpPr>
                  <p:spPr>
                    <a:xfrm>
                      <a:off x="3650768" y="1366634"/>
                      <a:ext cx="175327" cy="42078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 anchor="ctr" anchorCtr="0">
                      <a:spAutoFit/>
                    </a:bodyPr>
                    <a:lstStyle/>
                    <a:p>
                      <a:pPr algn="ctr"/>
                      <a:r>
                        <a:rPr lang="en-US" sz="1600" b="1" dirty="0" smtClean="0"/>
                        <a:t>*</a:t>
                      </a:r>
                      <a:endParaRPr lang="en-US" sz="1400" b="1" dirty="0"/>
                    </a:p>
                  </p:txBody>
                </p:sp>
              </p:grpSp>
            </p:grpSp>
          </p:grpSp>
        </p:grpSp>
        <p:grpSp>
          <p:nvGrpSpPr>
            <p:cNvPr id="193" name="Group 192"/>
            <p:cNvGrpSpPr/>
            <p:nvPr/>
          </p:nvGrpSpPr>
          <p:grpSpPr>
            <a:xfrm>
              <a:off x="2638566" y="5233361"/>
              <a:ext cx="960293" cy="2043435"/>
              <a:chOff x="2638566" y="5233361"/>
              <a:chExt cx="960293" cy="2043435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369" r="16025" b="17551"/>
              <a:stretch/>
            </p:blipFill>
            <p:spPr>
              <a:xfrm>
                <a:off x="2638566" y="5233361"/>
                <a:ext cx="960293" cy="1946303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29491" y="7130111"/>
                <a:ext cx="195580" cy="14224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26749" y="7125666"/>
                <a:ext cx="257810" cy="151130"/>
              </a:xfrm>
              <a:prstGeom prst="rect">
                <a:avLst/>
              </a:prstGeom>
            </p:spPr>
          </p:pic>
        </p:grpSp>
      </p:grpSp>
      <p:graphicFrame>
        <p:nvGraphicFramePr>
          <p:cNvPr id="154" name="Table 153"/>
          <p:cNvGraphicFramePr>
            <a:graphicFrameLocks noGrp="1"/>
          </p:cNvGraphicFramePr>
          <p:nvPr>
            <p:extLst/>
          </p:nvPr>
        </p:nvGraphicFramePr>
        <p:xfrm>
          <a:off x="7388865" y="6300077"/>
          <a:ext cx="949254" cy="12270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6418"/>
                <a:gridCol w="316418"/>
                <a:gridCol w="316418"/>
              </a:tblGrid>
              <a:tr h="50295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AND</a:t>
                      </a:r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MYC</a:t>
                      </a:r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NRF1</a:t>
                      </a:r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2959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11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1.6%</a:t>
                      </a:r>
                      <a:endParaRPr lang="en-US" sz="8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0.9%</a:t>
                      </a:r>
                      <a:endParaRPr lang="en-US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0.3%</a:t>
                      </a:r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190" name="Group 189"/>
          <p:cNvGrpSpPr/>
          <p:nvPr/>
        </p:nvGrpSpPr>
        <p:grpSpPr>
          <a:xfrm>
            <a:off x="7252118" y="4599850"/>
            <a:ext cx="1222748" cy="2641046"/>
            <a:chOff x="6719851" y="4331239"/>
            <a:chExt cx="1222748" cy="2641046"/>
          </a:xfrm>
        </p:grpSpPr>
        <p:grpSp>
          <p:nvGrpSpPr>
            <p:cNvPr id="101" name="Group 100"/>
            <p:cNvGrpSpPr/>
            <p:nvPr/>
          </p:nvGrpSpPr>
          <p:grpSpPr>
            <a:xfrm>
              <a:off x="6719851" y="4331239"/>
              <a:ext cx="1222748" cy="861798"/>
              <a:chOff x="5829101" y="1298460"/>
              <a:chExt cx="1222748" cy="861798"/>
            </a:xfrm>
          </p:grpSpPr>
          <p:grpSp>
            <p:nvGrpSpPr>
              <p:cNvPr id="103" name="Group 102"/>
              <p:cNvGrpSpPr/>
              <p:nvPr/>
            </p:nvGrpSpPr>
            <p:grpSpPr>
              <a:xfrm>
                <a:off x="5829101" y="1298460"/>
                <a:ext cx="1222748" cy="327029"/>
                <a:chOff x="5829101" y="1217649"/>
                <a:chExt cx="1222748" cy="327029"/>
              </a:xfrm>
            </p:grpSpPr>
            <p:grpSp>
              <p:nvGrpSpPr>
                <p:cNvPr id="120" name="Group 119"/>
                <p:cNvGrpSpPr/>
                <p:nvPr/>
              </p:nvGrpSpPr>
              <p:grpSpPr>
                <a:xfrm>
                  <a:off x="5829101" y="1223682"/>
                  <a:ext cx="431528" cy="320996"/>
                  <a:chOff x="4073320" y="1395823"/>
                  <a:chExt cx="431528" cy="320996"/>
                </a:xfrm>
              </p:grpSpPr>
              <p:sp>
                <p:nvSpPr>
                  <p:cNvPr id="126" name="Oval 125"/>
                  <p:cNvSpPr>
                    <a:spLocks noChangeAspect="1"/>
                  </p:cNvSpPr>
                  <p:nvPr/>
                </p:nvSpPr>
                <p:spPr>
                  <a:xfrm>
                    <a:off x="4128567" y="1395823"/>
                    <a:ext cx="321034" cy="320996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7" name="TextBox 126"/>
                  <p:cNvSpPr txBox="1"/>
                  <p:nvPr/>
                </p:nvSpPr>
                <p:spPr>
                  <a:xfrm>
                    <a:off x="4073320" y="1433211"/>
                    <a:ext cx="431528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b="1" dirty="0" smtClean="0"/>
                      <a:t>MYC</a:t>
                    </a:r>
                    <a:endParaRPr lang="en-US" sz="1400" b="1" dirty="0"/>
                  </a:p>
                </p:txBody>
              </p:sp>
            </p:grpSp>
            <p:grpSp>
              <p:nvGrpSpPr>
                <p:cNvPr id="121" name="Group 120"/>
                <p:cNvGrpSpPr/>
                <p:nvPr/>
              </p:nvGrpSpPr>
              <p:grpSpPr>
                <a:xfrm>
                  <a:off x="6585055" y="1217649"/>
                  <a:ext cx="466794" cy="320997"/>
                  <a:chOff x="5005971" y="1395823"/>
                  <a:chExt cx="466794" cy="320997"/>
                </a:xfrm>
              </p:grpSpPr>
              <p:sp>
                <p:nvSpPr>
                  <p:cNvPr id="123" name="Oval 122"/>
                  <p:cNvSpPr>
                    <a:spLocks noChangeAspect="1"/>
                  </p:cNvSpPr>
                  <p:nvPr/>
                </p:nvSpPr>
                <p:spPr>
                  <a:xfrm>
                    <a:off x="5078851" y="1395823"/>
                    <a:ext cx="321034" cy="320997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TextBox 123"/>
                  <p:cNvSpPr txBox="1"/>
                  <p:nvPr/>
                </p:nvSpPr>
                <p:spPr>
                  <a:xfrm>
                    <a:off x="5005971" y="1433211"/>
                    <a:ext cx="466794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b="1" smtClean="0"/>
                      <a:t>NRF1</a:t>
                    </a:r>
                    <a:endParaRPr lang="en-US" sz="1400" b="1" dirty="0"/>
                  </a:p>
                </p:txBody>
              </p:sp>
            </p:grpSp>
          </p:grpSp>
          <p:grpSp>
            <p:nvGrpSpPr>
              <p:cNvPr id="104" name="Group 103"/>
              <p:cNvGrpSpPr/>
              <p:nvPr/>
            </p:nvGrpSpPr>
            <p:grpSpPr>
              <a:xfrm>
                <a:off x="6160395" y="1304934"/>
                <a:ext cx="798394" cy="672444"/>
                <a:chOff x="6015773" y="1020325"/>
                <a:chExt cx="1131555" cy="914537"/>
              </a:xfrm>
            </p:grpSpPr>
            <p:grpSp>
              <p:nvGrpSpPr>
                <p:cNvPr id="106" name="Group 105"/>
                <p:cNvGrpSpPr/>
                <p:nvPr/>
              </p:nvGrpSpPr>
              <p:grpSpPr>
                <a:xfrm>
                  <a:off x="6015773" y="1020325"/>
                  <a:ext cx="1131555" cy="803799"/>
                  <a:chOff x="6015773" y="1211397"/>
                  <a:chExt cx="1131555" cy="803799"/>
                </a:xfrm>
              </p:grpSpPr>
              <p:grpSp>
                <p:nvGrpSpPr>
                  <p:cNvPr id="108" name="Group 107"/>
                  <p:cNvGrpSpPr/>
                  <p:nvPr/>
                </p:nvGrpSpPr>
                <p:grpSpPr>
                  <a:xfrm>
                    <a:off x="6015773" y="1211397"/>
                    <a:ext cx="1131555" cy="803799"/>
                    <a:chOff x="6075183" y="1123093"/>
                    <a:chExt cx="1298255" cy="1044182"/>
                  </a:xfrm>
                </p:grpSpPr>
                <p:sp>
                  <p:nvSpPr>
                    <p:cNvPr id="112" name="Arc 111"/>
                    <p:cNvSpPr/>
                    <p:nvPr/>
                  </p:nvSpPr>
                  <p:spPr>
                    <a:xfrm rot="13090669">
                      <a:off x="6075183" y="1390799"/>
                      <a:ext cx="1298255" cy="776476"/>
                    </a:xfrm>
                    <a:prstGeom prst="arc">
                      <a:avLst>
                        <a:gd name="adj1" fmla="val 16200000"/>
                        <a:gd name="adj2" fmla="val 18896439"/>
                      </a:avLst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13" name="Group 112"/>
                    <p:cNvGrpSpPr/>
                    <p:nvPr/>
                  </p:nvGrpSpPr>
                  <p:grpSpPr>
                    <a:xfrm rot="10800000">
                      <a:off x="6220185" y="1123093"/>
                      <a:ext cx="669990" cy="979250"/>
                      <a:chOff x="6908661" y="3267956"/>
                      <a:chExt cx="914400" cy="1712167"/>
                    </a:xfrm>
                  </p:grpSpPr>
                  <p:cxnSp>
                    <p:nvCxnSpPr>
                      <p:cNvPr id="114" name="Straight Connector 113"/>
                      <p:cNvCxnSpPr/>
                      <p:nvPr/>
                    </p:nvCxnSpPr>
                    <p:spPr>
                      <a:xfrm rot="10800000" flipV="1">
                        <a:off x="7719547" y="3716982"/>
                        <a:ext cx="12113" cy="623829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15" name="Arc 114"/>
                      <p:cNvSpPr/>
                      <p:nvPr/>
                    </p:nvSpPr>
                    <p:spPr>
                      <a:xfrm rot="18799386">
                        <a:off x="6908661" y="4065723"/>
                        <a:ext cx="914400" cy="914400"/>
                      </a:xfrm>
                      <a:prstGeom prst="arc">
                        <a:avLst>
                          <a:gd name="adj1" fmla="val 19241293"/>
                          <a:gd name="adj2" fmla="val 1561379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116" name="Straight Connector 115"/>
                      <p:cNvCxnSpPr/>
                      <p:nvPr/>
                    </p:nvCxnSpPr>
                    <p:spPr>
                      <a:xfrm>
                        <a:off x="7399979" y="3267956"/>
                        <a:ext cx="4688" cy="770043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17" name="Arc 116"/>
                      <p:cNvSpPr/>
                      <p:nvPr/>
                    </p:nvSpPr>
                    <p:spPr>
                      <a:xfrm rot="16200000">
                        <a:off x="7061788" y="3267957"/>
                        <a:ext cx="685800" cy="685800"/>
                      </a:xfrm>
                      <a:prstGeom prst="arc">
                        <a:avLst/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118" name="Straight Connector 117"/>
                      <p:cNvCxnSpPr/>
                      <p:nvPr/>
                    </p:nvCxnSpPr>
                    <p:spPr>
                      <a:xfrm>
                        <a:off x="7061788" y="3609833"/>
                        <a:ext cx="0" cy="420624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9" name="Straight Connector 118"/>
                      <p:cNvCxnSpPr/>
                      <p:nvPr/>
                    </p:nvCxnSpPr>
                    <p:spPr>
                      <a:xfrm flipH="1">
                        <a:off x="7061788" y="4032913"/>
                        <a:ext cx="331368" cy="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09" name="Group 108"/>
                  <p:cNvGrpSpPr/>
                  <p:nvPr/>
                </p:nvGrpSpPr>
                <p:grpSpPr>
                  <a:xfrm>
                    <a:off x="6339385" y="1379572"/>
                    <a:ext cx="159224" cy="246221"/>
                    <a:chOff x="6353033" y="1379572"/>
                    <a:chExt cx="159224" cy="246221"/>
                  </a:xfrm>
                </p:grpSpPr>
                <p:cxnSp>
                  <p:nvCxnSpPr>
                    <p:cNvPr id="110" name="Straight Connector 109"/>
                    <p:cNvCxnSpPr/>
                    <p:nvPr/>
                  </p:nvCxnSpPr>
                  <p:spPr>
                    <a:xfrm flipH="1">
                      <a:off x="6353033" y="1379572"/>
                      <a:ext cx="6824" cy="246221"/>
                    </a:xfrm>
                    <a:prstGeom prst="line">
                      <a:avLst/>
                    </a:prstGeom>
                    <a:ln w="15875"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1" name="Straight Connector 110"/>
                    <p:cNvCxnSpPr/>
                    <p:nvPr/>
                  </p:nvCxnSpPr>
                  <p:spPr>
                    <a:xfrm flipH="1">
                      <a:off x="6505433" y="1379572"/>
                      <a:ext cx="6824" cy="246221"/>
                    </a:xfrm>
                    <a:prstGeom prst="line">
                      <a:avLst/>
                    </a:prstGeom>
                    <a:ln w="15875">
                      <a:solidFill>
                        <a:srgbClr val="BF9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07" name="Straight Connector 106"/>
                <p:cNvCxnSpPr/>
                <p:nvPr/>
              </p:nvCxnSpPr>
              <p:spPr>
                <a:xfrm flipH="1">
                  <a:off x="6405928" y="1751982"/>
                  <a:ext cx="6824" cy="18288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5" name="Rectangle 104"/>
              <p:cNvSpPr>
                <a:spLocks/>
              </p:cNvSpPr>
              <p:nvPr/>
            </p:nvSpPr>
            <p:spPr>
              <a:xfrm>
                <a:off x="6339385" y="1977378"/>
                <a:ext cx="182880" cy="18288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>
                    <a:solidFill>
                      <a:schemeClr val="tx1"/>
                    </a:solidFill>
                  </a:rPr>
                  <a:t>T</a:t>
                </a:r>
                <a:endParaRPr lang="en-US" sz="8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2" name="Group 171"/>
            <p:cNvGrpSpPr/>
            <p:nvPr/>
          </p:nvGrpSpPr>
          <p:grpSpPr>
            <a:xfrm>
              <a:off x="6902519" y="6452997"/>
              <a:ext cx="857412" cy="519288"/>
              <a:chOff x="6895986" y="6794197"/>
              <a:chExt cx="857412" cy="519288"/>
            </a:xfrm>
          </p:grpSpPr>
          <p:pic>
            <p:nvPicPr>
              <p:cNvPr id="159" name="Picture 158"/>
              <p:cNvPicPr>
                <a:picLocks noChangeAspect="1"/>
              </p:cNvPicPr>
              <p:nvPr/>
            </p:nvPicPr>
            <p:blipFill rotWithShape="1">
              <a:blip r:embed="rId10"/>
              <a:srcRect l="23455" t="21051" r="40405" b="22641"/>
              <a:stretch/>
            </p:blipFill>
            <p:spPr>
              <a:xfrm rot="5400000">
                <a:off x="6758070" y="6932113"/>
                <a:ext cx="519288" cy="243455"/>
              </a:xfrm>
              <a:prstGeom prst="rect">
                <a:avLst/>
              </a:prstGeom>
            </p:spPr>
          </p:pic>
          <p:grpSp>
            <p:nvGrpSpPr>
              <p:cNvPr id="167" name="Group 166"/>
              <p:cNvGrpSpPr/>
              <p:nvPr/>
            </p:nvGrpSpPr>
            <p:grpSpPr>
              <a:xfrm rot="10800000">
                <a:off x="7222462" y="6846458"/>
                <a:ext cx="229534" cy="414763"/>
                <a:chOff x="6435725" y="6474035"/>
                <a:chExt cx="229534" cy="414763"/>
              </a:xfrm>
            </p:grpSpPr>
            <p:cxnSp>
              <p:nvCxnSpPr>
                <p:cNvPr id="163" name="Straight Connector 162"/>
                <p:cNvCxnSpPr/>
                <p:nvPr/>
              </p:nvCxnSpPr>
              <p:spPr>
                <a:xfrm>
                  <a:off x="6597390" y="6797358"/>
                  <a:ext cx="0" cy="9144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5" name="Triangle 164"/>
                <p:cNvSpPr/>
                <p:nvPr/>
              </p:nvSpPr>
              <p:spPr>
                <a:xfrm>
                  <a:off x="6435725" y="6565900"/>
                  <a:ext cx="229534" cy="228296"/>
                </a:xfrm>
                <a:prstGeom prst="triangle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6" name="Straight Connector 165"/>
                <p:cNvCxnSpPr/>
                <p:nvPr/>
              </p:nvCxnSpPr>
              <p:spPr>
                <a:xfrm>
                  <a:off x="6550492" y="6474035"/>
                  <a:ext cx="0" cy="9144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 167"/>
              <p:cNvGrpSpPr/>
              <p:nvPr/>
            </p:nvGrpSpPr>
            <p:grpSpPr>
              <a:xfrm rot="10800000">
                <a:off x="7523864" y="6846458"/>
                <a:ext cx="229534" cy="414763"/>
                <a:chOff x="6435725" y="6474035"/>
                <a:chExt cx="229534" cy="414763"/>
              </a:xfrm>
            </p:grpSpPr>
            <p:cxnSp>
              <p:nvCxnSpPr>
                <p:cNvPr id="169" name="Straight Connector 168"/>
                <p:cNvCxnSpPr/>
                <p:nvPr/>
              </p:nvCxnSpPr>
              <p:spPr>
                <a:xfrm>
                  <a:off x="6508490" y="6797358"/>
                  <a:ext cx="0" cy="9144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0" name="Triangle 169"/>
                <p:cNvSpPr/>
                <p:nvPr/>
              </p:nvSpPr>
              <p:spPr>
                <a:xfrm>
                  <a:off x="6435725" y="6565900"/>
                  <a:ext cx="229534" cy="228296"/>
                </a:xfrm>
                <a:prstGeom prst="triangle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1" name="Straight Connector 170"/>
                <p:cNvCxnSpPr/>
                <p:nvPr/>
              </p:nvCxnSpPr>
              <p:spPr>
                <a:xfrm>
                  <a:off x="6550492" y="6474035"/>
                  <a:ext cx="0" cy="9144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5" name="Group 154"/>
            <p:cNvGrpSpPr/>
            <p:nvPr/>
          </p:nvGrpSpPr>
          <p:grpSpPr>
            <a:xfrm>
              <a:off x="6968521" y="5221164"/>
              <a:ext cx="608227" cy="597862"/>
              <a:chOff x="7073940" y="5384940"/>
              <a:chExt cx="608227" cy="597862"/>
            </a:xfrm>
          </p:grpSpPr>
          <p:pic>
            <p:nvPicPr>
              <p:cNvPr id="150" name="Picture 149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347" t="26527" r="23722" b="31621"/>
              <a:stretch/>
            </p:blipFill>
            <p:spPr>
              <a:xfrm>
                <a:off x="7083186" y="5384940"/>
                <a:ext cx="598981" cy="597862"/>
              </a:xfrm>
              <a:prstGeom prst="rect">
                <a:avLst/>
              </a:prstGeom>
            </p:spPr>
          </p:pic>
          <p:sp>
            <p:nvSpPr>
              <p:cNvPr id="151" name="TextBox 150"/>
              <p:cNvSpPr txBox="1"/>
              <p:nvPr/>
            </p:nvSpPr>
            <p:spPr>
              <a:xfrm>
                <a:off x="7073940" y="543246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/>
                  <a:t>OR</a:t>
                </a:r>
              </a:p>
              <a:p>
                <a:r>
                  <a:rPr lang="en-US" sz="900" dirty="0" smtClean="0"/>
                  <a:t>89%</a:t>
                </a:r>
                <a:endParaRPr lang="en-US" sz="900" dirty="0"/>
              </a:p>
            </p:txBody>
          </p:sp>
          <p:pic>
            <p:nvPicPr>
              <p:cNvPr id="152" name="Picture 151"/>
              <p:cNvPicPr>
                <a:picLocks noChangeAspect="1"/>
              </p:cNvPicPr>
              <p:nvPr/>
            </p:nvPicPr>
            <p:blipFill rotWithShape="1">
              <a:blip r:embed="rId12"/>
              <a:srcRect l="15488" r="34219"/>
              <a:stretch/>
            </p:blipFill>
            <p:spPr>
              <a:xfrm rot="5400000">
                <a:off x="7370128" y="5539851"/>
                <a:ext cx="249101" cy="198120"/>
              </a:xfrm>
              <a:prstGeom prst="rect">
                <a:avLst/>
              </a:prstGeom>
            </p:spPr>
          </p:pic>
        </p:grpSp>
        <p:cxnSp>
          <p:nvCxnSpPr>
            <p:cNvPr id="177" name="Straight Connector 176"/>
            <p:cNvCxnSpPr/>
            <p:nvPr/>
          </p:nvCxnSpPr>
          <p:spPr>
            <a:xfrm flipH="1">
              <a:off x="6856598" y="5803151"/>
              <a:ext cx="379386" cy="21639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flipH="1" flipV="1">
              <a:off x="7277258" y="5806327"/>
              <a:ext cx="528594" cy="21321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0" name="TextBox 209"/>
          <p:cNvSpPr txBox="1"/>
          <p:nvPr/>
        </p:nvSpPr>
        <p:spPr>
          <a:xfrm>
            <a:off x="2559099" y="4463583"/>
            <a:ext cx="431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C(</a:t>
            </a:r>
            <a:r>
              <a:rPr lang="en-US" sz="1400" dirty="0" err="1" smtClean="0"/>
              <a:t>i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11" name="TextBox 210"/>
          <p:cNvSpPr txBox="1"/>
          <p:nvPr/>
        </p:nvSpPr>
        <p:spPr>
          <a:xfrm>
            <a:off x="4604711" y="4463583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C(ii)</a:t>
            </a:r>
            <a:endParaRPr lang="en-US" sz="1400" dirty="0"/>
          </a:p>
        </p:txBody>
      </p:sp>
      <p:sp>
        <p:nvSpPr>
          <p:cNvPr id="212" name="TextBox 211"/>
          <p:cNvSpPr txBox="1"/>
          <p:nvPr/>
        </p:nvSpPr>
        <p:spPr>
          <a:xfrm>
            <a:off x="6789750" y="4463583"/>
            <a:ext cx="514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C(iii)</a:t>
            </a:r>
            <a:endParaRPr lang="en-US" sz="1400" dirty="0"/>
          </a:p>
        </p:txBody>
      </p:sp>
      <p:sp>
        <p:nvSpPr>
          <p:cNvPr id="4" name="Right Arrow 3"/>
          <p:cNvSpPr/>
          <p:nvPr/>
        </p:nvSpPr>
        <p:spPr>
          <a:xfrm>
            <a:off x="4432300" y="5154256"/>
            <a:ext cx="355600" cy="14538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ight Arrow 146"/>
          <p:cNvSpPr/>
          <p:nvPr/>
        </p:nvSpPr>
        <p:spPr>
          <a:xfrm>
            <a:off x="6692900" y="5154256"/>
            <a:ext cx="355600" cy="14538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" name="Group 139"/>
          <p:cNvGrpSpPr/>
          <p:nvPr/>
        </p:nvGrpSpPr>
        <p:grpSpPr>
          <a:xfrm>
            <a:off x="5462537" y="5537824"/>
            <a:ext cx="315773" cy="1451211"/>
            <a:chOff x="5249068" y="5562721"/>
            <a:chExt cx="315773" cy="145121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9068" y="5562721"/>
              <a:ext cx="315773" cy="27310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4003" y="5974626"/>
              <a:ext cx="285902" cy="26883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4003" y="6382265"/>
              <a:ext cx="285902" cy="24323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869" y="6762167"/>
              <a:ext cx="290170" cy="251765"/>
            </a:xfrm>
            <a:prstGeom prst="rect">
              <a:avLst/>
            </a:prstGeom>
          </p:spPr>
        </p:pic>
      </p:grpSp>
      <p:grpSp>
        <p:nvGrpSpPr>
          <p:cNvPr id="141" name="Group 140"/>
          <p:cNvGrpSpPr/>
          <p:nvPr/>
        </p:nvGrpSpPr>
        <p:grpSpPr>
          <a:xfrm>
            <a:off x="5805866" y="5539957"/>
            <a:ext cx="298704" cy="1442677"/>
            <a:chOff x="5578749" y="5564854"/>
            <a:chExt cx="298704" cy="144267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150" y="5564854"/>
              <a:ext cx="285902" cy="26883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150" y="5972493"/>
              <a:ext cx="285902" cy="27310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8749" y="6390799"/>
              <a:ext cx="298704" cy="22616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150" y="6768568"/>
              <a:ext cx="285902" cy="238963"/>
            </a:xfrm>
            <a:prstGeom prst="rect">
              <a:avLst/>
            </a:prstGeom>
          </p:spPr>
        </p:pic>
      </p:grpSp>
      <p:grpSp>
        <p:nvGrpSpPr>
          <p:cNvPr id="138" name="Group 137"/>
          <p:cNvGrpSpPr/>
          <p:nvPr/>
        </p:nvGrpSpPr>
        <p:grpSpPr>
          <a:xfrm>
            <a:off x="5147057" y="5558958"/>
            <a:ext cx="410690" cy="1419610"/>
            <a:chOff x="4940412" y="5583855"/>
            <a:chExt cx="410690" cy="1419610"/>
          </a:xfrm>
        </p:grpSpPr>
        <p:sp>
          <p:nvSpPr>
            <p:cNvPr id="34" name="Rectangle 33"/>
            <p:cNvSpPr/>
            <p:nvPr/>
          </p:nvSpPr>
          <p:spPr>
            <a:xfrm>
              <a:off x="4954839" y="5583855"/>
              <a:ext cx="38183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/>
                <a:t>21%</a:t>
              </a: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940412" y="5993627"/>
              <a:ext cx="41069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9.1%</a:t>
              </a:r>
              <a:endParaRPr lang="en-US" sz="900" dirty="0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954839" y="6388464"/>
              <a:ext cx="38183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17%</a:t>
              </a:r>
              <a:endParaRPr lang="en-US" sz="900" dirty="0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954839" y="6772633"/>
              <a:ext cx="38183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16%</a:t>
              </a:r>
              <a:endParaRPr lang="en-US" sz="900" dirty="0"/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6030868" y="5558958"/>
            <a:ext cx="410690" cy="1419610"/>
            <a:chOff x="5803751" y="5583855"/>
            <a:chExt cx="410690" cy="1419610"/>
          </a:xfrm>
        </p:grpSpPr>
        <p:sp>
          <p:nvSpPr>
            <p:cNvPr id="131" name="Rectangle 130"/>
            <p:cNvSpPr/>
            <p:nvPr/>
          </p:nvSpPr>
          <p:spPr>
            <a:xfrm>
              <a:off x="5803751" y="5583855"/>
              <a:ext cx="41069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5.9%</a:t>
              </a:r>
              <a:endParaRPr lang="en-US" sz="900" dirty="0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818178" y="5993627"/>
              <a:ext cx="38183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14%</a:t>
              </a:r>
              <a:endParaRPr lang="en-US" sz="900" dirty="0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818178" y="6388464"/>
              <a:ext cx="38183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15%</a:t>
              </a:r>
              <a:endParaRPr lang="en-US" sz="900" dirty="0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803751" y="6772633"/>
              <a:ext cx="41069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2.6%</a:t>
              </a:r>
              <a:endParaRPr lang="en-US" sz="900" dirty="0"/>
            </a:p>
          </p:txBody>
        </p:sp>
      </p:grpSp>
      <p:sp>
        <p:nvSpPr>
          <p:cNvPr id="142" name="TextBox 141"/>
          <p:cNvSpPr txBox="1"/>
          <p:nvPr/>
        </p:nvSpPr>
        <p:spPr>
          <a:xfrm rot="16200000">
            <a:off x="5296013" y="7166606"/>
            <a:ext cx="6094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/>
              <a:t>coherent</a:t>
            </a:r>
            <a:endParaRPr lang="en-US" sz="900" dirty="0"/>
          </a:p>
        </p:txBody>
      </p:sp>
      <p:sp>
        <p:nvSpPr>
          <p:cNvPr id="143" name="TextBox 142"/>
          <p:cNvSpPr txBox="1"/>
          <p:nvPr/>
        </p:nvSpPr>
        <p:spPr>
          <a:xfrm rot="16200000">
            <a:off x="5581754" y="7210689"/>
            <a:ext cx="6976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/>
              <a:t>incoherent</a:t>
            </a:r>
            <a:endParaRPr lang="en-US" sz="900" dirty="0"/>
          </a:p>
        </p:txBody>
      </p:sp>
      <p:sp>
        <p:nvSpPr>
          <p:cNvPr id="144" name="TextBox 143"/>
          <p:cNvSpPr txBox="1"/>
          <p:nvPr/>
        </p:nvSpPr>
        <p:spPr>
          <a:xfrm>
            <a:off x="5162362" y="7106058"/>
            <a:ext cx="3818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63%</a:t>
            </a:r>
            <a:endParaRPr lang="en-US" sz="900" dirty="0"/>
          </a:p>
        </p:txBody>
      </p:sp>
      <p:sp>
        <p:nvSpPr>
          <p:cNvPr id="145" name="TextBox 144"/>
          <p:cNvSpPr txBox="1"/>
          <p:nvPr/>
        </p:nvSpPr>
        <p:spPr>
          <a:xfrm>
            <a:off x="6030868" y="7107968"/>
            <a:ext cx="3818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mtClean="0"/>
              <a:t>37%</a:t>
            </a:r>
            <a:endParaRPr lang="en-US" sz="900" dirty="0"/>
          </a:p>
        </p:txBody>
      </p:sp>
      <p:grpSp>
        <p:nvGrpSpPr>
          <p:cNvPr id="179" name="Group 178"/>
          <p:cNvGrpSpPr/>
          <p:nvPr/>
        </p:nvGrpSpPr>
        <p:grpSpPr>
          <a:xfrm>
            <a:off x="5133034" y="4599850"/>
            <a:ext cx="1308898" cy="872718"/>
            <a:chOff x="3798089" y="1298202"/>
            <a:chExt cx="1308898" cy="872718"/>
          </a:xfrm>
        </p:grpSpPr>
        <p:grpSp>
          <p:nvGrpSpPr>
            <p:cNvPr id="180" name="Group 179"/>
            <p:cNvGrpSpPr/>
            <p:nvPr/>
          </p:nvGrpSpPr>
          <p:grpSpPr>
            <a:xfrm>
              <a:off x="4141660" y="1673180"/>
              <a:ext cx="621757" cy="246888"/>
              <a:chOff x="2453888" y="1571078"/>
              <a:chExt cx="621757" cy="246888"/>
            </a:xfrm>
          </p:grpSpPr>
          <p:cxnSp>
            <p:nvCxnSpPr>
              <p:cNvPr id="191" name="Straight Arrow Connector 190"/>
              <p:cNvCxnSpPr/>
              <p:nvPr/>
            </p:nvCxnSpPr>
            <p:spPr>
              <a:xfrm>
                <a:off x="2453888" y="1571078"/>
                <a:ext cx="244546" cy="246888"/>
              </a:xfrm>
              <a:prstGeom prst="straightConnector1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/>
              <p:cNvCxnSpPr/>
              <p:nvPr/>
            </p:nvCxnSpPr>
            <p:spPr>
              <a:xfrm flipH="1">
                <a:off x="2816541" y="1571078"/>
                <a:ext cx="259104" cy="246888"/>
              </a:xfrm>
              <a:prstGeom prst="straightConnector1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1" name="Rectangle 180"/>
            <p:cNvSpPr>
              <a:spLocks/>
            </p:cNvSpPr>
            <p:nvPr/>
          </p:nvSpPr>
          <p:spPr>
            <a:xfrm>
              <a:off x="4361098" y="1988040"/>
              <a:ext cx="182880" cy="1828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T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cxnSp>
          <p:nvCxnSpPr>
            <p:cNvPr id="183" name="Straight Arrow Connector 182"/>
            <p:cNvCxnSpPr/>
            <p:nvPr/>
          </p:nvCxnSpPr>
          <p:spPr>
            <a:xfrm flipV="1">
              <a:off x="4244972" y="1453038"/>
              <a:ext cx="457200" cy="11325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headEnd type="none"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TextBox 183"/>
            <p:cNvSpPr txBox="1"/>
            <p:nvPr/>
          </p:nvSpPr>
          <p:spPr>
            <a:xfrm>
              <a:off x="4350509" y="1415896"/>
              <a:ext cx="246126" cy="85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800" dirty="0" smtClean="0"/>
                <a:t>201</a:t>
              </a:r>
              <a:endParaRPr lang="en-US" sz="800" dirty="0"/>
            </a:p>
          </p:txBody>
        </p:sp>
        <p:grpSp>
          <p:nvGrpSpPr>
            <p:cNvPr id="185" name="Group 184"/>
            <p:cNvGrpSpPr/>
            <p:nvPr/>
          </p:nvGrpSpPr>
          <p:grpSpPr>
            <a:xfrm>
              <a:off x="3798089" y="1298202"/>
              <a:ext cx="431528" cy="320996"/>
              <a:chOff x="1782765" y="1172159"/>
              <a:chExt cx="431528" cy="320996"/>
            </a:xfrm>
          </p:grpSpPr>
          <p:sp>
            <p:nvSpPr>
              <p:cNvPr id="188" name="Oval 187"/>
              <p:cNvSpPr>
                <a:spLocks noChangeAspect="1"/>
              </p:cNvSpPr>
              <p:nvPr/>
            </p:nvSpPr>
            <p:spPr>
              <a:xfrm>
                <a:off x="1838012" y="1172159"/>
                <a:ext cx="321034" cy="32099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1782765" y="1209547"/>
                <a:ext cx="43152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/>
                  <a:t>MYC</a:t>
                </a:r>
                <a:endParaRPr lang="en-US" sz="1400" b="1" dirty="0"/>
              </a:p>
            </p:txBody>
          </p:sp>
        </p:grpSp>
        <p:sp>
          <p:nvSpPr>
            <p:cNvPr id="186" name="Oval 185"/>
            <p:cNvSpPr>
              <a:spLocks noChangeAspect="1"/>
            </p:cNvSpPr>
            <p:nvPr/>
          </p:nvSpPr>
          <p:spPr>
            <a:xfrm>
              <a:off x="4785953" y="1298202"/>
              <a:ext cx="321034" cy="320997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4801930" y="1380557"/>
              <a:ext cx="282130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sz="1000" b="1" dirty="0" smtClean="0"/>
                <a:t>NRF1</a:t>
              </a:r>
              <a:endParaRPr lang="en-US" sz="800" b="1" dirty="0"/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5462537" y="5537302"/>
            <a:ext cx="315773" cy="1472296"/>
          </a:xfrm>
          <a:prstGeom prst="round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ounded Rectangle 134"/>
          <p:cNvSpPr/>
          <p:nvPr/>
        </p:nvSpPr>
        <p:spPr>
          <a:xfrm>
            <a:off x="5799185" y="5532749"/>
            <a:ext cx="315773" cy="1476849"/>
          </a:xfrm>
          <a:prstGeom prst="round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1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28172" y="201653"/>
            <a:ext cx="10239657" cy="3184841"/>
            <a:chOff x="320915" y="295996"/>
            <a:chExt cx="10239657" cy="3184841"/>
          </a:xfrm>
        </p:grpSpPr>
        <p:grpSp>
          <p:nvGrpSpPr>
            <p:cNvPr id="4" name="Group 3"/>
            <p:cNvGrpSpPr/>
            <p:nvPr/>
          </p:nvGrpSpPr>
          <p:grpSpPr>
            <a:xfrm>
              <a:off x="729007" y="348084"/>
              <a:ext cx="4883542" cy="3041057"/>
              <a:chOff x="729007" y="348084"/>
              <a:chExt cx="4883542" cy="304105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5685119" y="345705"/>
              <a:ext cx="4875453" cy="3135132"/>
              <a:chOff x="5685119" y="345705"/>
              <a:chExt cx="4875453" cy="313513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26829" t="7532" r="51558" b="12925"/>
              <a:stretch/>
            </p:blipFill>
            <p:spPr>
              <a:xfrm rot="16200000">
                <a:off x="6872627" y="-841803"/>
                <a:ext cx="2500437" cy="4875453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16200000">
                <a:off x="7780870" y="714109"/>
                <a:ext cx="670980" cy="4862476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735471" y="1352382"/>
              <a:ext cx="2571917" cy="459146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314524" y="5061289"/>
            <a:ext cx="1771982" cy="1821998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95370"/>
              </p:ext>
            </p:extLst>
          </p:nvPr>
        </p:nvGraphicFramePr>
        <p:xfrm>
          <a:off x="2650528" y="3829940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5276" y="3533207"/>
            <a:ext cx="1760403" cy="160293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2350495" y="4641985"/>
            <a:ext cx="2570878" cy="2269658"/>
          </a:xfrm>
          <a:prstGeom prst="rect">
            <a:avLst/>
          </a:prstGeom>
        </p:spPr>
      </p:pic>
      <p:sp>
        <p:nvSpPr>
          <p:cNvPr id="47" name="Triangle 46"/>
          <p:cNvSpPr/>
          <p:nvPr/>
        </p:nvSpPr>
        <p:spPr>
          <a:xfrm flipH="1">
            <a:off x="2699130" y="4450530"/>
            <a:ext cx="2222242" cy="221847"/>
          </a:xfrm>
          <a:prstGeom prst="triangle">
            <a:avLst>
              <a:gd name="adj" fmla="val 49043"/>
            </a:avLst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5195399" y="3410785"/>
            <a:ext cx="3021706" cy="18291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015" y="5136138"/>
            <a:ext cx="2892090" cy="1928060"/>
          </a:xfrm>
          <a:prstGeom prst="rect">
            <a:avLst/>
          </a:prstGeom>
        </p:spPr>
      </p:pic>
      <p:sp>
        <p:nvSpPr>
          <p:cNvPr id="50" name="Pentagon 49"/>
          <p:cNvSpPr/>
          <p:nvPr/>
        </p:nvSpPr>
        <p:spPr>
          <a:xfrm rot="5400000">
            <a:off x="6008912" y="4949372"/>
            <a:ext cx="638632" cy="232230"/>
          </a:xfrm>
          <a:prstGeom prst="homePlate">
            <a:avLst/>
          </a:prstGeom>
          <a:solidFill>
            <a:srgbClr val="009051">
              <a:alpha val="2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ular Callout 50"/>
          <p:cNvSpPr/>
          <p:nvPr/>
        </p:nvSpPr>
        <p:spPr>
          <a:xfrm rot="10800000">
            <a:off x="208824" y="3477678"/>
            <a:ext cx="8008281" cy="3444101"/>
          </a:xfrm>
          <a:prstGeom prst="wedgeRoundRectCallout">
            <a:avLst>
              <a:gd name="adj1" fmla="val 40939"/>
              <a:gd name="adj2" fmla="val 61137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777028" y="6774445"/>
            <a:ext cx="99123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 in BRCA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"/>
          <a:srcRect l="1888" t="63370" r="81884" b="8635"/>
          <a:stretch/>
        </p:blipFill>
        <p:spPr>
          <a:xfrm>
            <a:off x="8514323" y="5118981"/>
            <a:ext cx="1807850" cy="165242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/>
          <a:srcRect l="1888" t="7136" r="81884" b="64513"/>
          <a:stretch/>
        </p:blipFill>
        <p:spPr>
          <a:xfrm>
            <a:off x="8532523" y="3489492"/>
            <a:ext cx="1760403" cy="1629490"/>
          </a:xfrm>
          <a:prstGeom prst="rect">
            <a:avLst/>
          </a:prstGeom>
        </p:spPr>
      </p:pic>
      <p:sp>
        <p:nvSpPr>
          <p:cNvPr id="55" name="Rounded Rectangular Callout 54"/>
          <p:cNvSpPr/>
          <p:nvPr/>
        </p:nvSpPr>
        <p:spPr>
          <a:xfrm rot="10800000">
            <a:off x="8465744" y="3477679"/>
            <a:ext cx="2035012" cy="3444101"/>
          </a:xfrm>
          <a:prstGeom prst="wedgeRoundRectCallout">
            <a:avLst>
              <a:gd name="adj1" fmla="val -41754"/>
              <a:gd name="adj2" fmla="val 60716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8976313" y="6783282"/>
            <a:ext cx="10438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 in LUAD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1997" y="748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355344" y="314849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8148028" y="318534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83770" y="130850"/>
            <a:ext cx="4782312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5727820" y="130850"/>
            <a:ext cx="4782312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grpSp>
        <p:nvGrpSpPr>
          <p:cNvPr id="65" name="Group 64"/>
          <p:cNvGrpSpPr/>
          <p:nvPr/>
        </p:nvGrpSpPr>
        <p:grpSpPr>
          <a:xfrm>
            <a:off x="3272656" y="3593596"/>
            <a:ext cx="1504372" cy="213360"/>
            <a:chOff x="5819100" y="3802740"/>
            <a:chExt cx="1504372" cy="213360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100" y="3824686"/>
              <a:ext cx="251155" cy="191414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6839" y="3819809"/>
              <a:ext cx="251155" cy="196291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578" y="3822247"/>
              <a:ext cx="251155" cy="193853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317" y="3802740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510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5652" r="5252" b="52838"/>
          <a:stretch/>
        </p:blipFill>
        <p:spPr>
          <a:xfrm>
            <a:off x="645885" y="663855"/>
            <a:ext cx="9834220" cy="360521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43065" y="663855"/>
            <a:ext cx="393251" cy="2802980"/>
          </a:xfrm>
          <a:prstGeom prst="round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ular Callout 66"/>
          <p:cNvSpPr/>
          <p:nvPr/>
        </p:nvSpPr>
        <p:spPr>
          <a:xfrm rot="10800000">
            <a:off x="598053" y="4365530"/>
            <a:ext cx="7972088" cy="3347742"/>
          </a:xfrm>
          <a:prstGeom prst="wedgeRectCallout">
            <a:avLst>
              <a:gd name="adj1" fmla="val 48865"/>
              <a:gd name="adj2" fmla="val 60139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/>
          <a:srcRect l="1888" t="7136" r="81884" b="64713"/>
          <a:stretch/>
        </p:blipFill>
        <p:spPr>
          <a:xfrm>
            <a:off x="8709301" y="4554741"/>
            <a:ext cx="1514161" cy="1384714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/>
          <a:srcRect l="1888" t="63318" r="81884" b="8635"/>
          <a:stretch/>
        </p:blipFill>
        <p:spPr>
          <a:xfrm>
            <a:off x="8669678" y="6128666"/>
            <a:ext cx="1672645" cy="1584606"/>
          </a:xfrm>
          <a:prstGeom prst="rect">
            <a:avLst/>
          </a:prstGeom>
        </p:spPr>
      </p:pic>
      <p:sp>
        <p:nvSpPr>
          <p:cNvPr id="72" name="Rectangular Callout 71"/>
          <p:cNvSpPr/>
          <p:nvPr/>
        </p:nvSpPr>
        <p:spPr>
          <a:xfrm rot="10800000">
            <a:off x="8638010" y="4365527"/>
            <a:ext cx="1650249" cy="3347741"/>
          </a:xfrm>
          <a:prstGeom prst="wedgeRectCallout">
            <a:avLst>
              <a:gd name="adj1" fmla="val -38496"/>
              <a:gd name="adj2" fmla="val 582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548331" y="762506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85739" y="7607588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25499" y="415689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581785" y="4463583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95541" y="4474727"/>
            <a:ext cx="295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</a:t>
            </a:r>
            <a:endParaRPr lang="en-US" dirty="0"/>
          </a:p>
        </p:txBody>
      </p:sp>
      <p:grpSp>
        <p:nvGrpSpPr>
          <p:cNvPr id="195" name="Group 194"/>
          <p:cNvGrpSpPr/>
          <p:nvPr/>
        </p:nvGrpSpPr>
        <p:grpSpPr>
          <a:xfrm>
            <a:off x="661963" y="4621476"/>
            <a:ext cx="1469041" cy="2944111"/>
            <a:chOff x="661963" y="4265876"/>
            <a:chExt cx="1469041" cy="294411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81339" t="61030" r="3466" b="9481"/>
            <a:stretch/>
          </p:blipFill>
          <p:spPr>
            <a:xfrm>
              <a:off x="663040" y="5757571"/>
              <a:ext cx="1466886" cy="1452416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963" y="4265876"/>
              <a:ext cx="1469041" cy="1433395"/>
            </a:xfrm>
            <a:prstGeom prst="rect">
              <a:avLst/>
            </a:prstGeom>
          </p:spPr>
        </p:pic>
      </p:grpSp>
      <p:sp>
        <p:nvSpPr>
          <p:cNvPr id="57" name="TextBox 56"/>
          <p:cNvSpPr txBox="1"/>
          <p:nvPr/>
        </p:nvSpPr>
        <p:spPr>
          <a:xfrm>
            <a:off x="657357" y="457320"/>
            <a:ext cx="4434840" cy="2154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5606638" y="462427"/>
            <a:ext cx="4669476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grpSp>
        <p:nvGrpSpPr>
          <p:cNvPr id="194" name="Group 193"/>
          <p:cNvGrpSpPr/>
          <p:nvPr/>
        </p:nvGrpSpPr>
        <p:grpSpPr>
          <a:xfrm>
            <a:off x="2935261" y="4599850"/>
            <a:ext cx="1308898" cy="2953875"/>
            <a:chOff x="2464263" y="4322921"/>
            <a:chExt cx="1308898" cy="2953875"/>
          </a:xfrm>
        </p:grpSpPr>
        <p:grpSp>
          <p:nvGrpSpPr>
            <p:cNvPr id="192" name="Group 191"/>
            <p:cNvGrpSpPr/>
            <p:nvPr/>
          </p:nvGrpSpPr>
          <p:grpSpPr>
            <a:xfrm>
              <a:off x="2464263" y="4322921"/>
              <a:ext cx="1308898" cy="872718"/>
              <a:chOff x="2464263" y="4322921"/>
              <a:chExt cx="1308898" cy="87271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55308" y="4752902"/>
                <a:ext cx="312420" cy="12192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68626" y="4776798"/>
                <a:ext cx="358140" cy="129540"/>
              </a:xfrm>
              <a:prstGeom prst="rect">
                <a:avLst/>
              </a:prstGeom>
            </p:spPr>
          </p:pic>
          <p:grpSp>
            <p:nvGrpSpPr>
              <p:cNvPr id="41" name="Group 40"/>
              <p:cNvGrpSpPr/>
              <p:nvPr/>
            </p:nvGrpSpPr>
            <p:grpSpPr>
              <a:xfrm>
                <a:off x="2464263" y="4322921"/>
                <a:ext cx="1308898" cy="872718"/>
                <a:chOff x="2110317" y="1196100"/>
                <a:chExt cx="1308898" cy="872718"/>
              </a:xfrm>
            </p:grpSpPr>
            <p:grpSp>
              <p:nvGrpSpPr>
                <p:cNvPr id="42" name="Group 41"/>
                <p:cNvGrpSpPr/>
                <p:nvPr/>
              </p:nvGrpSpPr>
              <p:grpSpPr>
                <a:xfrm>
                  <a:off x="2453888" y="1571078"/>
                  <a:ext cx="621757" cy="246888"/>
                  <a:chOff x="2453888" y="1571078"/>
                  <a:chExt cx="621757" cy="246888"/>
                </a:xfrm>
              </p:grpSpPr>
              <p:cxnSp>
                <p:nvCxnSpPr>
                  <p:cNvPr id="63" name="Straight Arrow Connector 62"/>
                  <p:cNvCxnSpPr/>
                  <p:nvPr/>
                </p:nvCxnSpPr>
                <p:spPr>
                  <a:xfrm>
                    <a:off x="2453888" y="1571078"/>
                    <a:ext cx="244546" cy="246888"/>
                  </a:xfrm>
                  <a:prstGeom prst="straightConnector1">
                    <a:avLst/>
                  </a:prstGeom>
                  <a:ln w="6350">
                    <a:solidFill>
                      <a:schemeClr val="bg1">
                        <a:lumMod val="50000"/>
                      </a:schemeClr>
                    </a:solidFill>
                    <a:headEnd type="none" w="sm" len="sm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Arrow Connector 63"/>
                  <p:cNvCxnSpPr/>
                  <p:nvPr/>
                </p:nvCxnSpPr>
                <p:spPr>
                  <a:xfrm flipH="1">
                    <a:off x="2816541" y="1571078"/>
                    <a:ext cx="259104" cy="246888"/>
                  </a:xfrm>
                  <a:prstGeom prst="straightConnector1">
                    <a:avLst/>
                  </a:prstGeom>
                  <a:ln w="6350">
                    <a:solidFill>
                      <a:schemeClr val="bg1">
                        <a:lumMod val="50000"/>
                      </a:schemeClr>
                    </a:solidFill>
                    <a:headEnd w="sm" len="sm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3" name="Rectangle 42"/>
                <p:cNvSpPr>
                  <a:spLocks/>
                </p:cNvSpPr>
                <p:nvPr/>
              </p:nvSpPr>
              <p:spPr>
                <a:xfrm>
                  <a:off x="2673326" y="1885938"/>
                  <a:ext cx="182880" cy="18288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 smtClean="0">
                      <a:solidFill>
                        <a:schemeClr val="tx1"/>
                      </a:solidFill>
                    </a:rPr>
                    <a:t>T</a:t>
                  </a:r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4" name="Group 43"/>
                <p:cNvGrpSpPr/>
                <p:nvPr/>
              </p:nvGrpSpPr>
              <p:grpSpPr>
                <a:xfrm>
                  <a:off x="2110317" y="1196100"/>
                  <a:ext cx="1308898" cy="320997"/>
                  <a:chOff x="2110317" y="1196100"/>
                  <a:chExt cx="1308898" cy="320997"/>
                </a:xfrm>
              </p:grpSpPr>
              <p:grpSp>
                <p:nvGrpSpPr>
                  <p:cNvPr id="45" name="Group 44"/>
                  <p:cNvGrpSpPr/>
                  <p:nvPr/>
                </p:nvGrpSpPr>
                <p:grpSpPr>
                  <a:xfrm>
                    <a:off x="2557200" y="1211397"/>
                    <a:ext cx="457200" cy="290402"/>
                    <a:chOff x="2557200" y="1229026"/>
                    <a:chExt cx="457200" cy="290402"/>
                  </a:xfrm>
                </p:grpSpPr>
                <p:cxnSp>
                  <p:nvCxnSpPr>
                    <p:cNvPr id="55" name="Straight Arrow Connector 54"/>
                    <p:cNvCxnSpPr/>
                    <p:nvPr/>
                  </p:nvCxnSpPr>
                  <p:spPr>
                    <a:xfrm flipV="1">
                      <a:off x="2557200" y="1266168"/>
                      <a:ext cx="457200" cy="11325"/>
                    </a:xfrm>
                    <a:prstGeom prst="straightConnector1">
                      <a:avLst/>
                    </a:prstGeom>
                    <a:ln w="6350">
                      <a:solidFill>
                        <a:schemeClr val="bg1">
                          <a:lumMod val="50000"/>
                        </a:schemeClr>
                      </a:solidFill>
                      <a:headEnd type="triangle" w="sm" len="sm"/>
                      <a:tailEnd type="triangle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6" name="TextBox 55"/>
                    <p:cNvSpPr txBox="1"/>
                    <p:nvPr/>
                  </p:nvSpPr>
                  <p:spPr>
                    <a:xfrm>
                      <a:off x="2662737" y="1229026"/>
                      <a:ext cx="246126" cy="8560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txBody>
                    <a:bodyPr wrap="none" lIns="0" tIns="0" rIns="0" bIns="0" rtlCol="0" anchor="ctr" anchorCtr="0">
                      <a:noAutofit/>
                    </a:bodyPr>
                    <a:lstStyle/>
                    <a:p>
                      <a:pPr algn="ctr"/>
                      <a:r>
                        <a:rPr lang="en-US" sz="800" dirty="0" smtClean="0"/>
                        <a:t>113</a:t>
                      </a:r>
                      <a:endParaRPr lang="en-US" sz="800" dirty="0"/>
                    </a:p>
                  </p:txBody>
                </p:sp>
                <p:cxnSp>
                  <p:nvCxnSpPr>
                    <p:cNvPr id="59" name="Straight Arrow Connector 58"/>
                    <p:cNvCxnSpPr/>
                    <p:nvPr/>
                  </p:nvCxnSpPr>
                  <p:spPr>
                    <a:xfrm flipV="1">
                      <a:off x="2557200" y="1368564"/>
                      <a:ext cx="457200" cy="11325"/>
                    </a:xfrm>
                    <a:prstGeom prst="straightConnector1">
                      <a:avLst/>
                    </a:prstGeom>
                    <a:ln w="6350">
                      <a:solidFill>
                        <a:schemeClr val="bg1">
                          <a:lumMod val="50000"/>
                        </a:schemeClr>
                      </a:solidFill>
                      <a:headEnd type="triangle" w="sm" len="sm"/>
                      <a:tailEnd type="non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0" name="TextBox 59"/>
                    <p:cNvSpPr txBox="1"/>
                    <p:nvPr/>
                  </p:nvSpPr>
                  <p:spPr>
                    <a:xfrm>
                      <a:off x="2662737" y="1331422"/>
                      <a:ext cx="246126" cy="8560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txBody>
                    <a:bodyPr wrap="none" lIns="0" tIns="0" rIns="0" bIns="0" rtlCol="0" anchor="ctr" anchorCtr="0">
                      <a:noAutofit/>
                    </a:bodyPr>
                    <a:lstStyle/>
                    <a:p>
                      <a:pPr algn="ctr"/>
                      <a:r>
                        <a:rPr lang="en-US" sz="800" dirty="0" smtClean="0"/>
                        <a:t>1487</a:t>
                      </a:r>
                      <a:endParaRPr lang="en-US" sz="800" dirty="0"/>
                    </a:p>
                  </p:txBody>
                </p:sp>
                <p:cxnSp>
                  <p:nvCxnSpPr>
                    <p:cNvPr id="61" name="Straight Arrow Connector 60"/>
                    <p:cNvCxnSpPr/>
                    <p:nvPr/>
                  </p:nvCxnSpPr>
                  <p:spPr>
                    <a:xfrm flipV="1">
                      <a:off x="2557200" y="1470961"/>
                      <a:ext cx="457200" cy="11325"/>
                    </a:xfrm>
                    <a:prstGeom prst="straightConnector1">
                      <a:avLst/>
                    </a:prstGeom>
                    <a:ln w="6350">
                      <a:solidFill>
                        <a:schemeClr val="bg1">
                          <a:lumMod val="50000"/>
                        </a:schemeClr>
                      </a:solidFill>
                      <a:headEnd type="none" w="lg" len="lg"/>
                      <a:tailEnd type="triangle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2" name="TextBox 61"/>
                    <p:cNvSpPr txBox="1"/>
                    <p:nvPr/>
                  </p:nvSpPr>
                  <p:spPr>
                    <a:xfrm>
                      <a:off x="2662737" y="1433819"/>
                      <a:ext cx="246126" cy="85609"/>
                    </a:xfrm>
                    <a:prstGeom prst="rect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txBody>
                    <a:bodyPr wrap="none" lIns="0" tIns="0" rIns="0" bIns="0" rtlCol="0" anchor="ctr" anchorCtr="0">
                      <a:noAutofit/>
                    </a:bodyPr>
                    <a:lstStyle/>
                    <a:p>
                      <a:pPr algn="ctr"/>
                      <a:r>
                        <a:rPr lang="en-US" sz="800" dirty="0" smtClean="0"/>
                        <a:t>2135</a:t>
                      </a:r>
                      <a:endParaRPr lang="en-US" sz="800" dirty="0"/>
                    </a:p>
                  </p:txBody>
                </p:sp>
              </p:grpSp>
              <p:grpSp>
                <p:nvGrpSpPr>
                  <p:cNvPr id="47" name="Group 46"/>
                  <p:cNvGrpSpPr/>
                  <p:nvPr/>
                </p:nvGrpSpPr>
                <p:grpSpPr>
                  <a:xfrm>
                    <a:off x="2110317" y="1196100"/>
                    <a:ext cx="431528" cy="320996"/>
                    <a:chOff x="1782765" y="1172159"/>
                    <a:chExt cx="431528" cy="320996"/>
                  </a:xfrm>
                </p:grpSpPr>
                <p:sp>
                  <p:nvSpPr>
                    <p:cNvPr id="51" name="Oval 50"/>
                    <p:cNvSpPr>
                      <a:spLocks noChangeAspect="1"/>
                    </p:cNvSpPr>
                    <p:nvPr/>
                  </p:nvSpPr>
                  <p:spPr>
                    <a:xfrm>
                      <a:off x="1838012" y="1172159"/>
                      <a:ext cx="321034" cy="320996"/>
                    </a:xfrm>
                    <a:prstGeom prst="ellipse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 w="381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3" name="TextBox 52"/>
                    <p:cNvSpPr txBox="1"/>
                    <p:nvPr/>
                  </p:nvSpPr>
                  <p:spPr>
                    <a:xfrm>
                      <a:off x="1782765" y="1209547"/>
                      <a:ext cx="431528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b="1" dirty="0" smtClean="0"/>
                        <a:t>MYC</a:t>
                      </a:r>
                      <a:endParaRPr lang="en-US" sz="1400" b="1" dirty="0"/>
                    </a:p>
                  </p:txBody>
                </p:sp>
              </p:grpSp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3098181" y="1196100"/>
                    <a:ext cx="321034" cy="320997"/>
                    <a:chOff x="3448346" y="1239678"/>
                    <a:chExt cx="548640" cy="548575"/>
                  </a:xfrm>
                </p:grpSpPr>
                <p:sp>
                  <p:nvSpPr>
                    <p:cNvPr id="49" name="Oval 48"/>
                    <p:cNvSpPr>
                      <a:spLocks noChangeAspect="1"/>
                    </p:cNvSpPr>
                    <p:nvPr/>
                  </p:nvSpPr>
                  <p:spPr>
                    <a:xfrm>
                      <a:off x="3448346" y="1239678"/>
                      <a:ext cx="548640" cy="548575"/>
                    </a:xfrm>
                    <a:prstGeom prst="ellipse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 w="381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" name="TextBox 49"/>
                    <p:cNvSpPr txBox="1"/>
                    <p:nvPr/>
                  </p:nvSpPr>
                  <p:spPr>
                    <a:xfrm>
                      <a:off x="3650768" y="1366634"/>
                      <a:ext cx="175327" cy="42078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 anchor="ctr" anchorCtr="0">
                      <a:spAutoFit/>
                    </a:bodyPr>
                    <a:lstStyle/>
                    <a:p>
                      <a:pPr algn="ctr"/>
                      <a:r>
                        <a:rPr lang="en-US" sz="1600" b="1" dirty="0" smtClean="0"/>
                        <a:t>*</a:t>
                      </a:r>
                      <a:endParaRPr lang="en-US" sz="1400" b="1" dirty="0"/>
                    </a:p>
                  </p:txBody>
                </p:sp>
              </p:grpSp>
            </p:grpSp>
          </p:grpSp>
        </p:grpSp>
        <p:grpSp>
          <p:nvGrpSpPr>
            <p:cNvPr id="193" name="Group 192"/>
            <p:cNvGrpSpPr/>
            <p:nvPr/>
          </p:nvGrpSpPr>
          <p:grpSpPr>
            <a:xfrm>
              <a:off x="2638566" y="5233361"/>
              <a:ext cx="960293" cy="2043435"/>
              <a:chOff x="2638566" y="5233361"/>
              <a:chExt cx="960293" cy="2043435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369" r="16025" b="17551"/>
              <a:stretch/>
            </p:blipFill>
            <p:spPr>
              <a:xfrm>
                <a:off x="2638566" y="5233361"/>
                <a:ext cx="960293" cy="1946303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29491" y="7130111"/>
                <a:ext cx="195580" cy="14224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26749" y="7125666"/>
                <a:ext cx="257810" cy="151130"/>
              </a:xfrm>
              <a:prstGeom prst="rect">
                <a:avLst/>
              </a:prstGeom>
            </p:spPr>
          </p:pic>
        </p:grpSp>
      </p:grpSp>
      <p:graphicFrame>
        <p:nvGraphicFramePr>
          <p:cNvPr id="154" name="Table 1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17030"/>
              </p:ext>
            </p:extLst>
          </p:nvPr>
        </p:nvGraphicFramePr>
        <p:xfrm>
          <a:off x="7388865" y="6381965"/>
          <a:ext cx="949254" cy="12270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6418"/>
                <a:gridCol w="316418"/>
                <a:gridCol w="316418"/>
              </a:tblGrid>
              <a:tr h="50295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AND</a:t>
                      </a:r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MYC</a:t>
                      </a:r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NRF1</a:t>
                      </a:r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2959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11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1.6%</a:t>
                      </a:r>
                      <a:endParaRPr lang="en-US" sz="8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0.9%</a:t>
                      </a:r>
                      <a:endParaRPr lang="en-US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0.3%</a:t>
                      </a:r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101" name="Group 100"/>
          <p:cNvGrpSpPr/>
          <p:nvPr/>
        </p:nvGrpSpPr>
        <p:grpSpPr>
          <a:xfrm>
            <a:off x="7252118" y="4599850"/>
            <a:ext cx="1222748" cy="861798"/>
            <a:chOff x="5829101" y="1298460"/>
            <a:chExt cx="1222748" cy="861798"/>
          </a:xfrm>
        </p:grpSpPr>
        <p:grpSp>
          <p:nvGrpSpPr>
            <p:cNvPr id="103" name="Group 102"/>
            <p:cNvGrpSpPr/>
            <p:nvPr/>
          </p:nvGrpSpPr>
          <p:grpSpPr>
            <a:xfrm>
              <a:off x="5829101" y="1298460"/>
              <a:ext cx="1222748" cy="327029"/>
              <a:chOff x="5829101" y="1217649"/>
              <a:chExt cx="1222748" cy="327029"/>
            </a:xfrm>
          </p:grpSpPr>
          <p:grpSp>
            <p:nvGrpSpPr>
              <p:cNvPr id="120" name="Group 119"/>
              <p:cNvGrpSpPr/>
              <p:nvPr/>
            </p:nvGrpSpPr>
            <p:grpSpPr>
              <a:xfrm>
                <a:off x="5829101" y="1223682"/>
                <a:ext cx="431528" cy="320996"/>
                <a:chOff x="4073320" y="1395823"/>
                <a:chExt cx="431528" cy="320996"/>
              </a:xfrm>
            </p:grpSpPr>
            <p:sp>
              <p:nvSpPr>
                <p:cNvPr id="126" name="Oval 125"/>
                <p:cNvSpPr>
                  <a:spLocks noChangeAspect="1"/>
                </p:cNvSpPr>
                <p:nvPr/>
              </p:nvSpPr>
              <p:spPr>
                <a:xfrm>
                  <a:off x="4128567" y="1395823"/>
                  <a:ext cx="321034" cy="320996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TextBox 126"/>
                <p:cNvSpPr txBox="1"/>
                <p:nvPr/>
              </p:nvSpPr>
              <p:spPr>
                <a:xfrm>
                  <a:off x="4073320" y="1433211"/>
                  <a:ext cx="43152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/>
                    <a:t>MYC</a:t>
                  </a:r>
                  <a:endParaRPr lang="en-US" sz="1400" b="1" dirty="0"/>
                </a:p>
              </p:txBody>
            </p:sp>
          </p:grpSp>
          <p:grpSp>
            <p:nvGrpSpPr>
              <p:cNvPr id="121" name="Group 120"/>
              <p:cNvGrpSpPr/>
              <p:nvPr/>
            </p:nvGrpSpPr>
            <p:grpSpPr>
              <a:xfrm>
                <a:off x="6585055" y="1217649"/>
                <a:ext cx="466794" cy="320997"/>
                <a:chOff x="5005971" y="1395823"/>
                <a:chExt cx="466794" cy="320997"/>
              </a:xfrm>
            </p:grpSpPr>
            <p:sp>
              <p:nvSpPr>
                <p:cNvPr id="123" name="Oval 122"/>
                <p:cNvSpPr>
                  <a:spLocks noChangeAspect="1"/>
                </p:cNvSpPr>
                <p:nvPr/>
              </p:nvSpPr>
              <p:spPr>
                <a:xfrm>
                  <a:off x="5078851" y="1395823"/>
                  <a:ext cx="321034" cy="320997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TextBox 123"/>
                <p:cNvSpPr txBox="1"/>
                <p:nvPr/>
              </p:nvSpPr>
              <p:spPr>
                <a:xfrm>
                  <a:off x="5005971" y="1433211"/>
                  <a:ext cx="46679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smtClean="0"/>
                    <a:t>NRF1</a:t>
                  </a:r>
                  <a:endParaRPr lang="en-US" sz="1400" b="1" dirty="0"/>
                </a:p>
              </p:txBody>
            </p:sp>
          </p:grpSp>
        </p:grpSp>
        <p:grpSp>
          <p:nvGrpSpPr>
            <p:cNvPr id="104" name="Group 103"/>
            <p:cNvGrpSpPr/>
            <p:nvPr/>
          </p:nvGrpSpPr>
          <p:grpSpPr>
            <a:xfrm>
              <a:off x="6160395" y="1304934"/>
              <a:ext cx="798394" cy="672444"/>
              <a:chOff x="6015773" y="1020325"/>
              <a:chExt cx="1131555" cy="914537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6015773" y="1020325"/>
                <a:ext cx="1131555" cy="803799"/>
                <a:chOff x="6015773" y="1211397"/>
                <a:chExt cx="1131555" cy="803799"/>
              </a:xfrm>
            </p:grpSpPr>
            <p:grpSp>
              <p:nvGrpSpPr>
                <p:cNvPr id="108" name="Group 107"/>
                <p:cNvGrpSpPr/>
                <p:nvPr/>
              </p:nvGrpSpPr>
              <p:grpSpPr>
                <a:xfrm>
                  <a:off x="6015773" y="1211397"/>
                  <a:ext cx="1131555" cy="803799"/>
                  <a:chOff x="6075183" y="1123093"/>
                  <a:chExt cx="1298255" cy="1044182"/>
                </a:xfrm>
              </p:grpSpPr>
              <p:sp>
                <p:nvSpPr>
                  <p:cNvPr id="112" name="Arc 111"/>
                  <p:cNvSpPr/>
                  <p:nvPr/>
                </p:nvSpPr>
                <p:spPr>
                  <a:xfrm rot="13090669">
                    <a:off x="6075183" y="1390799"/>
                    <a:ext cx="1298255" cy="776476"/>
                  </a:xfrm>
                  <a:prstGeom prst="arc">
                    <a:avLst>
                      <a:gd name="adj1" fmla="val 16200000"/>
                      <a:gd name="adj2" fmla="val 18896439"/>
                    </a:avLst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13" name="Group 112"/>
                  <p:cNvGrpSpPr/>
                  <p:nvPr/>
                </p:nvGrpSpPr>
                <p:grpSpPr>
                  <a:xfrm rot="10800000">
                    <a:off x="6220185" y="1123093"/>
                    <a:ext cx="669990" cy="979250"/>
                    <a:chOff x="6908661" y="3267956"/>
                    <a:chExt cx="914400" cy="1712167"/>
                  </a:xfrm>
                </p:grpSpPr>
                <p:cxnSp>
                  <p:nvCxnSpPr>
                    <p:cNvPr id="114" name="Straight Connector 113"/>
                    <p:cNvCxnSpPr/>
                    <p:nvPr/>
                  </p:nvCxnSpPr>
                  <p:spPr>
                    <a:xfrm rot="10800000" flipV="1">
                      <a:off x="7719547" y="3716982"/>
                      <a:ext cx="12113" cy="623829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5" name="Arc 114"/>
                    <p:cNvSpPr/>
                    <p:nvPr/>
                  </p:nvSpPr>
                  <p:spPr>
                    <a:xfrm rot="18799386">
                      <a:off x="6908661" y="4065723"/>
                      <a:ext cx="914400" cy="914400"/>
                    </a:xfrm>
                    <a:prstGeom prst="arc">
                      <a:avLst>
                        <a:gd name="adj1" fmla="val 19241293"/>
                        <a:gd name="adj2" fmla="val 1561379"/>
                      </a:avLst>
                    </a:prstGeom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16" name="Straight Connector 115"/>
                    <p:cNvCxnSpPr/>
                    <p:nvPr/>
                  </p:nvCxnSpPr>
                  <p:spPr>
                    <a:xfrm>
                      <a:off x="7399979" y="3267956"/>
                      <a:ext cx="4688" cy="770043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7" name="Arc 116"/>
                    <p:cNvSpPr/>
                    <p:nvPr/>
                  </p:nvSpPr>
                  <p:spPr>
                    <a:xfrm rot="16200000">
                      <a:off x="7061788" y="3267957"/>
                      <a:ext cx="685800" cy="685800"/>
                    </a:xfrm>
                    <a:prstGeom prst="arc">
                      <a:avLst/>
                    </a:prstGeom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18" name="Straight Connector 117"/>
                    <p:cNvCxnSpPr/>
                    <p:nvPr/>
                  </p:nvCxnSpPr>
                  <p:spPr>
                    <a:xfrm>
                      <a:off x="7061788" y="3609833"/>
                      <a:ext cx="0" cy="420624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9" name="Straight Connector 118"/>
                    <p:cNvCxnSpPr/>
                    <p:nvPr/>
                  </p:nvCxnSpPr>
                  <p:spPr>
                    <a:xfrm flipH="1">
                      <a:off x="7061788" y="4032913"/>
                      <a:ext cx="331368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09" name="Group 108"/>
                <p:cNvGrpSpPr/>
                <p:nvPr/>
              </p:nvGrpSpPr>
              <p:grpSpPr>
                <a:xfrm>
                  <a:off x="6339385" y="1379572"/>
                  <a:ext cx="159224" cy="246221"/>
                  <a:chOff x="6353033" y="1379572"/>
                  <a:chExt cx="159224" cy="246221"/>
                </a:xfrm>
              </p:grpSpPr>
              <p:cxnSp>
                <p:nvCxnSpPr>
                  <p:cNvPr id="110" name="Straight Connector 109"/>
                  <p:cNvCxnSpPr/>
                  <p:nvPr/>
                </p:nvCxnSpPr>
                <p:spPr>
                  <a:xfrm flipH="1">
                    <a:off x="6353033" y="1379572"/>
                    <a:ext cx="6824" cy="246221"/>
                  </a:xfrm>
                  <a:prstGeom prst="line">
                    <a:avLst/>
                  </a:prstGeom>
                  <a:ln w="15875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/>
                  <p:cNvCxnSpPr/>
                  <p:nvPr/>
                </p:nvCxnSpPr>
                <p:spPr>
                  <a:xfrm flipH="1">
                    <a:off x="6505433" y="1379572"/>
                    <a:ext cx="6824" cy="246221"/>
                  </a:xfrm>
                  <a:prstGeom prst="line">
                    <a:avLst/>
                  </a:prstGeom>
                  <a:ln w="15875">
                    <a:solidFill>
                      <a:srgbClr val="BF9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07" name="Straight Connector 106"/>
              <p:cNvCxnSpPr/>
              <p:nvPr/>
            </p:nvCxnSpPr>
            <p:spPr>
              <a:xfrm flipH="1">
                <a:off x="6405928" y="1751982"/>
                <a:ext cx="6824" cy="182880"/>
              </a:xfrm>
              <a:prstGeom prst="line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Rectangle 104"/>
            <p:cNvSpPr>
              <a:spLocks/>
            </p:cNvSpPr>
            <p:nvPr/>
          </p:nvSpPr>
          <p:spPr>
            <a:xfrm>
              <a:off x="6339385" y="1977378"/>
              <a:ext cx="182880" cy="1828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T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7434786" y="6817144"/>
            <a:ext cx="857412" cy="519288"/>
            <a:chOff x="6895986" y="6794197"/>
            <a:chExt cx="857412" cy="519288"/>
          </a:xfrm>
        </p:grpSpPr>
        <p:pic>
          <p:nvPicPr>
            <p:cNvPr id="159" name="Picture 158"/>
            <p:cNvPicPr>
              <a:picLocks noChangeAspect="1"/>
            </p:cNvPicPr>
            <p:nvPr/>
          </p:nvPicPr>
          <p:blipFill rotWithShape="1">
            <a:blip r:embed="rId10"/>
            <a:srcRect l="23455" t="21051" r="40405" b="22641"/>
            <a:stretch/>
          </p:blipFill>
          <p:spPr>
            <a:xfrm rot="5400000">
              <a:off x="6758070" y="6932113"/>
              <a:ext cx="519288" cy="243455"/>
            </a:xfrm>
            <a:prstGeom prst="rect">
              <a:avLst/>
            </a:prstGeom>
          </p:spPr>
        </p:pic>
        <p:grpSp>
          <p:nvGrpSpPr>
            <p:cNvPr id="167" name="Group 166"/>
            <p:cNvGrpSpPr/>
            <p:nvPr/>
          </p:nvGrpSpPr>
          <p:grpSpPr>
            <a:xfrm rot="10800000">
              <a:off x="7222462" y="6846458"/>
              <a:ext cx="229534" cy="414763"/>
              <a:chOff x="6435725" y="6474035"/>
              <a:chExt cx="229534" cy="414763"/>
            </a:xfrm>
          </p:grpSpPr>
          <p:cxnSp>
            <p:nvCxnSpPr>
              <p:cNvPr id="163" name="Straight Connector 162"/>
              <p:cNvCxnSpPr/>
              <p:nvPr/>
            </p:nvCxnSpPr>
            <p:spPr>
              <a:xfrm>
                <a:off x="6597390" y="6797358"/>
                <a:ext cx="0" cy="9144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Triangle 164"/>
              <p:cNvSpPr/>
              <p:nvPr/>
            </p:nvSpPr>
            <p:spPr>
              <a:xfrm>
                <a:off x="6435725" y="6565900"/>
                <a:ext cx="229534" cy="228296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6" name="Straight Connector 165"/>
              <p:cNvCxnSpPr/>
              <p:nvPr/>
            </p:nvCxnSpPr>
            <p:spPr>
              <a:xfrm>
                <a:off x="6550492" y="6474035"/>
                <a:ext cx="0" cy="9144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8" name="Group 167"/>
            <p:cNvGrpSpPr/>
            <p:nvPr/>
          </p:nvGrpSpPr>
          <p:grpSpPr>
            <a:xfrm rot="10800000">
              <a:off x="7523864" y="6846458"/>
              <a:ext cx="229534" cy="414763"/>
              <a:chOff x="6435725" y="6474035"/>
              <a:chExt cx="229534" cy="414763"/>
            </a:xfrm>
          </p:grpSpPr>
          <p:cxnSp>
            <p:nvCxnSpPr>
              <p:cNvPr id="169" name="Straight Connector 168"/>
              <p:cNvCxnSpPr/>
              <p:nvPr/>
            </p:nvCxnSpPr>
            <p:spPr>
              <a:xfrm>
                <a:off x="6508490" y="6797358"/>
                <a:ext cx="0" cy="9144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Triangle 169"/>
              <p:cNvSpPr/>
              <p:nvPr/>
            </p:nvSpPr>
            <p:spPr>
              <a:xfrm>
                <a:off x="6435725" y="6565900"/>
                <a:ext cx="229534" cy="228296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1" name="Straight Connector 170"/>
              <p:cNvCxnSpPr/>
              <p:nvPr/>
            </p:nvCxnSpPr>
            <p:spPr>
              <a:xfrm>
                <a:off x="6550492" y="6474035"/>
                <a:ext cx="0" cy="9144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5" name="Group 154"/>
          <p:cNvGrpSpPr/>
          <p:nvPr/>
        </p:nvGrpSpPr>
        <p:grpSpPr>
          <a:xfrm>
            <a:off x="7511707" y="5489774"/>
            <a:ext cx="707719" cy="685757"/>
            <a:chOff x="7083186" y="5384940"/>
            <a:chExt cx="598981" cy="597862"/>
          </a:xfrm>
        </p:grpSpPr>
        <p:pic>
          <p:nvPicPr>
            <p:cNvPr id="150" name="Picture 149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47" t="26527" r="23722" b="31621"/>
            <a:stretch/>
          </p:blipFill>
          <p:spPr>
            <a:xfrm>
              <a:off x="7083186" y="5384940"/>
              <a:ext cx="598981" cy="597862"/>
            </a:xfrm>
            <a:prstGeom prst="rect">
              <a:avLst/>
            </a:prstGeom>
          </p:spPr>
        </p:pic>
        <p:sp>
          <p:nvSpPr>
            <p:cNvPr id="151" name="TextBox 150"/>
            <p:cNvSpPr txBox="1"/>
            <p:nvPr/>
          </p:nvSpPr>
          <p:spPr>
            <a:xfrm>
              <a:off x="7108594" y="5480061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OR</a:t>
              </a:r>
            </a:p>
            <a:p>
              <a:r>
                <a:rPr lang="en-US" sz="900" dirty="0" smtClean="0"/>
                <a:t>89%</a:t>
              </a:r>
              <a:endParaRPr lang="en-US" sz="900" dirty="0"/>
            </a:p>
          </p:txBody>
        </p:sp>
        <p:pic>
          <p:nvPicPr>
            <p:cNvPr id="152" name="Picture 151"/>
            <p:cNvPicPr>
              <a:picLocks noChangeAspect="1"/>
            </p:cNvPicPr>
            <p:nvPr/>
          </p:nvPicPr>
          <p:blipFill rotWithShape="1">
            <a:blip r:embed="rId12"/>
            <a:srcRect l="15488" r="34219"/>
            <a:stretch/>
          </p:blipFill>
          <p:spPr>
            <a:xfrm rot="5400000">
              <a:off x="7363593" y="5546385"/>
              <a:ext cx="312960" cy="248910"/>
            </a:xfrm>
            <a:prstGeom prst="rect">
              <a:avLst/>
            </a:prstGeom>
          </p:spPr>
        </p:pic>
      </p:grpSp>
      <p:cxnSp>
        <p:nvCxnSpPr>
          <p:cNvPr id="177" name="Straight Connector 176"/>
          <p:cNvCxnSpPr/>
          <p:nvPr/>
        </p:nvCxnSpPr>
        <p:spPr>
          <a:xfrm flipH="1">
            <a:off x="7403292" y="6174122"/>
            <a:ext cx="405903" cy="210542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 flipH="1" flipV="1">
            <a:off x="7864117" y="6177298"/>
            <a:ext cx="454846" cy="207366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2559099" y="4463583"/>
            <a:ext cx="431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C(</a:t>
            </a:r>
            <a:r>
              <a:rPr lang="en-US" sz="1400" dirty="0" err="1" smtClean="0"/>
              <a:t>i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11" name="TextBox 210"/>
          <p:cNvSpPr txBox="1"/>
          <p:nvPr/>
        </p:nvSpPr>
        <p:spPr>
          <a:xfrm>
            <a:off x="4604711" y="4463583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C(ii)</a:t>
            </a:r>
            <a:endParaRPr lang="en-US" sz="1400" dirty="0"/>
          </a:p>
        </p:txBody>
      </p:sp>
      <p:sp>
        <p:nvSpPr>
          <p:cNvPr id="212" name="TextBox 211"/>
          <p:cNvSpPr txBox="1"/>
          <p:nvPr/>
        </p:nvSpPr>
        <p:spPr>
          <a:xfrm>
            <a:off x="6789750" y="4463583"/>
            <a:ext cx="514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C(iii)</a:t>
            </a:r>
            <a:endParaRPr lang="en-US" sz="1400" dirty="0"/>
          </a:p>
        </p:txBody>
      </p:sp>
      <p:sp>
        <p:nvSpPr>
          <p:cNvPr id="4" name="Right Arrow 3"/>
          <p:cNvSpPr/>
          <p:nvPr/>
        </p:nvSpPr>
        <p:spPr>
          <a:xfrm>
            <a:off x="4432300" y="5154256"/>
            <a:ext cx="355600" cy="14538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ight Arrow 146"/>
          <p:cNvSpPr/>
          <p:nvPr/>
        </p:nvSpPr>
        <p:spPr>
          <a:xfrm>
            <a:off x="6692900" y="5154256"/>
            <a:ext cx="355600" cy="14538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" name="Group 139"/>
          <p:cNvGrpSpPr/>
          <p:nvPr/>
        </p:nvGrpSpPr>
        <p:grpSpPr>
          <a:xfrm>
            <a:off x="5462537" y="5537824"/>
            <a:ext cx="315773" cy="1451211"/>
            <a:chOff x="5249068" y="5562721"/>
            <a:chExt cx="315773" cy="145121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9068" y="5562721"/>
              <a:ext cx="315773" cy="27310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4003" y="5974626"/>
              <a:ext cx="285902" cy="26883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4003" y="6382265"/>
              <a:ext cx="285902" cy="24323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869" y="6762167"/>
              <a:ext cx="290170" cy="251765"/>
            </a:xfrm>
            <a:prstGeom prst="rect">
              <a:avLst/>
            </a:prstGeom>
          </p:spPr>
        </p:pic>
      </p:grpSp>
      <p:grpSp>
        <p:nvGrpSpPr>
          <p:cNvPr id="141" name="Group 140"/>
          <p:cNvGrpSpPr/>
          <p:nvPr/>
        </p:nvGrpSpPr>
        <p:grpSpPr>
          <a:xfrm>
            <a:off x="5805866" y="5539957"/>
            <a:ext cx="298704" cy="1442677"/>
            <a:chOff x="5578749" y="5564854"/>
            <a:chExt cx="298704" cy="144267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150" y="5564854"/>
              <a:ext cx="285902" cy="26883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150" y="5972493"/>
              <a:ext cx="285902" cy="27310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8749" y="6390799"/>
              <a:ext cx="298704" cy="22616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150" y="6768568"/>
              <a:ext cx="285902" cy="238963"/>
            </a:xfrm>
            <a:prstGeom prst="rect">
              <a:avLst/>
            </a:prstGeom>
          </p:spPr>
        </p:pic>
      </p:grpSp>
      <p:grpSp>
        <p:nvGrpSpPr>
          <p:cNvPr id="138" name="Group 137"/>
          <p:cNvGrpSpPr/>
          <p:nvPr/>
        </p:nvGrpSpPr>
        <p:grpSpPr>
          <a:xfrm>
            <a:off x="5147057" y="5558958"/>
            <a:ext cx="410690" cy="1419610"/>
            <a:chOff x="4940412" y="5583855"/>
            <a:chExt cx="410690" cy="1419610"/>
          </a:xfrm>
        </p:grpSpPr>
        <p:sp>
          <p:nvSpPr>
            <p:cNvPr id="34" name="Rectangle 33"/>
            <p:cNvSpPr/>
            <p:nvPr/>
          </p:nvSpPr>
          <p:spPr>
            <a:xfrm>
              <a:off x="4954839" y="5583855"/>
              <a:ext cx="38183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/>
                <a:t>21%</a:t>
              </a: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940412" y="5993627"/>
              <a:ext cx="41069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9.1%</a:t>
              </a:r>
              <a:endParaRPr lang="en-US" sz="900" dirty="0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954839" y="6388464"/>
              <a:ext cx="38183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17%</a:t>
              </a:r>
              <a:endParaRPr lang="en-US" sz="900" dirty="0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954839" y="6772633"/>
              <a:ext cx="38183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16%</a:t>
              </a:r>
              <a:endParaRPr lang="en-US" sz="900" dirty="0"/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6030868" y="5558958"/>
            <a:ext cx="410690" cy="1419610"/>
            <a:chOff x="5803751" y="5583855"/>
            <a:chExt cx="410690" cy="1419610"/>
          </a:xfrm>
        </p:grpSpPr>
        <p:sp>
          <p:nvSpPr>
            <p:cNvPr id="131" name="Rectangle 130"/>
            <p:cNvSpPr/>
            <p:nvPr/>
          </p:nvSpPr>
          <p:spPr>
            <a:xfrm>
              <a:off x="5803751" y="5583855"/>
              <a:ext cx="41069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5.9%</a:t>
              </a:r>
              <a:endParaRPr lang="en-US" sz="900" dirty="0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818178" y="5993627"/>
              <a:ext cx="38183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14%</a:t>
              </a:r>
              <a:endParaRPr lang="en-US" sz="900" dirty="0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818178" y="6388464"/>
              <a:ext cx="38183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15%</a:t>
              </a:r>
              <a:endParaRPr lang="en-US" sz="900" dirty="0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803751" y="6772633"/>
              <a:ext cx="41069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2.6%</a:t>
              </a:r>
              <a:endParaRPr lang="en-US" sz="900" dirty="0"/>
            </a:p>
          </p:txBody>
        </p:sp>
      </p:grpSp>
      <p:sp>
        <p:nvSpPr>
          <p:cNvPr id="142" name="TextBox 141"/>
          <p:cNvSpPr txBox="1"/>
          <p:nvPr/>
        </p:nvSpPr>
        <p:spPr>
          <a:xfrm rot="16200000">
            <a:off x="5296013" y="7166606"/>
            <a:ext cx="6094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/>
              <a:t>coherent</a:t>
            </a:r>
            <a:endParaRPr lang="en-US" sz="900" dirty="0"/>
          </a:p>
        </p:txBody>
      </p:sp>
      <p:sp>
        <p:nvSpPr>
          <p:cNvPr id="143" name="TextBox 142"/>
          <p:cNvSpPr txBox="1"/>
          <p:nvPr/>
        </p:nvSpPr>
        <p:spPr>
          <a:xfrm rot="16200000">
            <a:off x="5581754" y="7210689"/>
            <a:ext cx="6976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/>
              <a:t>incoherent</a:t>
            </a:r>
            <a:endParaRPr lang="en-US" sz="900" dirty="0"/>
          </a:p>
        </p:txBody>
      </p:sp>
      <p:sp>
        <p:nvSpPr>
          <p:cNvPr id="144" name="TextBox 143"/>
          <p:cNvSpPr txBox="1"/>
          <p:nvPr/>
        </p:nvSpPr>
        <p:spPr>
          <a:xfrm>
            <a:off x="5162362" y="7106058"/>
            <a:ext cx="3818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63%</a:t>
            </a:r>
            <a:endParaRPr lang="en-US" sz="900" dirty="0"/>
          </a:p>
        </p:txBody>
      </p:sp>
      <p:sp>
        <p:nvSpPr>
          <p:cNvPr id="145" name="TextBox 144"/>
          <p:cNvSpPr txBox="1"/>
          <p:nvPr/>
        </p:nvSpPr>
        <p:spPr>
          <a:xfrm>
            <a:off x="6030868" y="7107968"/>
            <a:ext cx="3818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mtClean="0"/>
              <a:t>37%</a:t>
            </a:r>
            <a:endParaRPr lang="en-US" sz="900" dirty="0"/>
          </a:p>
        </p:txBody>
      </p:sp>
      <p:grpSp>
        <p:nvGrpSpPr>
          <p:cNvPr id="179" name="Group 178"/>
          <p:cNvGrpSpPr/>
          <p:nvPr/>
        </p:nvGrpSpPr>
        <p:grpSpPr>
          <a:xfrm>
            <a:off x="5133034" y="4599850"/>
            <a:ext cx="1308898" cy="872718"/>
            <a:chOff x="3798089" y="1298202"/>
            <a:chExt cx="1308898" cy="872718"/>
          </a:xfrm>
        </p:grpSpPr>
        <p:grpSp>
          <p:nvGrpSpPr>
            <p:cNvPr id="180" name="Group 179"/>
            <p:cNvGrpSpPr/>
            <p:nvPr/>
          </p:nvGrpSpPr>
          <p:grpSpPr>
            <a:xfrm>
              <a:off x="4141660" y="1673180"/>
              <a:ext cx="621757" cy="246888"/>
              <a:chOff x="2453888" y="1571078"/>
              <a:chExt cx="621757" cy="246888"/>
            </a:xfrm>
          </p:grpSpPr>
          <p:cxnSp>
            <p:nvCxnSpPr>
              <p:cNvPr id="191" name="Straight Arrow Connector 190"/>
              <p:cNvCxnSpPr/>
              <p:nvPr/>
            </p:nvCxnSpPr>
            <p:spPr>
              <a:xfrm>
                <a:off x="2453888" y="1571078"/>
                <a:ext cx="244546" cy="246888"/>
              </a:xfrm>
              <a:prstGeom prst="straightConnector1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/>
              <p:cNvCxnSpPr/>
              <p:nvPr/>
            </p:nvCxnSpPr>
            <p:spPr>
              <a:xfrm flipH="1">
                <a:off x="2816541" y="1571078"/>
                <a:ext cx="259104" cy="246888"/>
              </a:xfrm>
              <a:prstGeom prst="straightConnector1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1" name="Rectangle 180"/>
            <p:cNvSpPr>
              <a:spLocks/>
            </p:cNvSpPr>
            <p:nvPr/>
          </p:nvSpPr>
          <p:spPr>
            <a:xfrm>
              <a:off x="4361098" y="1988040"/>
              <a:ext cx="182880" cy="1828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T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cxnSp>
          <p:nvCxnSpPr>
            <p:cNvPr id="183" name="Straight Arrow Connector 182"/>
            <p:cNvCxnSpPr/>
            <p:nvPr/>
          </p:nvCxnSpPr>
          <p:spPr>
            <a:xfrm flipV="1">
              <a:off x="4244972" y="1453038"/>
              <a:ext cx="457200" cy="11325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headEnd type="none"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TextBox 183"/>
            <p:cNvSpPr txBox="1"/>
            <p:nvPr/>
          </p:nvSpPr>
          <p:spPr>
            <a:xfrm>
              <a:off x="4350509" y="1415896"/>
              <a:ext cx="246126" cy="85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800" dirty="0" smtClean="0"/>
                <a:t>201</a:t>
              </a:r>
              <a:endParaRPr lang="en-US" sz="800" dirty="0"/>
            </a:p>
          </p:txBody>
        </p:sp>
        <p:grpSp>
          <p:nvGrpSpPr>
            <p:cNvPr id="185" name="Group 184"/>
            <p:cNvGrpSpPr/>
            <p:nvPr/>
          </p:nvGrpSpPr>
          <p:grpSpPr>
            <a:xfrm>
              <a:off x="3798089" y="1298202"/>
              <a:ext cx="431528" cy="320996"/>
              <a:chOff x="1782765" y="1172159"/>
              <a:chExt cx="431528" cy="320996"/>
            </a:xfrm>
          </p:grpSpPr>
          <p:sp>
            <p:nvSpPr>
              <p:cNvPr id="188" name="Oval 187"/>
              <p:cNvSpPr>
                <a:spLocks noChangeAspect="1"/>
              </p:cNvSpPr>
              <p:nvPr/>
            </p:nvSpPr>
            <p:spPr>
              <a:xfrm>
                <a:off x="1838012" y="1172159"/>
                <a:ext cx="321034" cy="32099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1782765" y="1209547"/>
                <a:ext cx="43152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/>
                  <a:t>MYC</a:t>
                </a:r>
                <a:endParaRPr lang="en-US" sz="1400" b="1" dirty="0"/>
              </a:p>
            </p:txBody>
          </p:sp>
        </p:grpSp>
        <p:sp>
          <p:nvSpPr>
            <p:cNvPr id="186" name="Oval 185"/>
            <p:cNvSpPr>
              <a:spLocks noChangeAspect="1"/>
            </p:cNvSpPr>
            <p:nvPr/>
          </p:nvSpPr>
          <p:spPr>
            <a:xfrm>
              <a:off x="4785953" y="1298202"/>
              <a:ext cx="321034" cy="320997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4801930" y="1380557"/>
              <a:ext cx="282130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sz="1000" b="1" dirty="0" smtClean="0"/>
                <a:t>NRF1</a:t>
              </a:r>
              <a:endParaRPr lang="en-US" sz="800" b="1" dirty="0"/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5462537" y="5537302"/>
            <a:ext cx="315773" cy="1472296"/>
          </a:xfrm>
          <a:prstGeom prst="roundRect">
            <a:avLst/>
          </a:prstGeom>
          <a:solidFill>
            <a:srgbClr val="009051">
              <a:alpha val="20000"/>
            </a:srgbClr>
          </a:solidFill>
          <a:ln w="63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ounded Rectangle 134"/>
          <p:cNvSpPr/>
          <p:nvPr/>
        </p:nvSpPr>
        <p:spPr>
          <a:xfrm>
            <a:off x="5799185" y="5532749"/>
            <a:ext cx="315773" cy="1476849"/>
          </a:xfrm>
          <a:prstGeom prst="roundRect">
            <a:avLst/>
          </a:prstGeom>
          <a:solidFill>
            <a:srgbClr val="FFD579">
              <a:alpha val="20000"/>
            </a:srgbClr>
          </a:solidFill>
          <a:ln w="63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7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93873" y="1664341"/>
            <a:ext cx="1435754" cy="516405"/>
            <a:chOff x="2015481" y="5469086"/>
            <a:chExt cx="1435754" cy="516405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2015481" y="5469086"/>
              <a:ext cx="417923" cy="516405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3008433" y="5469086"/>
              <a:ext cx="442802" cy="516405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2602068" y="2176264"/>
            <a:ext cx="419364" cy="4062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75143" y="1001561"/>
            <a:ext cx="1073214" cy="146304"/>
            <a:chOff x="2279699" y="919673"/>
            <a:chExt cx="1073214" cy="146304"/>
          </a:xfrm>
        </p:grpSpPr>
        <p:cxnSp>
          <p:nvCxnSpPr>
            <p:cNvPr id="27" name="Straight Arrow Connector 26"/>
            <p:cNvCxnSpPr/>
            <p:nvPr/>
          </p:nvCxnSpPr>
          <p:spPr>
            <a:xfrm flipV="1">
              <a:off x="2279699" y="983148"/>
              <a:ext cx="1073214" cy="19354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2605994" y="919673"/>
              <a:ext cx="420624" cy="1463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1200" dirty="0" smtClean="0"/>
                <a:t>113</a:t>
              </a:r>
              <a:endParaRPr lang="en-US" sz="12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75143" y="1182434"/>
            <a:ext cx="1073214" cy="146304"/>
            <a:chOff x="2279699" y="1182433"/>
            <a:chExt cx="1073214" cy="146304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2279699" y="1245908"/>
              <a:ext cx="1073214" cy="19354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2605994" y="1182433"/>
              <a:ext cx="420624" cy="1463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1200" smtClean="0"/>
                <a:t>1487</a:t>
              </a:r>
              <a:endParaRPr lang="en-US" sz="12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75143" y="1363306"/>
            <a:ext cx="1073214" cy="146304"/>
            <a:chOff x="2279699" y="1445194"/>
            <a:chExt cx="1073214" cy="146304"/>
          </a:xfrm>
        </p:grpSpPr>
        <p:cxnSp>
          <p:nvCxnSpPr>
            <p:cNvPr id="30" name="Straight Arrow Connector 29"/>
            <p:cNvCxnSpPr/>
            <p:nvPr/>
          </p:nvCxnSpPr>
          <p:spPr>
            <a:xfrm flipV="1">
              <a:off x="2279699" y="1508669"/>
              <a:ext cx="1073214" cy="19354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2605994" y="1445194"/>
              <a:ext cx="420624" cy="14630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1200" dirty="0" smtClean="0"/>
                <a:t>2135</a:t>
              </a:r>
              <a:endParaRPr lang="en-US" sz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26515" y="1009519"/>
            <a:ext cx="2370471" cy="583573"/>
            <a:chOff x="1626515" y="1009519"/>
            <a:chExt cx="2370471" cy="583573"/>
          </a:xfrm>
        </p:grpSpPr>
        <p:grpSp>
          <p:nvGrpSpPr>
            <p:cNvPr id="43" name="Group 42"/>
            <p:cNvGrpSpPr/>
            <p:nvPr/>
          </p:nvGrpSpPr>
          <p:grpSpPr>
            <a:xfrm>
              <a:off x="1626515" y="1027018"/>
              <a:ext cx="548640" cy="548575"/>
              <a:chOff x="1626515" y="1030230"/>
              <a:chExt cx="548640" cy="548575"/>
            </a:xfrm>
          </p:grpSpPr>
          <p:sp>
            <p:nvSpPr>
              <p:cNvPr id="24" name="Oval 23"/>
              <p:cNvSpPr>
                <a:spLocks noChangeAspect="1"/>
              </p:cNvSpPr>
              <p:nvPr/>
            </p:nvSpPr>
            <p:spPr>
              <a:xfrm>
                <a:off x="1626515" y="1030230"/>
                <a:ext cx="548640" cy="54857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639674" y="1150629"/>
                <a:ext cx="5223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MYC</a:t>
                </a:r>
                <a:endParaRPr lang="en-US" sz="1400" b="1" dirty="0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3448346" y="1009519"/>
              <a:ext cx="548640" cy="583573"/>
              <a:chOff x="3448346" y="1239678"/>
              <a:chExt cx="548640" cy="583573"/>
            </a:xfrm>
          </p:grpSpPr>
          <p:sp>
            <p:nvSpPr>
              <p:cNvPr id="25" name="Oval 24"/>
              <p:cNvSpPr>
                <a:spLocks noChangeAspect="1"/>
              </p:cNvSpPr>
              <p:nvPr/>
            </p:nvSpPr>
            <p:spPr>
              <a:xfrm>
                <a:off x="3448346" y="1239678"/>
                <a:ext cx="548640" cy="5485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635839" y="1330808"/>
                <a:ext cx="20518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3200" b="1" dirty="0" smtClean="0"/>
                  <a:t>*</a:t>
                </a:r>
                <a:endParaRPr lang="en-US" sz="1400" b="1" dirty="0"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4995080" y="1058874"/>
            <a:ext cx="2375139" cy="1564239"/>
            <a:chOff x="4995080" y="1058874"/>
            <a:chExt cx="2375139" cy="1564239"/>
          </a:xfrm>
        </p:grpSpPr>
        <p:grpSp>
          <p:nvGrpSpPr>
            <p:cNvPr id="47" name="Group 46"/>
            <p:cNvGrpSpPr/>
            <p:nvPr/>
          </p:nvGrpSpPr>
          <p:grpSpPr>
            <a:xfrm>
              <a:off x="5464772" y="1704946"/>
              <a:ext cx="1435754" cy="516405"/>
              <a:chOff x="2015481" y="5469086"/>
              <a:chExt cx="1435754" cy="516405"/>
            </a:xfrm>
          </p:grpSpPr>
          <p:cxnSp>
            <p:nvCxnSpPr>
              <p:cNvPr id="65" name="Straight Arrow Connector 64"/>
              <p:cNvCxnSpPr/>
              <p:nvPr/>
            </p:nvCxnSpPr>
            <p:spPr>
              <a:xfrm>
                <a:off x="2015481" y="5469086"/>
                <a:ext cx="417923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 flipH="1">
                <a:off x="3008433" y="5469086"/>
                <a:ext cx="442802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Rectangle 47"/>
            <p:cNvSpPr/>
            <p:nvPr/>
          </p:nvSpPr>
          <p:spPr>
            <a:xfrm>
              <a:off x="5972967" y="2216869"/>
              <a:ext cx="419364" cy="4062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T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646042" y="1248409"/>
              <a:ext cx="1073214" cy="146304"/>
              <a:chOff x="5648264" y="1248409"/>
              <a:chExt cx="1073214" cy="146304"/>
            </a:xfrm>
          </p:grpSpPr>
          <p:cxnSp>
            <p:nvCxnSpPr>
              <p:cNvPr id="59" name="Straight Arrow Connector 58"/>
              <p:cNvCxnSpPr/>
              <p:nvPr/>
            </p:nvCxnSpPr>
            <p:spPr>
              <a:xfrm flipV="1">
                <a:off x="5648264" y="1311884"/>
                <a:ext cx="1073214" cy="19354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headEnd type="non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>
                <a:off x="5974559" y="1248409"/>
                <a:ext cx="420624" cy="1463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n-US" sz="1200" dirty="0" smtClean="0"/>
                  <a:t>201</a:t>
                </a:r>
                <a:endParaRPr lang="en-US" sz="1200" dirty="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995080" y="1058874"/>
              <a:ext cx="2375139" cy="548575"/>
              <a:chOff x="4995080" y="1058874"/>
              <a:chExt cx="2375139" cy="548575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4995080" y="1058874"/>
                <a:ext cx="548640" cy="548575"/>
                <a:chOff x="1626515" y="1030230"/>
                <a:chExt cx="548640" cy="548575"/>
              </a:xfrm>
            </p:grpSpPr>
            <p:sp>
              <p:nvSpPr>
                <p:cNvPr id="54" name="Oval 53"/>
                <p:cNvSpPr>
                  <a:spLocks noChangeAspect="1"/>
                </p:cNvSpPr>
                <p:nvPr/>
              </p:nvSpPr>
              <p:spPr>
                <a:xfrm>
                  <a:off x="1626515" y="1030230"/>
                  <a:ext cx="548640" cy="548575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1639674" y="1150629"/>
                  <a:ext cx="52232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/>
                    <a:t>MYC</a:t>
                  </a:r>
                  <a:endParaRPr lang="en-US" sz="1400" b="1" dirty="0"/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6792817" y="1058874"/>
                <a:ext cx="577402" cy="548575"/>
                <a:chOff x="6824349" y="1050124"/>
                <a:chExt cx="577402" cy="548575"/>
              </a:xfrm>
            </p:grpSpPr>
            <p:sp>
              <p:nvSpPr>
                <p:cNvPr id="52" name="Oval 51"/>
                <p:cNvSpPr>
                  <a:spLocks noChangeAspect="1"/>
                </p:cNvSpPr>
                <p:nvPr/>
              </p:nvSpPr>
              <p:spPr>
                <a:xfrm>
                  <a:off x="6838730" y="1050124"/>
                  <a:ext cx="548640" cy="548575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6824349" y="1170523"/>
                  <a:ext cx="57740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/>
                    <a:t>NRF1</a:t>
                  </a:r>
                  <a:endParaRPr lang="en-US" sz="1400" b="1" dirty="0"/>
                </a:p>
              </p:txBody>
            </p:sp>
          </p:grpSp>
        </p:grpSp>
      </p:grpSp>
      <p:sp>
        <p:nvSpPr>
          <p:cNvPr id="58" name="Arc 57"/>
          <p:cNvSpPr/>
          <p:nvPr/>
        </p:nvSpPr>
        <p:spPr>
          <a:xfrm rot="12626546">
            <a:off x="3468328" y="3075501"/>
            <a:ext cx="1348952" cy="1461817"/>
          </a:xfrm>
          <a:prstGeom prst="arc">
            <a:avLst>
              <a:gd name="adj1" fmla="val 16200000"/>
              <a:gd name="adj2" fmla="val 20030333"/>
            </a:avLst>
          </a:prstGeom>
          <a:scene3d>
            <a:camera prst="orthographicFront">
              <a:rot lat="0" lon="162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/>
          <p:cNvGrpSpPr/>
          <p:nvPr/>
        </p:nvGrpSpPr>
        <p:grpSpPr>
          <a:xfrm rot="10800000">
            <a:off x="5905466" y="4267190"/>
            <a:ext cx="514356" cy="639280"/>
            <a:chOff x="6207837" y="5469086"/>
            <a:chExt cx="548640" cy="669235"/>
          </a:xfrm>
        </p:grpSpPr>
        <p:sp>
          <p:nvSpPr>
            <p:cNvPr id="77" name="Arc 76"/>
            <p:cNvSpPr/>
            <p:nvPr/>
          </p:nvSpPr>
          <p:spPr>
            <a:xfrm>
              <a:off x="6207837" y="5469086"/>
              <a:ext cx="548640" cy="548640"/>
            </a:xfrm>
            <a:prstGeom prst="arc">
              <a:avLst>
                <a:gd name="adj1" fmla="val 10698917"/>
                <a:gd name="adj2" fmla="val 4"/>
              </a:avLst>
            </a:prstGeom>
            <a:ln w="15875">
              <a:solidFill>
                <a:schemeClr val="bg1">
                  <a:lumMod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Connector 77"/>
            <p:cNvCxnSpPr/>
            <p:nvPr/>
          </p:nvCxnSpPr>
          <p:spPr>
            <a:xfrm>
              <a:off x="6207837" y="5726841"/>
              <a:ext cx="0" cy="41148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756477" y="5726841"/>
              <a:ext cx="0" cy="41148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6207837" y="6138321"/>
              <a:ext cx="54864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 rot="10800000">
            <a:off x="2944103" y="3227901"/>
            <a:ext cx="2050977" cy="1473923"/>
            <a:chOff x="5442532" y="5365352"/>
            <a:chExt cx="2050977" cy="1473923"/>
          </a:xfrm>
        </p:grpSpPr>
        <p:sp>
          <p:nvSpPr>
            <p:cNvPr id="74" name="Arc 73"/>
            <p:cNvSpPr/>
            <p:nvPr/>
          </p:nvSpPr>
          <p:spPr>
            <a:xfrm rot="1826546">
              <a:off x="5442532" y="5377458"/>
              <a:ext cx="1348952" cy="1461817"/>
            </a:xfrm>
            <a:prstGeom prst="arc">
              <a:avLst>
                <a:gd name="adj1" fmla="val 16200000"/>
                <a:gd name="adj2" fmla="val 20030333"/>
              </a:avLst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Arc 74"/>
            <p:cNvSpPr/>
            <p:nvPr/>
          </p:nvSpPr>
          <p:spPr>
            <a:xfrm rot="14686311">
              <a:off x="6192501" y="5339074"/>
              <a:ext cx="1274730" cy="1327286"/>
            </a:xfrm>
            <a:prstGeom prst="arc">
              <a:avLst>
                <a:gd name="adj1" fmla="val 16966371"/>
                <a:gd name="adj2" fmla="val 21076933"/>
              </a:avLst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Arc 75"/>
            <p:cNvSpPr/>
            <p:nvPr/>
          </p:nvSpPr>
          <p:spPr>
            <a:xfrm>
              <a:off x="6171261" y="6024563"/>
              <a:ext cx="621792" cy="222808"/>
            </a:xfrm>
            <a:prstGeom prst="arc">
              <a:avLst>
                <a:gd name="adj1" fmla="val 10736049"/>
                <a:gd name="adj2" fmla="val 134090"/>
              </a:avLst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929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605" y="4582169"/>
            <a:ext cx="1502706" cy="1471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5652" r="5252" b="52838"/>
          <a:stretch/>
        </p:blipFill>
        <p:spPr>
          <a:xfrm>
            <a:off x="645885" y="663855"/>
            <a:ext cx="9834220" cy="3605214"/>
          </a:xfrm>
          <a:prstGeom prst="rect">
            <a:avLst/>
          </a:prstGeom>
        </p:spPr>
      </p:pic>
      <p:sp>
        <p:nvSpPr>
          <p:cNvPr id="67" name="Rectangular Callout 66"/>
          <p:cNvSpPr/>
          <p:nvPr/>
        </p:nvSpPr>
        <p:spPr>
          <a:xfrm rot="10800000">
            <a:off x="598053" y="4365530"/>
            <a:ext cx="7972088" cy="3347742"/>
          </a:xfrm>
          <a:prstGeom prst="wedgeRectCallout">
            <a:avLst>
              <a:gd name="adj1" fmla="val 48865"/>
              <a:gd name="adj2" fmla="val 60139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4"/>
          <a:srcRect l="1888" t="63318" r="81884" b="8635"/>
          <a:stretch/>
        </p:blipFill>
        <p:spPr>
          <a:xfrm>
            <a:off x="8669678" y="6128666"/>
            <a:ext cx="1672645" cy="1584606"/>
          </a:xfrm>
          <a:prstGeom prst="rect">
            <a:avLst/>
          </a:prstGeom>
        </p:spPr>
      </p:pic>
      <p:sp>
        <p:nvSpPr>
          <p:cNvPr id="72" name="Rectangular Callout 71"/>
          <p:cNvSpPr/>
          <p:nvPr/>
        </p:nvSpPr>
        <p:spPr>
          <a:xfrm rot="10800000">
            <a:off x="8638010" y="4365527"/>
            <a:ext cx="1650249" cy="3347741"/>
          </a:xfrm>
          <a:prstGeom prst="wedgeRectCallout">
            <a:avLst>
              <a:gd name="adj1" fmla="val -38496"/>
              <a:gd name="adj2" fmla="val 582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548331" y="762506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85739" y="7607588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25499" y="415689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581785" y="4463583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95541" y="4474727"/>
            <a:ext cx="295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81339" t="61030" r="3466" b="9481"/>
          <a:stretch/>
        </p:blipFill>
        <p:spPr>
          <a:xfrm>
            <a:off x="663040" y="6113171"/>
            <a:ext cx="1466886" cy="1452416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57357" y="457320"/>
            <a:ext cx="4434840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5606638" y="462427"/>
            <a:ext cx="46694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grpSp>
        <p:nvGrpSpPr>
          <p:cNvPr id="192" name="Group 191"/>
          <p:cNvGrpSpPr/>
          <p:nvPr/>
        </p:nvGrpSpPr>
        <p:grpSpPr>
          <a:xfrm>
            <a:off x="2935261" y="4599850"/>
            <a:ext cx="1308898" cy="872718"/>
            <a:chOff x="2464263" y="4322921"/>
            <a:chExt cx="1308898" cy="8727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5308" y="4752902"/>
              <a:ext cx="312420" cy="12192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68626" y="4776798"/>
              <a:ext cx="358140" cy="129540"/>
            </a:xfrm>
            <a:prstGeom prst="rect">
              <a:avLst/>
            </a:prstGeom>
          </p:spPr>
        </p:pic>
        <p:grpSp>
          <p:nvGrpSpPr>
            <p:cNvPr id="41" name="Group 40"/>
            <p:cNvGrpSpPr/>
            <p:nvPr/>
          </p:nvGrpSpPr>
          <p:grpSpPr>
            <a:xfrm>
              <a:off x="2464263" y="4322921"/>
              <a:ext cx="1308898" cy="872718"/>
              <a:chOff x="2110317" y="1196100"/>
              <a:chExt cx="1308898" cy="872718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2453888" y="1571078"/>
                <a:ext cx="621757" cy="246888"/>
                <a:chOff x="2453888" y="1571078"/>
                <a:chExt cx="621757" cy="246888"/>
              </a:xfrm>
            </p:grpSpPr>
            <p:cxnSp>
              <p:nvCxnSpPr>
                <p:cNvPr id="63" name="Straight Arrow Connector 62"/>
                <p:cNvCxnSpPr/>
                <p:nvPr/>
              </p:nvCxnSpPr>
              <p:spPr>
                <a:xfrm>
                  <a:off x="2453888" y="1571078"/>
                  <a:ext cx="244546" cy="246888"/>
                </a:xfrm>
                <a:prstGeom prst="straightConnector1">
                  <a:avLst/>
                </a:prstGeom>
                <a:ln w="6350">
                  <a:solidFill>
                    <a:schemeClr val="bg1">
                      <a:lumMod val="50000"/>
                    </a:schemeClr>
                  </a:solidFill>
                  <a:headEnd type="non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/>
                <p:cNvCxnSpPr/>
                <p:nvPr/>
              </p:nvCxnSpPr>
              <p:spPr>
                <a:xfrm flipH="1">
                  <a:off x="2816541" y="1571078"/>
                  <a:ext cx="259104" cy="246888"/>
                </a:xfrm>
                <a:prstGeom prst="straightConnector1">
                  <a:avLst/>
                </a:prstGeom>
                <a:ln w="6350">
                  <a:solidFill>
                    <a:schemeClr val="bg1">
                      <a:lumMod val="50000"/>
                    </a:schemeClr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" name="Rectangle 42"/>
              <p:cNvSpPr>
                <a:spLocks/>
              </p:cNvSpPr>
              <p:nvPr/>
            </p:nvSpPr>
            <p:spPr>
              <a:xfrm>
                <a:off x="2673326" y="1885938"/>
                <a:ext cx="182880" cy="18288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>
                    <a:solidFill>
                      <a:schemeClr val="tx1"/>
                    </a:solidFill>
                  </a:rPr>
                  <a:t>T</a:t>
                </a:r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4" name="Group 43"/>
              <p:cNvGrpSpPr/>
              <p:nvPr/>
            </p:nvGrpSpPr>
            <p:grpSpPr>
              <a:xfrm>
                <a:off x="2110317" y="1196100"/>
                <a:ext cx="1308898" cy="320997"/>
                <a:chOff x="2110317" y="1196100"/>
                <a:chExt cx="1308898" cy="320997"/>
              </a:xfrm>
            </p:grpSpPr>
            <p:grpSp>
              <p:nvGrpSpPr>
                <p:cNvPr id="45" name="Group 44"/>
                <p:cNvGrpSpPr/>
                <p:nvPr/>
              </p:nvGrpSpPr>
              <p:grpSpPr>
                <a:xfrm>
                  <a:off x="2557200" y="1211397"/>
                  <a:ext cx="457200" cy="290402"/>
                  <a:chOff x="2557200" y="1229026"/>
                  <a:chExt cx="457200" cy="290402"/>
                </a:xfrm>
              </p:grpSpPr>
              <p:cxnSp>
                <p:nvCxnSpPr>
                  <p:cNvPr id="55" name="Straight Arrow Connector 54"/>
                  <p:cNvCxnSpPr/>
                  <p:nvPr/>
                </p:nvCxnSpPr>
                <p:spPr>
                  <a:xfrm flipV="1">
                    <a:off x="2557200" y="1266168"/>
                    <a:ext cx="457200" cy="11325"/>
                  </a:xfrm>
                  <a:prstGeom prst="straightConnector1">
                    <a:avLst/>
                  </a:prstGeom>
                  <a:ln w="6350">
                    <a:solidFill>
                      <a:schemeClr val="bg1">
                        <a:lumMod val="50000"/>
                      </a:schemeClr>
                    </a:solidFill>
                    <a:headEnd type="triangle" w="sm" len="sm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2662737" y="1229026"/>
                    <a:ext cx="246126" cy="8560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txBody>
                  <a:bodyPr wrap="none" lIns="0" tIns="0" rIns="0" bIns="0" rtlCol="0" anchor="ctr" anchorCtr="0">
                    <a:noAutofit/>
                  </a:bodyPr>
                  <a:lstStyle/>
                  <a:p>
                    <a:pPr algn="ctr"/>
                    <a:r>
                      <a:rPr lang="en-US" sz="800" dirty="0" smtClean="0"/>
                      <a:t>113</a:t>
                    </a:r>
                    <a:endParaRPr lang="en-US" sz="800" dirty="0"/>
                  </a:p>
                </p:txBody>
              </p:sp>
              <p:cxnSp>
                <p:nvCxnSpPr>
                  <p:cNvPr id="59" name="Straight Arrow Connector 58"/>
                  <p:cNvCxnSpPr/>
                  <p:nvPr/>
                </p:nvCxnSpPr>
                <p:spPr>
                  <a:xfrm flipV="1">
                    <a:off x="2557200" y="1368564"/>
                    <a:ext cx="457200" cy="11325"/>
                  </a:xfrm>
                  <a:prstGeom prst="straightConnector1">
                    <a:avLst/>
                  </a:prstGeom>
                  <a:ln w="6350">
                    <a:solidFill>
                      <a:schemeClr val="bg1">
                        <a:lumMod val="50000"/>
                      </a:schemeClr>
                    </a:solidFill>
                    <a:headEnd type="triangle" w="sm" len="sm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0" name="TextBox 59"/>
                  <p:cNvSpPr txBox="1"/>
                  <p:nvPr/>
                </p:nvSpPr>
                <p:spPr>
                  <a:xfrm>
                    <a:off x="2662737" y="1331422"/>
                    <a:ext cx="246126" cy="8560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txBody>
                  <a:bodyPr wrap="none" lIns="0" tIns="0" rIns="0" bIns="0" rtlCol="0" anchor="ctr" anchorCtr="0">
                    <a:noAutofit/>
                  </a:bodyPr>
                  <a:lstStyle/>
                  <a:p>
                    <a:pPr algn="ctr"/>
                    <a:r>
                      <a:rPr lang="en-US" sz="800" dirty="0" smtClean="0"/>
                      <a:t>1487</a:t>
                    </a:r>
                    <a:endParaRPr lang="en-US" sz="800" dirty="0"/>
                  </a:p>
                </p:txBody>
              </p:sp>
              <p:cxnSp>
                <p:nvCxnSpPr>
                  <p:cNvPr id="61" name="Straight Arrow Connector 60"/>
                  <p:cNvCxnSpPr/>
                  <p:nvPr/>
                </p:nvCxnSpPr>
                <p:spPr>
                  <a:xfrm flipV="1">
                    <a:off x="2557200" y="1470961"/>
                    <a:ext cx="457200" cy="11325"/>
                  </a:xfrm>
                  <a:prstGeom prst="straightConnector1">
                    <a:avLst/>
                  </a:prstGeom>
                  <a:ln w="6350">
                    <a:solidFill>
                      <a:schemeClr val="bg1">
                        <a:lumMod val="50000"/>
                      </a:schemeClr>
                    </a:solidFill>
                    <a:headEnd type="none" w="lg" len="lg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2662737" y="1433819"/>
                    <a:ext cx="246126" cy="85609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txBody>
                  <a:bodyPr wrap="none" lIns="0" tIns="0" rIns="0" bIns="0" rtlCol="0" anchor="ctr" anchorCtr="0">
                    <a:noAutofit/>
                  </a:bodyPr>
                  <a:lstStyle/>
                  <a:p>
                    <a:pPr algn="ctr"/>
                    <a:r>
                      <a:rPr lang="en-US" sz="800" dirty="0" smtClean="0"/>
                      <a:t>2135</a:t>
                    </a:r>
                    <a:endParaRPr lang="en-US" sz="800" dirty="0"/>
                  </a:p>
                </p:txBody>
              </p:sp>
            </p:grpSp>
            <p:grpSp>
              <p:nvGrpSpPr>
                <p:cNvPr id="47" name="Group 46"/>
                <p:cNvGrpSpPr/>
                <p:nvPr/>
              </p:nvGrpSpPr>
              <p:grpSpPr>
                <a:xfrm>
                  <a:off x="2110317" y="1196100"/>
                  <a:ext cx="431528" cy="320996"/>
                  <a:chOff x="1782765" y="1172159"/>
                  <a:chExt cx="431528" cy="320996"/>
                </a:xfrm>
              </p:grpSpPr>
              <p:sp>
                <p:nvSpPr>
                  <p:cNvPr id="51" name="Oval 50"/>
                  <p:cNvSpPr>
                    <a:spLocks noChangeAspect="1"/>
                  </p:cNvSpPr>
                  <p:nvPr/>
                </p:nvSpPr>
                <p:spPr>
                  <a:xfrm>
                    <a:off x="1838012" y="1172159"/>
                    <a:ext cx="321034" cy="320996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1782765" y="1209547"/>
                    <a:ext cx="431528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b="1" dirty="0" smtClean="0"/>
                      <a:t>MYC</a:t>
                    </a:r>
                    <a:endParaRPr lang="en-US" sz="1400" b="1" dirty="0"/>
                  </a:p>
                </p:txBody>
              </p:sp>
            </p:grpSp>
            <p:grpSp>
              <p:nvGrpSpPr>
                <p:cNvPr id="48" name="Group 47"/>
                <p:cNvGrpSpPr/>
                <p:nvPr/>
              </p:nvGrpSpPr>
              <p:grpSpPr>
                <a:xfrm>
                  <a:off x="3098181" y="1196100"/>
                  <a:ext cx="321034" cy="320997"/>
                  <a:chOff x="3448346" y="1239678"/>
                  <a:chExt cx="548640" cy="548575"/>
                </a:xfrm>
              </p:grpSpPr>
              <p:sp>
                <p:nvSpPr>
                  <p:cNvPr id="49" name="Oval 48"/>
                  <p:cNvSpPr>
                    <a:spLocks noChangeAspect="1"/>
                  </p:cNvSpPr>
                  <p:nvPr/>
                </p:nvSpPr>
                <p:spPr>
                  <a:xfrm>
                    <a:off x="3448346" y="1239678"/>
                    <a:ext cx="548640" cy="54857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3650768" y="1366634"/>
                    <a:ext cx="175327" cy="42078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ctr" anchorCtr="0">
                    <a:spAutoFit/>
                  </a:bodyPr>
                  <a:lstStyle/>
                  <a:p>
                    <a:pPr algn="ctr"/>
                    <a:r>
                      <a:rPr lang="en-US" sz="1600" b="1" dirty="0" smtClean="0"/>
                      <a:t>*</a:t>
                    </a:r>
                    <a:endParaRPr lang="en-US" sz="1400" b="1" dirty="0"/>
                  </a:p>
                </p:txBody>
              </p:sp>
            </p:grpSp>
          </p:grpSp>
        </p:grpSp>
      </p:grpSp>
      <p:graphicFrame>
        <p:nvGraphicFramePr>
          <p:cNvPr id="154" name="Table 1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193834"/>
              </p:ext>
            </p:extLst>
          </p:nvPr>
        </p:nvGraphicFramePr>
        <p:xfrm>
          <a:off x="7396418" y="6179089"/>
          <a:ext cx="949254" cy="9196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6418"/>
                <a:gridCol w="316418"/>
                <a:gridCol w="316418"/>
              </a:tblGrid>
              <a:tr h="249006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AND</a:t>
                      </a:r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MYC</a:t>
                      </a:r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NRF1</a:t>
                      </a:r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5843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4793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1.6%</a:t>
                      </a:r>
                      <a:endParaRPr lang="en-US" sz="8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0.9%</a:t>
                      </a:r>
                      <a:endParaRPr lang="en-US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0.3%</a:t>
                      </a:r>
                      <a:endParaRPr lang="en-US" sz="9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5" name="Rectangle 104"/>
          <p:cNvSpPr>
            <a:spLocks/>
          </p:cNvSpPr>
          <p:nvPr/>
        </p:nvSpPr>
        <p:spPr>
          <a:xfrm>
            <a:off x="7779605" y="7362189"/>
            <a:ext cx="182880" cy="1828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T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2559099" y="4463583"/>
            <a:ext cx="431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C(</a:t>
            </a:r>
            <a:r>
              <a:rPr lang="en-US" sz="1400" dirty="0" err="1" smtClean="0"/>
              <a:t>i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11" name="TextBox 210"/>
          <p:cNvSpPr txBox="1"/>
          <p:nvPr/>
        </p:nvSpPr>
        <p:spPr>
          <a:xfrm>
            <a:off x="4604711" y="4463583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C(ii)</a:t>
            </a:r>
            <a:endParaRPr lang="en-US" sz="1400" dirty="0"/>
          </a:p>
        </p:txBody>
      </p:sp>
      <p:sp>
        <p:nvSpPr>
          <p:cNvPr id="212" name="TextBox 211"/>
          <p:cNvSpPr txBox="1"/>
          <p:nvPr/>
        </p:nvSpPr>
        <p:spPr>
          <a:xfrm>
            <a:off x="6789750" y="4463583"/>
            <a:ext cx="514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C(iii)</a:t>
            </a:r>
            <a:endParaRPr lang="en-US" sz="1400" dirty="0"/>
          </a:p>
        </p:txBody>
      </p:sp>
      <p:sp>
        <p:nvSpPr>
          <p:cNvPr id="4" name="Right Arrow 3"/>
          <p:cNvSpPr/>
          <p:nvPr/>
        </p:nvSpPr>
        <p:spPr>
          <a:xfrm>
            <a:off x="4432300" y="5154256"/>
            <a:ext cx="355600" cy="14538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ight Arrow 146"/>
          <p:cNvSpPr/>
          <p:nvPr/>
        </p:nvSpPr>
        <p:spPr>
          <a:xfrm>
            <a:off x="6692900" y="5154256"/>
            <a:ext cx="355600" cy="14538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8" name="Group 137"/>
          <p:cNvGrpSpPr/>
          <p:nvPr/>
        </p:nvGrpSpPr>
        <p:grpSpPr>
          <a:xfrm>
            <a:off x="5147057" y="5558958"/>
            <a:ext cx="410690" cy="1419610"/>
            <a:chOff x="4940412" y="5583855"/>
            <a:chExt cx="410690" cy="1419610"/>
          </a:xfrm>
        </p:grpSpPr>
        <p:sp>
          <p:nvSpPr>
            <p:cNvPr id="34" name="Rectangle 33"/>
            <p:cNvSpPr/>
            <p:nvPr/>
          </p:nvSpPr>
          <p:spPr>
            <a:xfrm>
              <a:off x="4954839" y="5583855"/>
              <a:ext cx="38183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/>
                <a:t>21%</a:t>
              </a: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940412" y="5993627"/>
              <a:ext cx="41069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9.1%</a:t>
              </a:r>
              <a:endParaRPr lang="en-US" sz="900" dirty="0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954839" y="6388464"/>
              <a:ext cx="38183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17%</a:t>
              </a:r>
              <a:endParaRPr lang="en-US" sz="900" dirty="0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954839" y="6772633"/>
              <a:ext cx="38183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16%</a:t>
              </a:r>
              <a:endParaRPr lang="en-US" sz="900" dirty="0"/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6030868" y="5558958"/>
            <a:ext cx="410690" cy="1419610"/>
            <a:chOff x="5803751" y="5583855"/>
            <a:chExt cx="410690" cy="1419610"/>
          </a:xfrm>
        </p:grpSpPr>
        <p:sp>
          <p:nvSpPr>
            <p:cNvPr id="131" name="Rectangle 130"/>
            <p:cNvSpPr/>
            <p:nvPr/>
          </p:nvSpPr>
          <p:spPr>
            <a:xfrm>
              <a:off x="5803751" y="5583855"/>
              <a:ext cx="41069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5.9%</a:t>
              </a:r>
              <a:endParaRPr lang="en-US" sz="900" dirty="0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818178" y="5993627"/>
              <a:ext cx="38183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14%</a:t>
              </a:r>
              <a:endParaRPr lang="en-US" sz="900" dirty="0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818178" y="6388464"/>
              <a:ext cx="38183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15%</a:t>
              </a:r>
              <a:endParaRPr lang="en-US" sz="900" dirty="0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803751" y="6772633"/>
              <a:ext cx="41069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2.6%</a:t>
              </a:r>
              <a:endParaRPr lang="en-US" sz="900" dirty="0"/>
            </a:p>
          </p:txBody>
        </p:sp>
      </p:grpSp>
      <p:sp>
        <p:nvSpPr>
          <p:cNvPr id="142" name="TextBox 141"/>
          <p:cNvSpPr txBox="1"/>
          <p:nvPr/>
        </p:nvSpPr>
        <p:spPr>
          <a:xfrm rot="16200000">
            <a:off x="5296013" y="7166606"/>
            <a:ext cx="6094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/>
              <a:t>coherent</a:t>
            </a:r>
            <a:endParaRPr lang="en-US" sz="900" dirty="0"/>
          </a:p>
        </p:txBody>
      </p:sp>
      <p:sp>
        <p:nvSpPr>
          <p:cNvPr id="143" name="TextBox 142"/>
          <p:cNvSpPr txBox="1"/>
          <p:nvPr/>
        </p:nvSpPr>
        <p:spPr>
          <a:xfrm rot="16200000">
            <a:off x="5581754" y="7210689"/>
            <a:ext cx="6976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/>
              <a:t>incoherent</a:t>
            </a:r>
            <a:endParaRPr lang="en-US" sz="900" dirty="0"/>
          </a:p>
        </p:txBody>
      </p:sp>
      <p:sp>
        <p:nvSpPr>
          <p:cNvPr id="144" name="TextBox 143"/>
          <p:cNvSpPr txBox="1"/>
          <p:nvPr/>
        </p:nvSpPr>
        <p:spPr>
          <a:xfrm>
            <a:off x="5162362" y="7106058"/>
            <a:ext cx="3818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63%</a:t>
            </a:r>
            <a:endParaRPr lang="en-US" sz="900" dirty="0"/>
          </a:p>
        </p:txBody>
      </p:sp>
      <p:sp>
        <p:nvSpPr>
          <p:cNvPr id="145" name="TextBox 144"/>
          <p:cNvSpPr txBox="1"/>
          <p:nvPr/>
        </p:nvSpPr>
        <p:spPr>
          <a:xfrm>
            <a:off x="6030868" y="7107968"/>
            <a:ext cx="3818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mtClean="0"/>
              <a:t>37%</a:t>
            </a:r>
            <a:endParaRPr lang="en-US" sz="900" dirty="0"/>
          </a:p>
        </p:txBody>
      </p:sp>
      <p:grpSp>
        <p:nvGrpSpPr>
          <p:cNvPr id="179" name="Group 178"/>
          <p:cNvGrpSpPr/>
          <p:nvPr/>
        </p:nvGrpSpPr>
        <p:grpSpPr>
          <a:xfrm>
            <a:off x="5133034" y="4599850"/>
            <a:ext cx="1308898" cy="872718"/>
            <a:chOff x="3798089" y="1298202"/>
            <a:chExt cx="1308898" cy="872718"/>
          </a:xfrm>
        </p:grpSpPr>
        <p:grpSp>
          <p:nvGrpSpPr>
            <p:cNvPr id="180" name="Group 179"/>
            <p:cNvGrpSpPr/>
            <p:nvPr/>
          </p:nvGrpSpPr>
          <p:grpSpPr>
            <a:xfrm>
              <a:off x="4141660" y="1673180"/>
              <a:ext cx="621757" cy="246888"/>
              <a:chOff x="2453888" y="1571078"/>
              <a:chExt cx="621757" cy="246888"/>
            </a:xfrm>
          </p:grpSpPr>
          <p:cxnSp>
            <p:nvCxnSpPr>
              <p:cNvPr id="191" name="Straight Arrow Connector 190"/>
              <p:cNvCxnSpPr/>
              <p:nvPr/>
            </p:nvCxnSpPr>
            <p:spPr>
              <a:xfrm>
                <a:off x="2453888" y="1571078"/>
                <a:ext cx="244546" cy="246888"/>
              </a:xfrm>
              <a:prstGeom prst="straightConnector1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/>
              <p:cNvCxnSpPr/>
              <p:nvPr/>
            </p:nvCxnSpPr>
            <p:spPr>
              <a:xfrm flipH="1">
                <a:off x="2816541" y="1571078"/>
                <a:ext cx="259104" cy="246888"/>
              </a:xfrm>
              <a:prstGeom prst="straightConnector1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1" name="Rectangle 180"/>
            <p:cNvSpPr>
              <a:spLocks/>
            </p:cNvSpPr>
            <p:nvPr/>
          </p:nvSpPr>
          <p:spPr>
            <a:xfrm>
              <a:off x="4361098" y="1988040"/>
              <a:ext cx="182880" cy="1828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T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cxnSp>
          <p:nvCxnSpPr>
            <p:cNvPr id="183" name="Straight Arrow Connector 182"/>
            <p:cNvCxnSpPr/>
            <p:nvPr/>
          </p:nvCxnSpPr>
          <p:spPr>
            <a:xfrm flipV="1">
              <a:off x="4244972" y="1453038"/>
              <a:ext cx="457200" cy="11325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headEnd type="none"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TextBox 183"/>
            <p:cNvSpPr txBox="1"/>
            <p:nvPr/>
          </p:nvSpPr>
          <p:spPr>
            <a:xfrm>
              <a:off x="4350509" y="1415896"/>
              <a:ext cx="246126" cy="85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800" dirty="0" smtClean="0"/>
                <a:t>201</a:t>
              </a:r>
              <a:endParaRPr lang="en-US" sz="800" dirty="0"/>
            </a:p>
          </p:txBody>
        </p:sp>
        <p:grpSp>
          <p:nvGrpSpPr>
            <p:cNvPr id="185" name="Group 184"/>
            <p:cNvGrpSpPr/>
            <p:nvPr/>
          </p:nvGrpSpPr>
          <p:grpSpPr>
            <a:xfrm>
              <a:off x="3798089" y="1298202"/>
              <a:ext cx="431528" cy="320996"/>
              <a:chOff x="1782765" y="1172159"/>
              <a:chExt cx="431528" cy="320996"/>
            </a:xfrm>
          </p:grpSpPr>
          <p:sp>
            <p:nvSpPr>
              <p:cNvPr id="188" name="Oval 187"/>
              <p:cNvSpPr>
                <a:spLocks noChangeAspect="1"/>
              </p:cNvSpPr>
              <p:nvPr/>
            </p:nvSpPr>
            <p:spPr>
              <a:xfrm>
                <a:off x="1838012" y="1172159"/>
                <a:ext cx="321034" cy="32099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1782765" y="1209547"/>
                <a:ext cx="43152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/>
                  <a:t>MYC</a:t>
                </a:r>
                <a:endParaRPr lang="en-US" sz="1400" b="1" dirty="0"/>
              </a:p>
            </p:txBody>
          </p:sp>
        </p:grpSp>
        <p:sp>
          <p:nvSpPr>
            <p:cNvPr id="186" name="Oval 185"/>
            <p:cNvSpPr>
              <a:spLocks noChangeAspect="1"/>
            </p:cNvSpPr>
            <p:nvPr/>
          </p:nvSpPr>
          <p:spPr>
            <a:xfrm>
              <a:off x="4785953" y="1298202"/>
              <a:ext cx="321034" cy="320997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4801930" y="1380557"/>
              <a:ext cx="282130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sz="1000" b="1" dirty="0" smtClean="0"/>
                <a:t>NRF1</a:t>
              </a:r>
              <a:endParaRPr lang="en-US" sz="800" b="1" dirty="0"/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5462537" y="5537302"/>
            <a:ext cx="315773" cy="1472296"/>
          </a:xfrm>
          <a:prstGeom prst="round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ounded Rectangle 134"/>
          <p:cNvSpPr/>
          <p:nvPr/>
        </p:nvSpPr>
        <p:spPr>
          <a:xfrm>
            <a:off x="5799185" y="5532749"/>
            <a:ext cx="315773" cy="1476849"/>
          </a:xfrm>
          <a:prstGeom prst="round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362" y="5533361"/>
            <a:ext cx="351130" cy="1422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442" y="5533361"/>
            <a:ext cx="351130" cy="14228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339231" y="5371031"/>
            <a:ext cx="1063628" cy="1747751"/>
            <a:chOff x="7360674" y="5261847"/>
            <a:chExt cx="1063628" cy="1747751"/>
          </a:xfrm>
        </p:grpSpPr>
        <p:grpSp>
          <p:nvGrpSpPr>
            <p:cNvPr id="20" name="Group 19"/>
            <p:cNvGrpSpPr/>
            <p:nvPr/>
          </p:nvGrpSpPr>
          <p:grpSpPr>
            <a:xfrm>
              <a:off x="7432379" y="5278238"/>
              <a:ext cx="949254" cy="1523429"/>
              <a:chOff x="7432379" y="5278238"/>
              <a:chExt cx="949254" cy="1523429"/>
            </a:xfrm>
          </p:grpSpPr>
          <p:grpSp>
            <p:nvGrpSpPr>
              <p:cNvPr id="155" name="Group 154"/>
              <p:cNvGrpSpPr/>
              <p:nvPr/>
            </p:nvGrpSpPr>
            <p:grpSpPr>
              <a:xfrm>
                <a:off x="7534908" y="5278238"/>
                <a:ext cx="608227" cy="597862"/>
                <a:chOff x="7073940" y="5384940"/>
                <a:chExt cx="608227" cy="597862"/>
              </a:xfrm>
            </p:grpSpPr>
            <p:pic>
              <p:nvPicPr>
                <p:cNvPr id="150" name="Picture 149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347" t="26527" r="23722" b="31621"/>
                <a:stretch/>
              </p:blipFill>
              <p:spPr>
                <a:xfrm>
                  <a:off x="7083186" y="5384940"/>
                  <a:ext cx="598981" cy="597862"/>
                </a:xfrm>
                <a:prstGeom prst="rect">
                  <a:avLst/>
                </a:prstGeom>
              </p:spPr>
            </p:pic>
            <p:sp>
              <p:nvSpPr>
                <p:cNvPr id="151" name="TextBox 150"/>
                <p:cNvSpPr txBox="1"/>
                <p:nvPr/>
              </p:nvSpPr>
              <p:spPr>
                <a:xfrm>
                  <a:off x="7073940" y="5432466"/>
                  <a:ext cx="3818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 smtClean="0"/>
                    <a:t>OR</a:t>
                  </a:r>
                </a:p>
                <a:p>
                  <a:r>
                    <a:rPr lang="en-US" sz="900" dirty="0" smtClean="0"/>
                    <a:t>89%</a:t>
                  </a:r>
                  <a:endParaRPr lang="en-US" sz="900" dirty="0"/>
                </a:p>
              </p:txBody>
            </p:sp>
            <p:pic>
              <p:nvPicPr>
                <p:cNvPr id="152" name="Picture 151"/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15488" r="34219"/>
                <a:stretch/>
              </p:blipFill>
              <p:spPr>
                <a:xfrm rot="5400000">
                  <a:off x="7370128" y="5539851"/>
                  <a:ext cx="249101" cy="198120"/>
                </a:xfrm>
                <a:prstGeom prst="rect">
                  <a:avLst/>
                </a:prstGeom>
              </p:spPr>
            </p:pic>
          </p:grpSp>
          <p:grpSp>
            <p:nvGrpSpPr>
              <p:cNvPr id="19" name="Group 18"/>
              <p:cNvGrpSpPr/>
              <p:nvPr/>
            </p:nvGrpSpPr>
            <p:grpSpPr>
              <a:xfrm>
                <a:off x="7432379" y="5857725"/>
                <a:ext cx="949254" cy="943942"/>
                <a:chOff x="7432379" y="5857725"/>
                <a:chExt cx="949254" cy="943942"/>
              </a:xfrm>
            </p:grpSpPr>
            <p:grpSp>
              <p:nvGrpSpPr>
                <p:cNvPr id="172" name="Group 171"/>
                <p:cNvGrpSpPr/>
                <p:nvPr/>
              </p:nvGrpSpPr>
              <p:grpSpPr>
                <a:xfrm>
                  <a:off x="7478300" y="6282379"/>
                  <a:ext cx="857412" cy="519288"/>
                  <a:chOff x="6895986" y="6794197"/>
                  <a:chExt cx="857412" cy="519288"/>
                </a:xfrm>
              </p:grpSpPr>
              <p:pic>
                <p:nvPicPr>
                  <p:cNvPr id="159" name="Picture 158"/>
                  <p:cNvPicPr>
                    <a:picLocks noChangeAspect="1"/>
                  </p:cNvPicPr>
                  <p:nvPr/>
                </p:nvPicPr>
                <p:blipFill rotWithShape="1">
                  <a:blip r:embed="rId11"/>
                  <a:srcRect l="23455" t="21051" r="40405" b="22641"/>
                  <a:stretch/>
                </p:blipFill>
                <p:spPr>
                  <a:xfrm rot="5400000">
                    <a:off x="6758070" y="6932113"/>
                    <a:ext cx="519288" cy="243455"/>
                  </a:xfrm>
                  <a:prstGeom prst="rect">
                    <a:avLst/>
                  </a:prstGeom>
                </p:spPr>
              </p:pic>
              <p:grpSp>
                <p:nvGrpSpPr>
                  <p:cNvPr id="167" name="Group 166"/>
                  <p:cNvGrpSpPr/>
                  <p:nvPr/>
                </p:nvGrpSpPr>
                <p:grpSpPr>
                  <a:xfrm rot="10800000">
                    <a:off x="7222462" y="6846458"/>
                    <a:ext cx="229534" cy="414763"/>
                    <a:chOff x="6435725" y="6474035"/>
                    <a:chExt cx="229534" cy="414763"/>
                  </a:xfrm>
                </p:grpSpPr>
                <p:cxnSp>
                  <p:nvCxnSpPr>
                    <p:cNvPr id="163" name="Straight Connector 162"/>
                    <p:cNvCxnSpPr/>
                    <p:nvPr/>
                  </p:nvCxnSpPr>
                  <p:spPr>
                    <a:xfrm>
                      <a:off x="6597390" y="6797358"/>
                      <a:ext cx="0" cy="9144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5" name="Triangle 164"/>
                    <p:cNvSpPr/>
                    <p:nvPr/>
                  </p:nvSpPr>
                  <p:spPr>
                    <a:xfrm>
                      <a:off x="6435725" y="6565900"/>
                      <a:ext cx="229534" cy="228296"/>
                    </a:xfrm>
                    <a:prstGeom prst="triangle">
                      <a:avLst/>
                    </a:prstGeom>
                    <a:no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66" name="Straight Connector 165"/>
                    <p:cNvCxnSpPr/>
                    <p:nvPr/>
                  </p:nvCxnSpPr>
                  <p:spPr>
                    <a:xfrm>
                      <a:off x="6550492" y="6474035"/>
                      <a:ext cx="0" cy="9144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68" name="Group 167"/>
                  <p:cNvGrpSpPr/>
                  <p:nvPr/>
                </p:nvGrpSpPr>
                <p:grpSpPr>
                  <a:xfrm rot="10800000">
                    <a:off x="7523864" y="6846458"/>
                    <a:ext cx="229534" cy="414763"/>
                    <a:chOff x="6435725" y="6474035"/>
                    <a:chExt cx="229534" cy="414763"/>
                  </a:xfrm>
                </p:grpSpPr>
                <p:cxnSp>
                  <p:nvCxnSpPr>
                    <p:cNvPr id="169" name="Straight Connector 168"/>
                    <p:cNvCxnSpPr/>
                    <p:nvPr/>
                  </p:nvCxnSpPr>
                  <p:spPr>
                    <a:xfrm>
                      <a:off x="6508490" y="6797358"/>
                      <a:ext cx="0" cy="9144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0" name="Triangle 169"/>
                    <p:cNvSpPr/>
                    <p:nvPr/>
                  </p:nvSpPr>
                  <p:spPr>
                    <a:xfrm>
                      <a:off x="6435725" y="6565900"/>
                      <a:ext cx="229534" cy="228296"/>
                    </a:xfrm>
                    <a:prstGeom prst="triangle">
                      <a:avLst/>
                    </a:prstGeom>
                    <a:no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71" name="Straight Connector 170"/>
                    <p:cNvCxnSpPr/>
                    <p:nvPr/>
                  </p:nvCxnSpPr>
                  <p:spPr>
                    <a:xfrm>
                      <a:off x="6550492" y="6474035"/>
                      <a:ext cx="0" cy="9144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77" name="Straight Connector 176"/>
                <p:cNvCxnSpPr/>
                <p:nvPr/>
              </p:nvCxnSpPr>
              <p:spPr>
                <a:xfrm flipH="1">
                  <a:off x="7432379" y="5857725"/>
                  <a:ext cx="379386" cy="216390"/>
                </a:xfrm>
                <a:prstGeom prst="line">
                  <a:avLst/>
                </a:prstGeom>
                <a:ln w="3175">
                  <a:solidFill>
                    <a:schemeClr val="bg1">
                      <a:lumMod val="6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 flipH="1" flipV="1">
                  <a:off x="7853039" y="5860901"/>
                  <a:ext cx="528594" cy="213214"/>
                </a:xfrm>
                <a:prstGeom prst="line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" name="Rectangle 11"/>
            <p:cNvSpPr/>
            <p:nvPr/>
          </p:nvSpPr>
          <p:spPr>
            <a:xfrm>
              <a:off x="7360674" y="5261847"/>
              <a:ext cx="1063628" cy="1747751"/>
            </a:xfrm>
            <a:prstGeom prst="rect">
              <a:avLst/>
            </a:prstGeom>
            <a:noFill/>
            <a:ln w="3175">
              <a:solidFill>
                <a:srgbClr val="7F7F7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5" name="Straight Arrow Connector 24"/>
          <p:cNvCxnSpPr/>
          <p:nvPr/>
        </p:nvCxnSpPr>
        <p:spPr>
          <a:xfrm>
            <a:off x="7871045" y="7098731"/>
            <a:ext cx="0" cy="238159"/>
          </a:xfrm>
          <a:prstGeom prst="straightConnector1">
            <a:avLst/>
          </a:prstGeom>
          <a:ln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3048185" y="5510290"/>
            <a:ext cx="987552" cy="2117644"/>
            <a:chOff x="3082305" y="5510290"/>
            <a:chExt cx="987552" cy="21176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69" t="14369" r="16026" b="17551"/>
            <a:stretch/>
          </p:blipFill>
          <p:spPr>
            <a:xfrm>
              <a:off x="3275028" y="5510290"/>
              <a:ext cx="794829" cy="1946303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 rot="16200000">
              <a:off x="2482071" y="6375518"/>
              <a:ext cx="1454383" cy="253916"/>
              <a:chOff x="2645566" y="6136643"/>
              <a:chExt cx="1454383" cy="25391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3986007" y="6178961"/>
                    <a:ext cx="113942" cy="1692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1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oMath>
                      </m:oMathPara>
                    </a14:m>
                    <a:endParaRPr lang="en-US" sz="1100" dirty="0"/>
                  </a:p>
                </p:txBody>
              </p:sp>
            </mc:Choice>
            <mc:Fallback xmlns="">
              <p:sp>
                <p:nvSpPr>
                  <p:cNvPr id="33" name="TextBox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86007" y="6178961"/>
                    <a:ext cx="113942" cy="169277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t="-26316" r="-25000" b="-3157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" name="TextBox 34"/>
              <p:cNvSpPr txBox="1"/>
              <p:nvPr/>
            </p:nvSpPr>
            <p:spPr>
              <a:xfrm>
                <a:off x="2645566" y="6136643"/>
                <a:ext cx="1399742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Expression correlation</a:t>
                </a:r>
                <a:endParaRPr lang="en-US" sz="1050" dirty="0"/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503958" y="7381713"/>
              <a:ext cx="3609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accent6">
                      <a:lumMod val="75000"/>
                    </a:schemeClr>
                  </a:solidFill>
                </a:rPr>
                <a:t>MT</a:t>
              </a:r>
              <a:endParaRPr lang="en-US" sz="10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3717195" y="7381713"/>
              <a:ext cx="3113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accent4">
                      <a:lumMod val="75000"/>
                    </a:schemeClr>
                  </a:solidFill>
                </a:rPr>
                <a:t>*T</a:t>
              </a:r>
              <a:endParaRPr lang="en-US" sz="10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235" name="Group 234"/>
          <p:cNvGrpSpPr/>
          <p:nvPr/>
        </p:nvGrpSpPr>
        <p:grpSpPr>
          <a:xfrm>
            <a:off x="7216596" y="4602122"/>
            <a:ext cx="1308898" cy="621866"/>
            <a:chOff x="3798089" y="1298202"/>
            <a:chExt cx="1308898" cy="621866"/>
          </a:xfrm>
        </p:grpSpPr>
        <p:grpSp>
          <p:nvGrpSpPr>
            <p:cNvPr id="236" name="Group 235"/>
            <p:cNvGrpSpPr/>
            <p:nvPr/>
          </p:nvGrpSpPr>
          <p:grpSpPr>
            <a:xfrm>
              <a:off x="4141660" y="1673180"/>
              <a:ext cx="621757" cy="246888"/>
              <a:chOff x="2453888" y="1571078"/>
              <a:chExt cx="621757" cy="246888"/>
            </a:xfrm>
          </p:grpSpPr>
          <p:cxnSp>
            <p:nvCxnSpPr>
              <p:cNvPr id="245" name="Straight Arrow Connector 244"/>
              <p:cNvCxnSpPr/>
              <p:nvPr/>
            </p:nvCxnSpPr>
            <p:spPr>
              <a:xfrm>
                <a:off x="2453888" y="1571078"/>
                <a:ext cx="244546" cy="246888"/>
              </a:xfrm>
              <a:prstGeom prst="straightConnector1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Arrow Connector 245"/>
              <p:cNvCxnSpPr/>
              <p:nvPr/>
            </p:nvCxnSpPr>
            <p:spPr>
              <a:xfrm flipH="1">
                <a:off x="2816541" y="1571078"/>
                <a:ext cx="259104" cy="246888"/>
              </a:xfrm>
              <a:prstGeom prst="straightConnector1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8" name="Straight Arrow Connector 237"/>
            <p:cNvCxnSpPr/>
            <p:nvPr/>
          </p:nvCxnSpPr>
          <p:spPr>
            <a:xfrm flipV="1">
              <a:off x="4244972" y="1453038"/>
              <a:ext cx="457200" cy="11325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headEnd type="none"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TextBox 238"/>
            <p:cNvSpPr txBox="1"/>
            <p:nvPr/>
          </p:nvSpPr>
          <p:spPr>
            <a:xfrm>
              <a:off x="4350509" y="1415896"/>
              <a:ext cx="246126" cy="85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800" dirty="0" smtClean="0"/>
                <a:t>201</a:t>
              </a:r>
              <a:endParaRPr lang="en-US" sz="800" dirty="0"/>
            </a:p>
          </p:txBody>
        </p:sp>
        <p:grpSp>
          <p:nvGrpSpPr>
            <p:cNvPr id="240" name="Group 239"/>
            <p:cNvGrpSpPr/>
            <p:nvPr/>
          </p:nvGrpSpPr>
          <p:grpSpPr>
            <a:xfrm>
              <a:off x="3798089" y="1298202"/>
              <a:ext cx="431528" cy="320996"/>
              <a:chOff x="1782765" y="1172159"/>
              <a:chExt cx="431528" cy="320996"/>
            </a:xfrm>
          </p:grpSpPr>
          <p:sp>
            <p:nvSpPr>
              <p:cNvPr id="243" name="Oval 242"/>
              <p:cNvSpPr>
                <a:spLocks noChangeAspect="1"/>
              </p:cNvSpPr>
              <p:nvPr/>
            </p:nvSpPr>
            <p:spPr>
              <a:xfrm>
                <a:off x="1838012" y="1172159"/>
                <a:ext cx="321034" cy="32099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4" name="TextBox 243"/>
              <p:cNvSpPr txBox="1"/>
              <p:nvPr/>
            </p:nvSpPr>
            <p:spPr>
              <a:xfrm>
                <a:off x="1782765" y="1209547"/>
                <a:ext cx="43152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/>
                  <a:t>MYC</a:t>
                </a:r>
                <a:endParaRPr lang="en-US" sz="1400" b="1" dirty="0"/>
              </a:p>
            </p:txBody>
          </p:sp>
        </p:grpSp>
        <p:sp>
          <p:nvSpPr>
            <p:cNvPr id="241" name="Oval 240"/>
            <p:cNvSpPr>
              <a:spLocks noChangeAspect="1"/>
            </p:cNvSpPr>
            <p:nvPr/>
          </p:nvSpPr>
          <p:spPr>
            <a:xfrm>
              <a:off x="4785953" y="1298202"/>
              <a:ext cx="321034" cy="320997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4801930" y="1380557"/>
              <a:ext cx="282130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sz="1000" b="1" dirty="0" smtClean="0"/>
                <a:t>NRF1</a:t>
              </a:r>
              <a:endParaRPr lang="en-US" sz="800" b="1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4098" y="4674138"/>
            <a:ext cx="1424309" cy="14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0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17"/>
          <p:cNvGrpSpPr/>
          <p:nvPr/>
        </p:nvGrpSpPr>
        <p:grpSpPr>
          <a:xfrm>
            <a:off x="2110317" y="1287540"/>
            <a:ext cx="1308898" cy="872718"/>
            <a:chOff x="2110317" y="1196100"/>
            <a:chExt cx="1308898" cy="872718"/>
          </a:xfrm>
        </p:grpSpPr>
        <p:grpSp>
          <p:nvGrpSpPr>
            <p:cNvPr id="117" name="Group 116"/>
            <p:cNvGrpSpPr/>
            <p:nvPr/>
          </p:nvGrpSpPr>
          <p:grpSpPr>
            <a:xfrm>
              <a:off x="2453888" y="1571078"/>
              <a:ext cx="621757" cy="246888"/>
              <a:chOff x="2453888" y="1571078"/>
              <a:chExt cx="621757" cy="246888"/>
            </a:xfrm>
          </p:grpSpPr>
          <p:cxnSp>
            <p:nvCxnSpPr>
              <p:cNvPr id="90" name="Straight Arrow Connector 89"/>
              <p:cNvCxnSpPr/>
              <p:nvPr/>
            </p:nvCxnSpPr>
            <p:spPr>
              <a:xfrm>
                <a:off x="2453888" y="1571078"/>
                <a:ext cx="244546" cy="246888"/>
              </a:xfrm>
              <a:prstGeom prst="straightConnector1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/>
              <p:cNvCxnSpPr/>
              <p:nvPr/>
            </p:nvCxnSpPr>
            <p:spPr>
              <a:xfrm flipH="1">
                <a:off x="2816541" y="1571078"/>
                <a:ext cx="259104" cy="246888"/>
              </a:xfrm>
              <a:prstGeom prst="straightConnector1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Rectangle 91"/>
            <p:cNvSpPr>
              <a:spLocks/>
            </p:cNvSpPr>
            <p:nvPr/>
          </p:nvSpPr>
          <p:spPr>
            <a:xfrm>
              <a:off x="2673326" y="1885938"/>
              <a:ext cx="182880" cy="1828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T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grpSp>
          <p:nvGrpSpPr>
            <p:cNvPr id="115" name="Group 114"/>
            <p:cNvGrpSpPr/>
            <p:nvPr/>
          </p:nvGrpSpPr>
          <p:grpSpPr>
            <a:xfrm>
              <a:off x="2110317" y="1196100"/>
              <a:ext cx="1308898" cy="320997"/>
              <a:chOff x="2110317" y="1196100"/>
              <a:chExt cx="1308898" cy="320997"/>
            </a:xfrm>
          </p:grpSpPr>
          <p:grpSp>
            <p:nvGrpSpPr>
              <p:cNvPr id="114" name="Group 113"/>
              <p:cNvGrpSpPr/>
              <p:nvPr/>
            </p:nvGrpSpPr>
            <p:grpSpPr>
              <a:xfrm>
                <a:off x="2557200" y="1211397"/>
                <a:ext cx="457200" cy="290402"/>
                <a:chOff x="2557200" y="1229026"/>
                <a:chExt cx="457200" cy="290402"/>
              </a:xfrm>
            </p:grpSpPr>
            <p:cxnSp>
              <p:nvCxnSpPr>
                <p:cNvPr id="94" name="Straight Arrow Connector 93"/>
                <p:cNvCxnSpPr/>
                <p:nvPr/>
              </p:nvCxnSpPr>
              <p:spPr>
                <a:xfrm flipV="1">
                  <a:off x="2557200" y="1266168"/>
                  <a:ext cx="457200" cy="11325"/>
                </a:xfrm>
                <a:prstGeom prst="straightConnector1">
                  <a:avLst/>
                </a:prstGeom>
                <a:ln w="6350">
                  <a:solidFill>
                    <a:schemeClr val="bg1">
                      <a:lumMod val="50000"/>
                    </a:schemeClr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5" name="TextBox 94"/>
                <p:cNvSpPr txBox="1"/>
                <p:nvPr/>
              </p:nvSpPr>
              <p:spPr>
                <a:xfrm>
                  <a:off x="2662737" y="1229026"/>
                  <a:ext cx="246126" cy="856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 wrap="none" lIns="0" tIns="0" rIns="0" bIns="0" rtlCol="0" anchor="ctr" anchorCtr="0">
                  <a:noAutofit/>
                </a:bodyPr>
                <a:lstStyle/>
                <a:p>
                  <a:pPr algn="ctr"/>
                  <a:r>
                    <a:rPr lang="en-US" sz="800" dirty="0" smtClean="0"/>
                    <a:t>113</a:t>
                  </a:r>
                  <a:endParaRPr lang="en-US" sz="800" dirty="0"/>
                </a:p>
              </p:txBody>
            </p:sp>
            <p:cxnSp>
              <p:nvCxnSpPr>
                <p:cNvPr id="97" name="Straight Arrow Connector 96"/>
                <p:cNvCxnSpPr/>
                <p:nvPr/>
              </p:nvCxnSpPr>
              <p:spPr>
                <a:xfrm flipV="1">
                  <a:off x="2557200" y="1368564"/>
                  <a:ext cx="457200" cy="11325"/>
                </a:xfrm>
                <a:prstGeom prst="straightConnector1">
                  <a:avLst/>
                </a:prstGeom>
                <a:ln w="6350">
                  <a:solidFill>
                    <a:schemeClr val="bg1">
                      <a:lumMod val="50000"/>
                    </a:schemeClr>
                  </a:solidFill>
                  <a:headEnd type="triangle" w="sm" len="sm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8" name="TextBox 97"/>
                <p:cNvSpPr txBox="1"/>
                <p:nvPr/>
              </p:nvSpPr>
              <p:spPr>
                <a:xfrm>
                  <a:off x="2662737" y="1331422"/>
                  <a:ext cx="246126" cy="856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 wrap="none" lIns="0" tIns="0" rIns="0" bIns="0" rtlCol="0" anchor="ctr" anchorCtr="0">
                  <a:noAutofit/>
                </a:bodyPr>
                <a:lstStyle/>
                <a:p>
                  <a:pPr algn="ctr"/>
                  <a:r>
                    <a:rPr lang="en-US" sz="800" dirty="0" smtClean="0"/>
                    <a:t>1487</a:t>
                  </a:r>
                  <a:endParaRPr lang="en-US" sz="800" dirty="0"/>
                </a:p>
              </p:txBody>
            </p:sp>
            <p:cxnSp>
              <p:nvCxnSpPr>
                <p:cNvPr id="100" name="Straight Arrow Connector 99"/>
                <p:cNvCxnSpPr/>
                <p:nvPr/>
              </p:nvCxnSpPr>
              <p:spPr>
                <a:xfrm flipV="1">
                  <a:off x="2557200" y="1470961"/>
                  <a:ext cx="457200" cy="11325"/>
                </a:xfrm>
                <a:prstGeom prst="straightConnector1">
                  <a:avLst/>
                </a:prstGeom>
                <a:ln w="6350">
                  <a:solidFill>
                    <a:schemeClr val="bg1">
                      <a:lumMod val="50000"/>
                    </a:schemeClr>
                  </a:solidFill>
                  <a:headEnd type="none" w="lg" len="lg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TextBox 100"/>
                <p:cNvSpPr txBox="1"/>
                <p:nvPr/>
              </p:nvSpPr>
              <p:spPr>
                <a:xfrm>
                  <a:off x="2662737" y="1433819"/>
                  <a:ext cx="246126" cy="85609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 wrap="none" lIns="0" tIns="0" rIns="0" bIns="0" rtlCol="0" anchor="ctr" anchorCtr="0">
                  <a:noAutofit/>
                </a:bodyPr>
                <a:lstStyle/>
                <a:p>
                  <a:pPr algn="ctr"/>
                  <a:r>
                    <a:rPr lang="en-US" sz="800" dirty="0" smtClean="0"/>
                    <a:t>2135</a:t>
                  </a:r>
                  <a:endParaRPr lang="en-US" sz="800" dirty="0"/>
                </a:p>
              </p:txBody>
            </p:sp>
          </p:grpSp>
          <p:grpSp>
            <p:nvGrpSpPr>
              <p:cNvPr id="109" name="Group 108"/>
              <p:cNvGrpSpPr/>
              <p:nvPr/>
            </p:nvGrpSpPr>
            <p:grpSpPr>
              <a:xfrm>
                <a:off x="2110317" y="1196100"/>
                <a:ext cx="431528" cy="320996"/>
                <a:chOff x="1782765" y="1172159"/>
                <a:chExt cx="431528" cy="320996"/>
              </a:xfrm>
            </p:grpSpPr>
            <p:sp>
              <p:nvSpPr>
                <p:cNvPr id="107" name="Oval 106"/>
                <p:cNvSpPr>
                  <a:spLocks noChangeAspect="1"/>
                </p:cNvSpPr>
                <p:nvPr/>
              </p:nvSpPr>
              <p:spPr>
                <a:xfrm>
                  <a:off x="1838012" y="1172159"/>
                  <a:ext cx="321034" cy="320996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8" name="TextBox 107"/>
                <p:cNvSpPr txBox="1"/>
                <p:nvPr/>
              </p:nvSpPr>
              <p:spPr>
                <a:xfrm>
                  <a:off x="1782765" y="1209547"/>
                  <a:ext cx="43152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/>
                    <a:t>MYC</a:t>
                  </a:r>
                  <a:endParaRPr lang="en-US" sz="1400" b="1" dirty="0"/>
                </a:p>
              </p:txBody>
            </p:sp>
          </p:grpSp>
          <p:grpSp>
            <p:nvGrpSpPr>
              <p:cNvPr id="104" name="Group 103"/>
              <p:cNvGrpSpPr/>
              <p:nvPr/>
            </p:nvGrpSpPr>
            <p:grpSpPr>
              <a:xfrm>
                <a:off x="3098181" y="1196100"/>
                <a:ext cx="321034" cy="320997"/>
                <a:chOff x="3448346" y="1239678"/>
                <a:chExt cx="548640" cy="548575"/>
              </a:xfrm>
            </p:grpSpPr>
            <p:sp>
              <p:nvSpPr>
                <p:cNvPr id="105" name="Oval 104"/>
                <p:cNvSpPr>
                  <a:spLocks noChangeAspect="1"/>
                </p:cNvSpPr>
                <p:nvPr/>
              </p:nvSpPr>
              <p:spPr>
                <a:xfrm>
                  <a:off x="3448346" y="1239678"/>
                  <a:ext cx="548640" cy="548575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TextBox 105"/>
                <p:cNvSpPr txBox="1"/>
                <p:nvPr/>
              </p:nvSpPr>
              <p:spPr>
                <a:xfrm>
                  <a:off x="3650768" y="1366634"/>
                  <a:ext cx="175327" cy="4207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sz="1600" b="1" dirty="0" smtClean="0"/>
                    <a:t>*</a:t>
                  </a:r>
                  <a:endParaRPr lang="en-US" sz="1400" b="1" dirty="0"/>
                </a:p>
              </p:txBody>
            </p:sp>
          </p:grpSp>
        </p:grpSp>
      </p:grpSp>
      <p:grpSp>
        <p:nvGrpSpPr>
          <p:cNvPr id="163" name="Group 162"/>
          <p:cNvGrpSpPr/>
          <p:nvPr/>
        </p:nvGrpSpPr>
        <p:grpSpPr>
          <a:xfrm>
            <a:off x="5829101" y="1298460"/>
            <a:ext cx="1222748" cy="861798"/>
            <a:chOff x="5829101" y="1298460"/>
            <a:chExt cx="1222748" cy="861798"/>
          </a:xfrm>
        </p:grpSpPr>
        <p:grpSp>
          <p:nvGrpSpPr>
            <p:cNvPr id="162" name="Group 161"/>
            <p:cNvGrpSpPr/>
            <p:nvPr/>
          </p:nvGrpSpPr>
          <p:grpSpPr>
            <a:xfrm>
              <a:off x="5829101" y="1298460"/>
              <a:ext cx="1222748" cy="327029"/>
              <a:chOff x="5829101" y="1217649"/>
              <a:chExt cx="1222748" cy="327029"/>
            </a:xfrm>
          </p:grpSpPr>
          <p:grpSp>
            <p:nvGrpSpPr>
              <p:cNvPr id="149" name="Group 148"/>
              <p:cNvGrpSpPr/>
              <p:nvPr/>
            </p:nvGrpSpPr>
            <p:grpSpPr>
              <a:xfrm>
                <a:off x="5829101" y="1223682"/>
                <a:ext cx="431528" cy="320996"/>
                <a:chOff x="4073320" y="1395823"/>
                <a:chExt cx="431528" cy="320996"/>
              </a:xfrm>
            </p:grpSpPr>
            <p:sp>
              <p:nvSpPr>
                <p:cNvPr id="147" name="Oval 146"/>
                <p:cNvSpPr>
                  <a:spLocks noChangeAspect="1"/>
                </p:cNvSpPr>
                <p:nvPr/>
              </p:nvSpPr>
              <p:spPr>
                <a:xfrm>
                  <a:off x="4128567" y="1395823"/>
                  <a:ext cx="321034" cy="320996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8" name="TextBox 147"/>
                <p:cNvSpPr txBox="1"/>
                <p:nvPr/>
              </p:nvSpPr>
              <p:spPr>
                <a:xfrm>
                  <a:off x="4073320" y="1433211"/>
                  <a:ext cx="43152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/>
                    <a:t>MYC</a:t>
                  </a:r>
                  <a:endParaRPr lang="en-US" sz="1400" b="1" dirty="0"/>
                </a:p>
              </p:txBody>
            </p:sp>
          </p:grpSp>
          <p:grpSp>
            <p:nvGrpSpPr>
              <p:cNvPr id="152" name="Group 151"/>
              <p:cNvGrpSpPr/>
              <p:nvPr/>
            </p:nvGrpSpPr>
            <p:grpSpPr>
              <a:xfrm>
                <a:off x="6585055" y="1217649"/>
                <a:ext cx="466794" cy="320997"/>
                <a:chOff x="5005971" y="1395823"/>
                <a:chExt cx="466794" cy="320997"/>
              </a:xfrm>
            </p:grpSpPr>
            <p:sp>
              <p:nvSpPr>
                <p:cNvPr id="150" name="Oval 149"/>
                <p:cNvSpPr>
                  <a:spLocks noChangeAspect="1"/>
                </p:cNvSpPr>
                <p:nvPr/>
              </p:nvSpPr>
              <p:spPr>
                <a:xfrm>
                  <a:off x="5078851" y="1395823"/>
                  <a:ext cx="321034" cy="320997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TextBox 150"/>
                <p:cNvSpPr txBox="1"/>
                <p:nvPr/>
              </p:nvSpPr>
              <p:spPr>
                <a:xfrm>
                  <a:off x="5005971" y="1433211"/>
                  <a:ext cx="46679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smtClean="0"/>
                    <a:t>NRF1</a:t>
                  </a:r>
                  <a:endParaRPr lang="en-US" sz="1400" b="1" dirty="0"/>
                </a:p>
              </p:txBody>
            </p:sp>
          </p:grpSp>
        </p:grpSp>
        <p:grpSp>
          <p:nvGrpSpPr>
            <p:cNvPr id="161" name="Group 160"/>
            <p:cNvGrpSpPr/>
            <p:nvPr/>
          </p:nvGrpSpPr>
          <p:grpSpPr>
            <a:xfrm>
              <a:off x="6160395" y="1304934"/>
              <a:ext cx="798394" cy="672444"/>
              <a:chOff x="6015773" y="1020325"/>
              <a:chExt cx="1131555" cy="914537"/>
            </a:xfrm>
          </p:grpSpPr>
          <p:grpSp>
            <p:nvGrpSpPr>
              <p:cNvPr id="158" name="Group 157"/>
              <p:cNvGrpSpPr/>
              <p:nvPr/>
            </p:nvGrpSpPr>
            <p:grpSpPr>
              <a:xfrm>
                <a:off x="6015773" y="1020325"/>
                <a:ext cx="1131555" cy="803799"/>
                <a:chOff x="6015773" y="1211397"/>
                <a:chExt cx="1131555" cy="803799"/>
              </a:xfrm>
            </p:grpSpPr>
            <p:grpSp>
              <p:nvGrpSpPr>
                <p:cNvPr id="146" name="Group 145"/>
                <p:cNvGrpSpPr/>
                <p:nvPr/>
              </p:nvGrpSpPr>
              <p:grpSpPr>
                <a:xfrm>
                  <a:off x="6015773" y="1211397"/>
                  <a:ext cx="1131555" cy="803799"/>
                  <a:chOff x="6075183" y="1123093"/>
                  <a:chExt cx="1298255" cy="1044182"/>
                </a:xfrm>
              </p:grpSpPr>
              <p:sp>
                <p:nvSpPr>
                  <p:cNvPr id="58" name="Arc 57"/>
                  <p:cNvSpPr/>
                  <p:nvPr/>
                </p:nvSpPr>
                <p:spPr>
                  <a:xfrm rot="13090669">
                    <a:off x="6075183" y="1390799"/>
                    <a:ext cx="1298255" cy="776476"/>
                  </a:xfrm>
                  <a:prstGeom prst="arc">
                    <a:avLst>
                      <a:gd name="adj1" fmla="val 16200000"/>
                      <a:gd name="adj2" fmla="val 18896439"/>
                    </a:avLst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88" name="Group 87"/>
                  <p:cNvGrpSpPr/>
                  <p:nvPr/>
                </p:nvGrpSpPr>
                <p:grpSpPr>
                  <a:xfrm rot="10800000">
                    <a:off x="6220185" y="1123093"/>
                    <a:ext cx="669990" cy="979250"/>
                    <a:chOff x="6908661" y="3267956"/>
                    <a:chExt cx="914400" cy="1712167"/>
                  </a:xfrm>
                </p:grpSpPr>
                <p:cxnSp>
                  <p:nvCxnSpPr>
                    <p:cNvPr id="63" name="Straight Connector 62"/>
                    <p:cNvCxnSpPr/>
                    <p:nvPr/>
                  </p:nvCxnSpPr>
                  <p:spPr>
                    <a:xfrm rot="10800000" flipV="1">
                      <a:off x="7719547" y="3716982"/>
                      <a:ext cx="12113" cy="623829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5" name="Arc 64"/>
                    <p:cNvSpPr/>
                    <p:nvPr/>
                  </p:nvSpPr>
                  <p:spPr>
                    <a:xfrm rot="18799386">
                      <a:off x="6908661" y="4065723"/>
                      <a:ext cx="914400" cy="914400"/>
                    </a:xfrm>
                    <a:prstGeom prst="arc">
                      <a:avLst>
                        <a:gd name="adj1" fmla="val 19241293"/>
                        <a:gd name="adj2" fmla="val 1561379"/>
                      </a:avLst>
                    </a:prstGeom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80" name="Straight Connector 79"/>
                    <p:cNvCxnSpPr/>
                    <p:nvPr/>
                  </p:nvCxnSpPr>
                  <p:spPr>
                    <a:xfrm>
                      <a:off x="7399979" y="3267956"/>
                      <a:ext cx="4688" cy="770043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1" name="Arc 80"/>
                    <p:cNvSpPr/>
                    <p:nvPr/>
                  </p:nvSpPr>
                  <p:spPr>
                    <a:xfrm rot="16200000">
                      <a:off x="7061788" y="3267957"/>
                      <a:ext cx="685800" cy="685800"/>
                    </a:xfrm>
                    <a:prstGeom prst="arc">
                      <a:avLst/>
                    </a:prstGeom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83" name="Straight Connector 82"/>
                    <p:cNvCxnSpPr/>
                    <p:nvPr/>
                  </p:nvCxnSpPr>
                  <p:spPr>
                    <a:xfrm>
                      <a:off x="7061788" y="3609833"/>
                      <a:ext cx="0" cy="420624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" name="Straight Connector 84"/>
                    <p:cNvCxnSpPr/>
                    <p:nvPr/>
                  </p:nvCxnSpPr>
                  <p:spPr>
                    <a:xfrm flipH="1">
                      <a:off x="7061788" y="4032913"/>
                      <a:ext cx="331368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7" name="Group 156"/>
                <p:cNvGrpSpPr/>
                <p:nvPr/>
              </p:nvGrpSpPr>
              <p:grpSpPr>
                <a:xfrm>
                  <a:off x="6339385" y="1379572"/>
                  <a:ext cx="159224" cy="246221"/>
                  <a:chOff x="6353033" y="1379572"/>
                  <a:chExt cx="159224" cy="246221"/>
                </a:xfrm>
              </p:grpSpPr>
              <p:cxnSp>
                <p:nvCxnSpPr>
                  <p:cNvPr id="154" name="Straight Connector 153"/>
                  <p:cNvCxnSpPr/>
                  <p:nvPr/>
                </p:nvCxnSpPr>
                <p:spPr>
                  <a:xfrm flipH="1">
                    <a:off x="6353033" y="1379572"/>
                    <a:ext cx="6824" cy="246221"/>
                  </a:xfrm>
                  <a:prstGeom prst="line">
                    <a:avLst/>
                  </a:prstGeom>
                  <a:ln w="15875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/>
                  <p:cNvCxnSpPr/>
                  <p:nvPr/>
                </p:nvCxnSpPr>
                <p:spPr>
                  <a:xfrm flipH="1">
                    <a:off x="6505433" y="1379572"/>
                    <a:ext cx="6824" cy="246221"/>
                  </a:xfrm>
                  <a:prstGeom prst="line">
                    <a:avLst/>
                  </a:prstGeom>
                  <a:ln w="15875">
                    <a:solidFill>
                      <a:srgbClr val="BF9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59" name="Straight Connector 158"/>
              <p:cNvCxnSpPr/>
              <p:nvPr/>
            </p:nvCxnSpPr>
            <p:spPr>
              <a:xfrm flipH="1">
                <a:off x="6405928" y="1751982"/>
                <a:ext cx="6824" cy="182880"/>
              </a:xfrm>
              <a:prstGeom prst="line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0" name="Rectangle 159"/>
            <p:cNvSpPr>
              <a:spLocks/>
            </p:cNvSpPr>
            <p:nvPr/>
          </p:nvSpPr>
          <p:spPr>
            <a:xfrm>
              <a:off x="6339385" y="1977378"/>
              <a:ext cx="182880" cy="1828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T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1785938" y="4175212"/>
            <a:ext cx="214727" cy="91440"/>
            <a:chOff x="1766294" y="4186506"/>
            <a:chExt cx="214727" cy="91440"/>
          </a:xfrm>
        </p:grpSpPr>
        <p:cxnSp>
          <p:nvCxnSpPr>
            <p:cNvPr id="172" name="Straight Arrow Connector 171"/>
            <p:cNvCxnSpPr/>
            <p:nvPr/>
          </p:nvCxnSpPr>
          <p:spPr>
            <a:xfrm>
              <a:off x="1766294" y="4186506"/>
              <a:ext cx="91440" cy="91440"/>
            </a:xfrm>
            <a:prstGeom prst="straightConnector1">
              <a:avLst/>
            </a:prstGeom>
            <a:ln w="3175">
              <a:solidFill>
                <a:schemeClr val="bg1">
                  <a:lumMod val="50000"/>
                </a:schemeClr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/>
            <p:cNvCxnSpPr/>
            <p:nvPr/>
          </p:nvCxnSpPr>
          <p:spPr>
            <a:xfrm flipH="1">
              <a:off x="1889581" y="4186506"/>
              <a:ext cx="91440" cy="91440"/>
            </a:xfrm>
            <a:prstGeom prst="straightConnector1">
              <a:avLst/>
            </a:prstGeom>
            <a:ln w="3175">
              <a:solidFill>
                <a:schemeClr val="bg1">
                  <a:lumMod val="50000"/>
                </a:schemeClr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" name="Oval 173"/>
          <p:cNvSpPr>
            <a:spLocks/>
          </p:cNvSpPr>
          <p:nvPr/>
        </p:nvSpPr>
        <p:spPr>
          <a:xfrm>
            <a:off x="1665938" y="4021799"/>
            <a:ext cx="91440" cy="914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/>
          <p:cNvSpPr>
            <a:spLocks/>
          </p:cNvSpPr>
          <p:nvPr/>
        </p:nvSpPr>
        <p:spPr>
          <a:xfrm>
            <a:off x="1983505" y="4021799"/>
            <a:ext cx="91440" cy="91440"/>
          </a:xfrm>
          <a:prstGeom prst="ellipse">
            <a:avLst/>
          </a:prstGeom>
          <a:solidFill>
            <a:srgbClr val="FFC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6" name="Straight Arrow Connector 165"/>
          <p:cNvCxnSpPr/>
          <p:nvPr/>
        </p:nvCxnSpPr>
        <p:spPr>
          <a:xfrm>
            <a:off x="1833865" y="4090379"/>
            <a:ext cx="118872" cy="0"/>
          </a:xfrm>
          <a:prstGeom prst="straightConnector1">
            <a:avLst/>
          </a:prstGeom>
          <a:ln w="3175">
            <a:solidFill>
              <a:schemeClr val="bg1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Rectangle 169"/>
          <p:cNvSpPr>
            <a:spLocks/>
          </p:cNvSpPr>
          <p:nvPr/>
        </p:nvSpPr>
        <p:spPr>
          <a:xfrm>
            <a:off x="1847581" y="4282904"/>
            <a:ext cx="73152" cy="731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9" name="Picture 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451" y="3935696"/>
            <a:ext cx="139700" cy="139700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401" y="4156336"/>
            <a:ext cx="139700" cy="139700"/>
          </a:xfrm>
          <a:prstGeom prst="rect">
            <a:avLst/>
          </a:prstGeom>
        </p:spPr>
      </p:pic>
      <p:pic>
        <p:nvPicPr>
          <p:cNvPr id="182" name="Picture 18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501" y="4156336"/>
            <a:ext cx="139700" cy="139700"/>
          </a:xfrm>
          <a:prstGeom prst="rect">
            <a:avLst/>
          </a:prstGeom>
        </p:spPr>
      </p:pic>
      <p:grpSp>
        <p:nvGrpSpPr>
          <p:cNvPr id="297" name="Group 296"/>
          <p:cNvGrpSpPr/>
          <p:nvPr/>
        </p:nvGrpSpPr>
        <p:grpSpPr>
          <a:xfrm>
            <a:off x="1655590" y="4566868"/>
            <a:ext cx="454727" cy="438648"/>
            <a:chOff x="1655590" y="4566868"/>
            <a:chExt cx="454727" cy="438648"/>
          </a:xfrm>
        </p:grpSpPr>
        <p:grpSp>
          <p:nvGrpSpPr>
            <p:cNvPr id="186" name="Group 185"/>
            <p:cNvGrpSpPr/>
            <p:nvPr/>
          </p:nvGrpSpPr>
          <p:grpSpPr>
            <a:xfrm>
              <a:off x="1655590" y="4652971"/>
              <a:ext cx="454727" cy="352545"/>
              <a:chOff x="1667240" y="4021799"/>
              <a:chExt cx="454727" cy="352545"/>
            </a:xfrm>
          </p:grpSpPr>
          <p:grpSp>
            <p:nvGrpSpPr>
              <p:cNvPr id="191" name="Group 190"/>
              <p:cNvGrpSpPr/>
              <p:nvPr/>
            </p:nvGrpSpPr>
            <p:grpSpPr>
              <a:xfrm>
                <a:off x="1787240" y="4175212"/>
                <a:ext cx="214727" cy="91440"/>
                <a:chOff x="1766294" y="4186506"/>
                <a:chExt cx="214727" cy="91440"/>
              </a:xfrm>
            </p:grpSpPr>
            <p:cxnSp>
              <p:nvCxnSpPr>
                <p:cNvPr id="197" name="Straight Arrow Connector 196"/>
                <p:cNvCxnSpPr/>
                <p:nvPr/>
              </p:nvCxnSpPr>
              <p:spPr>
                <a:xfrm>
                  <a:off x="1766294" y="4186506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Arrow Connector 197"/>
                <p:cNvCxnSpPr/>
                <p:nvPr/>
              </p:nvCxnSpPr>
              <p:spPr>
                <a:xfrm flipH="1">
                  <a:off x="1889581" y="4186506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191"/>
              <p:cNvGrpSpPr/>
              <p:nvPr/>
            </p:nvGrpSpPr>
            <p:grpSpPr>
              <a:xfrm>
                <a:off x="1667240" y="4021799"/>
                <a:ext cx="454727" cy="137160"/>
                <a:chOff x="1667240" y="4021799"/>
                <a:chExt cx="454727" cy="137160"/>
              </a:xfrm>
            </p:grpSpPr>
            <p:sp>
              <p:nvSpPr>
                <p:cNvPr id="194" name="Oval 193"/>
                <p:cNvSpPr/>
                <p:nvPr/>
              </p:nvSpPr>
              <p:spPr>
                <a:xfrm>
                  <a:off x="1667240" y="4021799"/>
                  <a:ext cx="137160" cy="13716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1984807" y="4021799"/>
                  <a:ext cx="137160" cy="137160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6" name="Straight Arrow Connector 195"/>
                <p:cNvCxnSpPr/>
                <p:nvPr/>
              </p:nvCxnSpPr>
              <p:spPr>
                <a:xfrm>
                  <a:off x="1835167" y="4090379"/>
                  <a:ext cx="118872" cy="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3" name="Rectangle 192"/>
              <p:cNvSpPr/>
              <p:nvPr/>
            </p:nvSpPr>
            <p:spPr>
              <a:xfrm>
                <a:off x="1848883" y="4282904"/>
                <a:ext cx="91440" cy="9144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3103" y="4566868"/>
              <a:ext cx="139700" cy="139700"/>
            </a:xfrm>
            <a:prstGeom prst="rect">
              <a:avLst/>
            </a:prstGeom>
          </p:spPr>
        </p:pic>
        <p:grpSp>
          <p:nvGrpSpPr>
            <p:cNvPr id="296" name="Group 295"/>
            <p:cNvGrpSpPr/>
            <p:nvPr/>
          </p:nvGrpSpPr>
          <p:grpSpPr>
            <a:xfrm>
              <a:off x="1661504" y="4820578"/>
              <a:ext cx="442899" cy="101600"/>
              <a:chOff x="1662622" y="4820578"/>
              <a:chExt cx="442899" cy="101600"/>
            </a:xfrm>
          </p:grpSpPr>
          <p:pic>
            <p:nvPicPr>
              <p:cNvPr id="283" name="Picture 2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62622" y="4820578"/>
                <a:ext cx="139700" cy="101600"/>
              </a:xfrm>
              <a:prstGeom prst="rect">
                <a:avLst/>
              </a:prstGeom>
            </p:spPr>
          </p:pic>
          <p:pic>
            <p:nvPicPr>
              <p:cNvPr id="284" name="Picture 28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65821" y="4820578"/>
                <a:ext cx="139700" cy="101600"/>
              </a:xfrm>
              <a:prstGeom prst="rect">
                <a:avLst/>
              </a:prstGeom>
            </p:spPr>
          </p:pic>
        </p:grpSp>
      </p:grpSp>
      <p:grpSp>
        <p:nvGrpSpPr>
          <p:cNvPr id="299" name="Group 298"/>
          <p:cNvGrpSpPr/>
          <p:nvPr/>
        </p:nvGrpSpPr>
        <p:grpSpPr>
          <a:xfrm>
            <a:off x="1665656" y="5267129"/>
            <a:ext cx="460881" cy="398943"/>
            <a:chOff x="1665656" y="5267129"/>
            <a:chExt cx="460881" cy="398943"/>
          </a:xfrm>
        </p:grpSpPr>
        <p:grpSp>
          <p:nvGrpSpPr>
            <p:cNvPr id="200" name="Group 199"/>
            <p:cNvGrpSpPr/>
            <p:nvPr/>
          </p:nvGrpSpPr>
          <p:grpSpPr>
            <a:xfrm>
              <a:off x="1668733" y="5313527"/>
              <a:ext cx="454727" cy="352545"/>
              <a:chOff x="1667240" y="4021799"/>
              <a:chExt cx="454727" cy="352545"/>
            </a:xfrm>
          </p:grpSpPr>
          <p:grpSp>
            <p:nvGrpSpPr>
              <p:cNvPr id="205" name="Group 204"/>
              <p:cNvGrpSpPr/>
              <p:nvPr/>
            </p:nvGrpSpPr>
            <p:grpSpPr>
              <a:xfrm>
                <a:off x="1787240" y="4175212"/>
                <a:ext cx="214727" cy="91440"/>
                <a:chOff x="1766294" y="4186506"/>
                <a:chExt cx="214727" cy="91440"/>
              </a:xfrm>
            </p:grpSpPr>
            <p:cxnSp>
              <p:nvCxnSpPr>
                <p:cNvPr id="211" name="Straight Arrow Connector 210"/>
                <p:cNvCxnSpPr/>
                <p:nvPr/>
              </p:nvCxnSpPr>
              <p:spPr>
                <a:xfrm>
                  <a:off x="1766294" y="4186506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Arrow Connector 211"/>
                <p:cNvCxnSpPr/>
                <p:nvPr/>
              </p:nvCxnSpPr>
              <p:spPr>
                <a:xfrm flipH="1">
                  <a:off x="1889581" y="4186506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6" name="Group 205"/>
              <p:cNvGrpSpPr/>
              <p:nvPr/>
            </p:nvGrpSpPr>
            <p:grpSpPr>
              <a:xfrm>
                <a:off x="1667240" y="4021799"/>
                <a:ext cx="454727" cy="137160"/>
                <a:chOff x="1667240" y="4021799"/>
                <a:chExt cx="454727" cy="137160"/>
              </a:xfrm>
            </p:grpSpPr>
            <p:sp>
              <p:nvSpPr>
                <p:cNvPr id="208" name="Oval 207"/>
                <p:cNvSpPr/>
                <p:nvPr/>
              </p:nvSpPr>
              <p:spPr>
                <a:xfrm>
                  <a:off x="1667240" y="4021799"/>
                  <a:ext cx="137160" cy="13716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Oval 208"/>
                <p:cNvSpPr/>
                <p:nvPr/>
              </p:nvSpPr>
              <p:spPr>
                <a:xfrm>
                  <a:off x="1984807" y="4021799"/>
                  <a:ext cx="137160" cy="137160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0" name="Straight Arrow Connector 209"/>
                <p:cNvCxnSpPr/>
                <p:nvPr/>
              </p:nvCxnSpPr>
              <p:spPr>
                <a:xfrm>
                  <a:off x="1835167" y="4090379"/>
                  <a:ext cx="118872" cy="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7" name="Rectangle 206"/>
              <p:cNvSpPr/>
              <p:nvPr/>
            </p:nvSpPr>
            <p:spPr>
              <a:xfrm>
                <a:off x="1848883" y="4282904"/>
                <a:ext cx="91440" cy="9144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5" name="Picture 28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6246" y="5267129"/>
              <a:ext cx="139700" cy="101600"/>
            </a:xfrm>
            <a:prstGeom prst="rect">
              <a:avLst/>
            </a:prstGeom>
          </p:spPr>
        </p:pic>
        <p:grpSp>
          <p:nvGrpSpPr>
            <p:cNvPr id="298" name="Group 297"/>
            <p:cNvGrpSpPr/>
            <p:nvPr/>
          </p:nvGrpSpPr>
          <p:grpSpPr>
            <a:xfrm>
              <a:off x="1665656" y="5450422"/>
              <a:ext cx="460881" cy="141122"/>
              <a:chOff x="1665937" y="5450422"/>
              <a:chExt cx="460881" cy="141122"/>
            </a:xfrm>
          </p:grpSpPr>
          <p:pic>
            <p:nvPicPr>
              <p:cNvPr id="204" name="Picture 20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65937" y="5450422"/>
                <a:ext cx="139700" cy="139700"/>
              </a:xfrm>
              <a:prstGeom prst="rect">
                <a:avLst/>
              </a:prstGeom>
            </p:spPr>
          </p:pic>
          <p:pic>
            <p:nvPicPr>
              <p:cNvPr id="286" name="Picture 28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87118" y="5489944"/>
                <a:ext cx="139700" cy="101600"/>
              </a:xfrm>
              <a:prstGeom prst="rect">
                <a:avLst/>
              </a:prstGeom>
            </p:spPr>
          </p:pic>
        </p:grpSp>
      </p:grpSp>
      <p:grpSp>
        <p:nvGrpSpPr>
          <p:cNvPr id="300" name="Group 299"/>
          <p:cNvGrpSpPr/>
          <p:nvPr/>
        </p:nvGrpSpPr>
        <p:grpSpPr>
          <a:xfrm>
            <a:off x="1652063" y="5915354"/>
            <a:ext cx="483961" cy="412590"/>
            <a:chOff x="1652063" y="5915354"/>
            <a:chExt cx="483961" cy="412590"/>
          </a:xfrm>
        </p:grpSpPr>
        <p:grpSp>
          <p:nvGrpSpPr>
            <p:cNvPr id="214" name="Group 213"/>
            <p:cNvGrpSpPr/>
            <p:nvPr/>
          </p:nvGrpSpPr>
          <p:grpSpPr>
            <a:xfrm>
              <a:off x="1681297" y="5975399"/>
              <a:ext cx="454727" cy="352545"/>
              <a:chOff x="1667240" y="4021799"/>
              <a:chExt cx="454727" cy="352545"/>
            </a:xfrm>
          </p:grpSpPr>
          <p:grpSp>
            <p:nvGrpSpPr>
              <p:cNvPr id="219" name="Group 218"/>
              <p:cNvGrpSpPr/>
              <p:nvPr/>
            </p:nvGrpSpPr>
            <p:grpSpPr>
              <a:xfrm>
                <a:off x="1787240" y="4175212"/>
                <a:ext cx="214727" cy="91440"/>
                <a:chOff x="1766294" y="4186506"/>
                <a:chExt cx="214727" cy="91440"/>
              </a:xfrm>
            </p:grpSpPr>
            <p:cxnSp>
              <p:nvCxnSpPr>
                <p:cNvPr id="225" name="Straight Arrow Connector 224"/>
                <p:cNvCxnSpPr/>
                <p:nvPr/>
              </p:nvCxnSpPr>
              <p:spPr>
                <a:xfrm>
                  <a:off x="1766294" y="4186506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Arrow Connector 225"/>
                <p:cNvCxnSpPr/>
                <p:nvPr/>
              </p:nvCxnSpPr>
              <p:spPr>
                <a:xfrm flipH="1">
                  <a:off x="1889581" y="4186506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/>
            </p:nvGrpSpPr>
            <p:grpSpPr>
              <a:xfrm>
                <a:off x="1667240" y="4021799"/>
                <a:ext cx="454727" cy="137160"/>
                <a:chOff x="1667240" y="4021799"/>
                <a:chExt cx="454727" cy="137160"/>
              </a:xfrm>
            </p:grpSpPr>
            <p:sp>
              <p:nvSpPr>
                <p:cNvPr id="222" name="Oval 221"/>
                <p:cNvSpPr/>
                <p:nvPr/>
              </p:nvSpPr>
              <p:spPr>
                <a:xfrm>
                  <a:off x="1667240" y="4021799"/>
                  <a:ext cx="137160" cy="13716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Oval 222"/>
                <p:cNvSpPr/>
                <p:nvPr/>
              </p:nvSpPr>
              <p:spPr>
                <a:xfrm>
                  <a:off x="1984807" y="4021799"/>
                  <a:ext cx="137160" cy="137160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24" name="Straight Arrow Connector 223"/>
                <p:cNvCxnSpPr/>
                <p:nvPr/>
              </p:nvCxnSpPr>
              <p:spPr>
                <a:xfrm>
                  <a:off x="1835167" y="4090379"/>
                  <a:ext cx="118872" cy="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1" name="Rectangle 220"/>
              <p:cNvSpPr/>
              <p:nvPr/>
            </p:nvSpPr>
            <p:spPr>
              <a:xfrm>
                <a:off x="1848883" y="4282904"/>
                <a:ext cx="91440" cy="9144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5760" y="6109936"/>
              <a:ext cx="139700" cy="139700"/>
            </a:xfrm>
            <a:prstGeom prst="rect">
              <a:avLst/>
            </a:prstGeom>
          </p:spPr>
        </p:pic>
        <p:pic>
          <p:nvPicPr>
            <p:cNvPr id="287" name="Picture 28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4034" y="5915354"/>
              <a:ext cx="139700" cy="101600"/>
            </a:xfrm>
            <a:prstGeom prst="rect">
              <a:avLst/>
            </a:prstGeom>
          </p:spPr>
        </p:pic>
        <p:pic>
          <p:nvPicPr>
            <p:cNvPr id="288" name="Picture 28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2063" y="6156203"/>
              <a:ext cx="139700" cy="101600"/>
            </a:xfrm>
            <a:prstGeom prst="rect">
              <a:avLst/>
            </a:prstGeom>
          </p:spPr>
        </p:pic>
      </p:grpSp>
      <p:grpSp>
        <p:nvGrpSpPr>
          <p:cNvPr id="301" name="Group 300"/>
          <p:cNvGrpSpPr/>
          <p:nvPr/>
        </p:nvGrpSpPr>
        <p:grpSpPr>
          <a:xfrm>
            <a:off x="2541845" y="3935696"/>
            <a:ext cx="469314" cy="438648"/>
            <a:chOff x="2541845" y="3935696"/>
            <a:chExt cx="469314" cy="438648"/>
          </a:xfrm>
        </p:grpSpPr>
        <p:grpSp>
          <p:nvGrpSpPr>
            <p:cNvPr id="228" name="Group 227"/>
            <p:cNvGrpSpPr/>
            <p:nvPr/>
          </p:nvGrpSpPr>
          <p:grpSpPr>
            <a:xfrm>
              <a:off x="2541845" y="4021799"/>
              <a:ext cx="454727" cy="352545"/>
              <a:chOff x="1667240" y="4021799"/>
              <a:chExt cx="454727" cy="352545"/>
            </a:xfrm>
          </p:grpSpPr>
          <p:grpSp>
            <p:nvGrpSpPr>
              <p:cNvPr id="233" name="Group 232"/>
              <p:cNvGrpSpPr/>
              <p:nvPr/>
            </p:nvGrpSpPr>
            <p:grpSpPr>
              <a:xfrm>
                <a:off x="1787240" y="4175212"/>
                <a:ext cx="214727" cy="91440"/>
                <a:chOff x="1766294" y="4186506"/>
                <a:chExt cx="214727" cy="91440"/>
              </a:xfrm>
            </p:grpSpPr>
            <p:cxnSp>
              <p:nvCxnSpPr>
                <p:cNvPr id="239" name="Straight Arrow Connector 238"/>
                <p:cNvCxnSpPr/>
                <p:nvPr/>
              </p:nvCxnSpPr>
              <p:spPr>
                <a:xfrm>
                  <a:off x="1766294" y="4186506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Arrow Connector 239"/>
                <p:cNvCxnSpPr/>
                <p:nvPr/>
              </p:nvCxnSpPr>
              <p:spPr>
                <a:xfrm flipH="1">
                  <a:off x="1889581" y="4186506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4" name="Group 233"/>
              <p:cNvGrpSpPr/>
              <p:nvPr/>
            </p:nvGrpSpPr>
            <p:grpSpPr>
              <a:xfrm>
                <a:off x="1667240" y="4021799"/>
                <a:ext cx="454727" cy="137160"/>
                <a:chOff x="1667240" y="4021799"/>
                <a:chExt cx="454727" cy="137160"/>
              </a:xfrm>
            </p:grpSpPr>
            <p:sp>
              <p:nvSpPr>
                <p:cNvPr id="236" name="Oval 235"/>
                <p:cNvSpPr/>
                <p:nvPr/>
              </p:nvSpPr>
              <p:spPr>
                <a:xfrm>
                  <a:off x="1667240" y="4021799"/>
                  <a:ext cx="137160" cy="13716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Oval 236"/>
                <p:cNvSpPr/>
                <p:nvPr/>
              </p:nvSpPr>
              <p:spPr>
                <a:xfrm>
                  <a:off x="1984807" y="4021799"/>
                  <a:ext cx="137160" cy="137160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38" name="Straight Arrow Connector 237"/>
                <p:cNvCxnSpPr/>
                <p:nvPr/>
              </p:nvCxnSpPr>
              <p:spPr>
                <a:xfrm>
                  <a:off x="1835167" y="4090379"/>
                  <a:ext cx="118872" cy="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5" name="Rectangle 234"/>
              <p:cNvSpPr/>
              <p:nvPr/>
            </p:nvSpPr>
            <p:spPr>
              <a:xfrm>
                <a:off x="1848883" y="4282904"/>
                <a:ext cx="91440" cy="9144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29" name="Picture 2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99358" y="3935696"/>
              <a:ext cx="139700" cy="139700"/>
            </a:xfrm>
            <a:prstGeom prst="rect">
              <a:avLst/>
            </a:prstGeom>
          </p:spPr>
        </p:pic>
        <p:pic>
          <p:nvPicPr>
            <p:cNvPr id="232" name="Picture 2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2408" y="4156336"/>
              <a:ext cx="139700" cy="139700"/>
            </a:xfrm>
            <a:prstGeom prst="rect">
              <a:avLst/>
            </a:prstGeom>
          </p:spPr>
        </p:pic>
        <p:pic>
          <p:nvPicPr>
            <p:cNvPr id="290" name="Picture 28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1459" y="4195769"/>
              <a:ext cx="139700" cy="101600"/>
            </a:xfrm>
            <a:prstGeom prst="rect">
              <a:avLst/>
            </a:prstGeom>
          </p:spPr>
        </p:pic>
      </p:grpSp>
      <p:grpSp>
        <p:nvGrpSpPr>
          <p:cNvPr id="302" name="Group 301"/>
          <p:cNvGrpSpPr/>
          <p:nvPr/>
        </p:nvGrpSpPr>
        <p:grpSpPr>
          <a:xfrm>
            <a:off x="2531497" y="4611216"/>
            <a:ext cx="454727" cy="394300"/>
            <a:chOff x="2531497" y="4611216"/>
            <a:chExt cx="454727" cy="394300"/>
          </a:xfrm>
        </p:grpSpPr>
        <p:grpSp>
          <p:nvGrpSpPr>
            <p:cNvPr id="242" name="Group 241"/>
            <p:cNvGrpSpPr/>
            <p:nvPr/>
          </p:nvGrpSpPr>
          <p:grpSpPr>
            <a:xfrm>
              <a:off x="2531497" y="4652971"/>
              <a:ext cx="454727" cy="352545"/>
              <a:chOff x="1667240" y="4021799"/>
              <a:chExt cx="454727" cy="352545"/>
            </a:xfrm>
          </p:grpSpPr>
          <p:grpSp>
            <p:nvGrpSpPr>
              <p:cNvPr id="247" name="Group 246"/>
              <p:cNvGrpSpPr/>
              <p:nvPr/>
            </p:nvGrpSpPr>
            <p:grpSpPr>
              <a:xfrm>
                <a:off x="1787240" y="4175212"/>
                <a:ext cx="214727" cy="91440"/>
                <a:chOff x="1766294" y="4186506"/>
                <a:chExt cx="214727" cy="91440"/>
              </a:xfrm>
            </p:grpSpPr>
            <p:cxnSp>
              <p:nvCxnSpPr>
                <p:cNvPr id="253" name="Straight Arrow Connector 252"/>
                <p:cNvCxnSpPr/>
                <p:nvPr/>
              </p:nvCxnSpPr>
              <p:spPr>
                <a:xfrm>
                  <a:off x="1766294" y="4186506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Straight Arrow Connector 253"/>
                <p:cNvCxnSpPr/>
                <p:nvPr/>
              </p:nvCxnSpPr>
              <p:spPr>
                <a:xfrm flipH="1">
                  <a:off x="1889581" y="4186506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/>
            </p:nvGrpSpPr>
            <p:grpSpPr>
              <a:xfrm>
                <a:off x="1667240" y="4021799"/>
                <a:ext cx="454727" cy="137160"/>
                <a:chOff x="1667240" y="4021799"/>
                <a:chExt cx="454727" cy="137160"/>
              </a:xfrm>
            </p:grpSpPr>
            <p:sp>
              <p:nvSpPr>
                <p:cNvPr id="250" name="Oval 249"/>
                <p:cNvSpPr/>
                <p:nvPr/>
              </p:nvSpPr>
              <p:spPr>
                <a:xfrm>
                  <a:off x="1667240" y="4021799"/>
                  <a:ext cx="137160" cy="13716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Oval 250"/>
                <p:cNvSpPr/>
                <p:nvPr/>
              </p:nvSpPr>
              <p:spPr>
                <a:xfrm>
                  <a:off x="1984807" y="4021799"/>
                  <a:ext cx="137160" cy="137160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2" name="Straight Arrow Connector 251"/>
                <p:cNvCxnSpPr/>
                <p:nvPr/>
              </p:nvCxnSpPr>
              <p:spPr>
                <a:xfrm>
                  <a:off x="1835167" y="4090379"/>
                  <a:ext cx="118872" cy="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9" name="Rectangle 248"/>
              <p:cNvSpPr/>
              <p:nvPr/>
            </p:nvSpPr>
            <p:spPr>
              <a:xfrm>
                <a:off x="1848883" y="4282904"/>
                <a:ext cx="91440" cy="9144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5" name="Picture 2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45960" y="4787508"/>
              <a:ext cx="139700" cy="139700"/>
            </a:xfrm>
            <a:prstGeom prst="rect">
              <a:avLst/>
            </a:prstGeom>
          </p:spPr>
        </p:pic>
        <p:pic>
          <p:nvPicPr>
            <p:cNvPr id="291" name="Picture 29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89676" y="4611216"/>
              <a:ext cx="139700" cy="101600"/>
            </a:xfrm>
            <a:prstGeom prst="rect">
              <a:avLst/>
            </a:prstGeom>
          </p:spPr>
        </p:pic>
        <p:pic>
          <p:nvPicPr>
            <p:cNvPr id="292" name="Picture 29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5934" y="4838182"/>
              <a:ext cx="139700" cy="101600"/>
            </a:xfrm>
            <a:prstGeom prst="rect">
              <a:avLst/>
            </a:prstGeom>
          </p:spPr>
        </p:pic>
      </p:grpSp>
      <p:grpSp>
        <p:nvGrpSpPr>
          <p:cNvPr id="303" name="Group 302"/>
          <p:cNvGrpSpPr/>
          <p:nvPr/>
        </p:nvGrpSpPr>
        <p:grpSpPr>
          <a:xfrm>
            <a:off x="2541281" y="5273683"/>
            <a:ext cx="454727" cy="392389"/>
            <a:chOff x="2541281" y="5273683"/>
            <a:chExt cx="454727" cy="392389"/>
          </a:xfrm>
        </p:grpSpPr>
        <p:grpSp>
          <p:nvGrpSpPr>
            <p:cNvPr id="256" name="Group 255"/>
            <p:cNvGrpSpPr/>
            <p:nvPr/>
          </p:nvGrpSpPr>
          <p:grpSpPr>
            <a:xfrm>
              <a:off x="2541281" y="5313527"/>
              <a:ext cx="454727" cy="352545"/>
              <a:chOff x="1667240" y="4021799"/>
              <a:chExt cx="454727" cy="352545"/>
            </a:xfrm>
          </p:grpSpPr>
          <p:grpSp>
            <p:nvGrpSpPr>
              <p:cNvPr id="261" name="Group 260"/>
              <p:cNvGrpSpPr/>
              <p:nvPr/>
            </p:nvGrpSpPr>
            <p:grpSpPr>
              <a:xfrm>
                <a:off x="1787240" y="4175212"/>
                <a:ext cx="214727" cy="91440"/>
                <a:chOff x="1766294" y="4186506"/>
                <a:chExt cx="214727" cy="91440"/>
              </a:xfrm>
            </p:grpSpPr>
            <p:cxnSp>
              <p:nvCxnSpPr>
                <p:cNvPr id="267" name="Straight Arrow Connector 266"/>
                <p:cNvCxnSpPr/>
                <p:nvPr/>
              </p:nvCxnSpPr>
              <p:spPr>
                <a:xfrm>
                  <a:off x="1766294" y="4186506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Arrow Connector 267"/>
                <p:cNvCxnSpPr/>
                <p:nvPr/>
              </p:nvCxnSpPr>
              <p:spPr>
                <a:xfrm flipH="1">
                  <a:off x="1889581" y="4186506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/>
              <p:cNvGrpSpPr/>
              <p:nvPr/>
            </p:nvGrpSpPr>
            <p:grpSpPr>
              <a:xfrm>
                <a:off x="1667240" y="4021799"/>
                <a:ext cx="454727" cy="137160"/>
                <a:chOff x="1667240" y="4021799"/>
                <a:chExt cx="454727" cy="137160"/>
              </a:xfrm>
            </p:grpSpPr>
            <p:sp>
              <p:nvSpPr>
                <p:cNvPr id="264" name="Oval 263"/>
                <p:cNvSpPr/>
                <p:nvPr/>
              </p:nvSpPr>
              <p:spPr>
                <a:xfrm>
                  <a:off x="1667240" y="4021799"/>
                  <a:ext cx="137160" cy="13716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5" name="Oval 264"/>
                <p:cNvSpPr/>
                <p:nvPr/>
              </p:nvSpPr>
              <p:spPr>
                <a:xfrm>
                  <a:off x="1984807" y="4021799"/>
                  <a:ext cx="137160" cy="137160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6" name="Straight Arrow Connector 265"/>
                <p:cNvCxnSpPr/>
                <p:nvPr/>
              </p:nvCxnSpPr>
              <p:spPr>
                <a:xfrm>
                  <a:off x="1835167" y="4090379"/>
                  <a:ext cx="118872" cy="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3" name="Rectangle 262"/>
              <p:cNvSpPr/>
              <p:nvPr/>
            </p:nvSpPr>
            <p:spPr>
              <a:xfrm>
                <a:off x="1848883" y="4282904"/>
                <a:ext cx="91440" cy="9144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8" name="Group 257"/>
            <p:cNvGrpSpPr/>
            <p:nvPr/>
          </p:nvGrpSpPr>
          <p:grpSpPr>
            <a:xfrm>
              <a:off x="2541844" y="5448064"/>
              <a:ext cx="453600" cy="139700"/>
              <a:chOff x="1664636" y="4156336"/>
              <a:chExt cx="453600" cy="139700"/>
            </a:xfrm>
          </p:grpSpPr>
          <p:pic>
            <p:nvPicPr>
              <p:cNvPr id="259" name="Picture 25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78536" y="4156336"/>
                <a:ext cx="139700" cy="139700"/>
              </a:xfrm>
              <a:prstGeom prst="rect">
                <a:avLst/>
              </a:prstGeom>
            </p:spPr>
          </p:pic>
          <p:pic>
            <p:nvPicPr>
              <p:cNvPr id="260" name="Picture 25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64636" y="4156336"/>
                <a:ext cx="139700" cy="139700"/>
              </a:xfrm>
              <a:prstGeom prst="rect">
                <a:avLst/>
              </a:prstGeom>
            </p:spPr>
          </p:pic>
        </p:grpSp>
        <p:pic>
          <p:nvPicPr>
            <p:cNvPr id="293" name="Picture 29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00177" y="5273683"/>
              <a:ext cx="139700" cy="101600"/>
            </a:xfrm>
            <a:prstGeom prst="rect">
              <a:avLst/>
            </a:prstGeom>
          </p:spPr>
        </p:pic>
      </p:grpSp>
      <p:grpSp>
        <p:nvGrpSpPr>
          <p:cNvPr id="304" name="Group 303"/>
          <p:cNvGrpSpPr/>
          <p:nvPr/>
        </p:nvGrpSpPr>
        <p:grpSpPr>
          <a:xfrm>
            <a:off x="2557204" y="5889296"/>
            <a:ext cx="456896" cy="438648"/>
            <a:chOff x="2557204" y="5889296"/>
            <a:chExt cx="456896" cy="438648"/>
          </a:xfrm>
        </p:grpSpPr>
        <p:grpSp>
          <p:nvGrpSpPr>
            <p:cNvPr id="270" name="Group 269"/>
            <p:cNvGrpSpPr/>
            <p:nvPr/>
          </p:nvGrpSpPr>
          <p:grpSpPr>
            <a:xfrm>
              <a:off x="2557204" y="5975399"/>
              <a:ext cx="454727" cy="352545"/>
              <a:chOff x="1667240" y="4021799"/>
              <a:chExt cx="454727" cy="352545"/>
            </a:xfrm>
          </p:grpSpPr>
          <p:grpSp>
            <p:nvGrpSpPr>
              <p:cNvPr id="275" name="Group 274"/>
              <p:cNvGrpSpPr/>
              <p:nvPr/>
            </p:nvGrpSpPr>
            <p:grpSpPr>
              <a:xfrm>
                <a:off x="1787240" y="4175212"/>
                <a:ext cx="214727" cy="91440"/>
                <a:chOff x="1766294" y="4186506"/>
                <a:chExt cx="214727" cy="91440"/>
              </a:xfrm>
            </p:grpSpPr>
            <p:cxnSp>
              <p:nvCxnSpPr>
                <p:cNvPr id="281" name="Straight Arrow Connector 280"/>
                <p:cNvCxnSpPr/>
                <p:nvPr/>
              </p:nvCxnSpPr>
              <p:spPr>
                <a:xfrm>
                  <a:off x="1766294" y="4186506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Arrow Connector 281"/>
                <p:cNvCxnSpPr/>
                <p:nvPr/>
              </p:nvCxnSpPr>
              <p:spPr>
                <a:xfrm flipH="1">
                  <a:off x="1889581" y="4186506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6" name="Group 275"/>
              <p:cNvGrpSpPr/>
              <p:nvPr/>
            </p:nvGrpSpPr>
            <p:grpSpPr>
              <a:xfrm>
                <a:off x="1667240" y="4021799"/>
                <a:ext cx="454727" cy="137160"/>
                <a:chOff x="1667240" y="4021799"/>
                <a:chExt cx="454727" cy="137160"/>
              </a:xfrm>
            </p:grpSpPr>
            <p:sp>
              <p:nvSpPr>
                <p:cNvPr id="278" name="Oval 277"/>
                <p:cNvSpPr/>
                <p:nvPr/>
              </p:nvSpPr>
              <p:spPr>
                <a:xfrm>
                  <a:off x="1667240" y="4021799"/>
                  <a:ext cx="137160" cy="13716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9" name="Oval 278"/>
                <p:cNvSpPr/>
                <p:nvPr/>
              </p:nvSpPr>
              <p:spPr>
                <a:xfrm>
                  <a:off x="1984807" y="4021799"/>
                  <a:ext cx="137160" cy="137160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80" name="Straight Arrow Connector 279"/>
                <p:cNvCxnSpPr/>
                <p:nvPr/>
              </p:nvCxnSpPr>
              <p:spPr>
                <a:xfrm>
                  <a:off x="1835167" y="4090379"/>
                  <a:ext cx="118872" cy="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7" name="Rectangle 276"/>
              <p:cNvSpPr/>
              <p:nvPr/>
            </p:nvSpPr>
            <p:spPr>
              <a:xfrm>
                <a:off x="1848883" y="4282904"/>
                <a:ext cx="91440" cy="9144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71" name="Picture 27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14717" y="5889296"/>
              <a:ext cx="139700" cy="139700"/>
            </a:xfrm>
            <a:prstGeom prst="rect">
              <a:avLst/>
            </a:prstGeom>
          </p:spPr>
        </p:pic>
        <p:pic>
          <p:nvPicPr>
            <p:cNvPr id="294" name="Picture 29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4400" y="6146472"/>
              <a:ext cx="139700" cy="101600"/>
            </a:xfrm>
            <a:prstGeom prst="rect">
              <a:avLst/>
            </a:prstGeom>
          </p:spPr>
        </p:pic>
        <p:pic>
          <p:nvPicPr>
            <p:cNvPr id="295" name="Picture 29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0249" y="6146472"/>
              <a:ext cx="139700" cy="101600"/>
            </a:xfrm>
            <a:prstGeom prst="rect">
              <a:avLst/>
            </a:prstGeom>
          </p:spPr>
        </p:pic>
      </p:grpSp>
      <p:grpSp>
        <p:nvGrpSpPr>
          <p:cNvPr id="457" name="Group 456"/>
          <p:cNvGrpSpPr/>
          <p:nvPr/>
        </p:nvGrpSpPr>
        <p:grpSpPr>
          <a:xfrm>
            <a:off x="3798089" y="1298202"/>
            <a:ext cx="1308898" cy="872718"/>
            <a:chOff x="3798089" y="1298202"/>
            <a:chExt cx="1308898" cy="872718"/>
          </a:xfrm>
        </p:grpSpPr>
        <p:grpSp>
          <p:nvGrpSpPr>
            <p:cNvPr id="437" name="Group 436"/>
            <p:cNvGrpSpPr/>
            <p:nvPr/>
          </p:nvGrpSpPr>
          <p:grpSpPr>
            <a:xfrm>
              <a:off x="4141660" y="1673180"/>
              <a:ext cx="621757" cy="246888"/>
              <a:chOff x="2453888" y="1571078"/>
              <a:chExt cx="621757" cy="246888"/>
            </a:xfrm>
          </p:grpSpPr>
          <p:cxnSp>
            <p:nvCxnSpPr>
              <p:cNvPr id="453" name="Straight Arrow Connector 452"/>
              <p:cNvCxnSpPr/>
              <p:nvPr/>
            </p:nvCxnSpPr>
            <p:spPr>
              <a:xfrm>
                <a:off x="2453888" y="1571078"/>
                <a:ext cx="244546" cy="246888"/>
              </a:xfrm>
              <a:prstGeom prst="straightConnector1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Arrow Connector 453"/>
              <p:cNvCxnSpPr/>
              <p:nvPr/>
            </p:nvCxnSpPr>
            <p:spPr>
              <a:xfrm flipH="1">
                <a:off x="2816541" y="1571078"/>
                <a:ext cx="259104" cy="246888"/>
              </a:xfrm>
              <a:prstGeom prst="straightConnector1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8" name="Rectangle 437"/>
            <p:cNvSpPr>
              <a:spLocks/>
            </p:cNvSpPr>
            <p:nvPr/>
          </p:nvSpPr>
          <p:spPr>
            <a:xfrm>
              <a:off x="4361098" y="1988040"/>
              <a:ext cx="182880" cy="1828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T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cxnSp>
          <p:nvCxnSpPr>
            <p:cNvPr id="451" name="Straight Arrow Connector 450"/>
            <p:cNvCxnSpPr/>
            <p:nvPr/>
          </p:nvCxnSpPr>
          <p:spPr>
            <a:xfrm flipV="1">
              <a:off x="4244972" y="1453038"/>
              <a:ext cx="457200" cy="11325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headEnd type="none"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2" name="TextBox 451"/>
            <p:cNvSpPr txBox="1"/>
            <p:nvPr/>
          </p:nvSpPr>
          <p:spPr>
            <a:xfrm>
              <a:off x="4350509" y="1415896"/>
              <a:ext cx="246126" cy="85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800" dirty="0" smtClean="0"/>
                <a:t>201</a:t>
              </a:r>
              <a:endParaRPr lang="en-US" sz="800" dirty="0"/>
            </a:p>
          </p:txBody>
        </p:sp>
        <p:grpSp>
          <p:nvGrpSpPr>
            <p:cNvPr id="441" name="Group 440"/>
            <p:cNvGrpSpPr/>
            <p:nvPr/>
          </p:nvGrpSpPr>
          <p:grpSpPr>
            <a:xfrm>
              <a:off x="3798089" y="1298202"/>
              <a:ext cx="431528" cy="320996"/>
              <a:chOff x="1782765" y="1172159"/>
              <a:chExt cx="431528" cy="320996"/>
            </a:xfrm>
          </p:grpSpPr>
          <p:sp>
            <p:nvSpPr>
              <p:cNvPr id="445" name="Oval 444"/>
              <p:cNvSpPr>
                <a:spLocks noChangeAspect="1"/>
              </p:cNvSpPr>
              <p:nvPr/>
            </p:nvSpPr>
            <p:spPr>
              <a:xfrm>
                <a:off x="1838012" y="1172159"/>
                <a:ext cx="321034" cy="32099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6" name="TextBox 445"/>
              <p:cNvSpPr txBox="1"/>
              <p:nvPr/>
            </p:nvSpPr>
            <p:spPr>
              <a:xfrm>
                <a:off x="1782765" y="1209547"/>
                <a:ext cx="43152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/>
                  <a:t>MYC</a:t>
                </a:r>
                <a:endParaRPr lang="en-US" sz="1400" b="1" dirty="0"/>
              </a:p>
            </p:txBody>
          </p:sp>
        </p:grpSp>
        <p:sp>
          <p:nvSpPr>
            <p:cNvPr id="443" name="Oval 442"/>
            <p:cNvSpPr>
              <a:spLocks noChangeAspect="1"/>
            </p:cNvSpPr>
            <p:nvPr/>
          </p:nvSpPr>
          <p:spPr>
            <a:xfrm>
              <a:off x="4785953" y="1298202"/>
              <a:ext cx="321034" cy="320997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4801930" y="1380557"/>
              <a:ext cx="282130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sz="1000" b="1" dirty="0" smtClean="0"/>
                <a:t>NRF1</a:t>
              </a:r>
              <a:endParaRPr lang="en-US" sz="800" b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280238" y="3424758"/>
            <a:ext cx="582654" cy="2371423"/>
            <a:chOff x="6280238" y="3424758"/>
            <a:chExt cx="582654" cy="2371423"/>
          </a:xfrm>
        </p:grpSpPr>
        <p:grpSp>
          <p:nvGrpSpPr>
            <p:cNvPr id="10" name="Group 9"/>
            <p:cNvGrpSpPr/>
            <p:nvPr/>
          </p:nvGrpSpPr>
          <p:grpSpPr>
            <a:xfrm>
              <a:off x="6280932" y="3424758"/>
              <a:ext cx="581266" cy="442605"/>
              <a:chOff x="6264260" y="3527118"/>
              <a:chExt cx="581266" cy="442605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6447530" y="3762616"/>
                <a:ext cx="214727" cy="104009"/>
                <a:chOff x="6433893" y="3809751"/>
                <a:chExt cx="214727" cy="91440"/>
              </a:xfrm>
            </p:grpSpPr>
            <p:cxnSp>
              <p:nvCxnSpPr>
                <p:cNvPr id="307" name="Straight Arrow Connector 306"/>
                <p:cNvCxnSpPr/>
                <p:nvPr/>
              </p:nvCxnSpPr>
              <p:spPr>
                <a:xfrm>
                  <a:off x="6433893" y="3809751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Straight Arrow Connector 307"/>
                <p:cNvCxnSpPr/>
                <p:nvPr/>
              </p:nvCxnSpPr>
              <p:spPr>
                <a:xfrm flipH="1">
                  <a:off x="6557180" y="3809751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5"/>
              <p:cNvGrpSpPr/>
              <p:nvPr/>
            </p:nvGrpSpPr>
            <p:grpSpPr>
              <a:xfrm>
                <a:off x="6362582" y="3697282"/>
                <a:ext cx="384623" cy="67056"/>
                <a:chOff x="6336753" y="3697282"/>
                <a:chExt cx="384623" cy="67056"/>
              </a:xfrm>
            </p:grpSpPr>
            <p:sp>
              <p:nvSpPr>
                <p:cNvPr id="309" name="Oval 308"/>
                <p:cNvSpPr>
                  <a:spLocks noChangeAspect="1"/>
                </p:cNvSpPr>
                <p:nvPr/>
              </p:nvSpPr>
              <p:spPr>
                <a:xfrm>
                  <a:off x="6336753" y="3697282"/>
                  <a:ext cx="67056" cy="67056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0" name="Oval 309"/>
                <p:cNvSpPr>
                  <a:spLocks noChangeAspect="1"/>
                </p:cNvSpPr>
                <p:nvPr/>
              </p:nvSpPr>
              <p:spPr>
                <a:xfrm>
                  <a:off x="6654320" y="3697282"/>
                  <a:ext cx="67056" cy="67056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1" name="Straight Arrow Connector 310"/>
                <p:cNvCxnSpPr/>
                <p:nvPr/>
              </p:nvCxnSpPr>
              <p:spPr>
                <a:xfrm>
                  <a:off x="6469628" y="3730810"/>
                  <a:ext cx="118872" cy="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2" name="Rectangle 311"/>
              <p:cNvSpPr>
                <a:spLocks noChangeAspect="1"/>
              </p:cNvSpPr>
              <p:nvPr/>
            </p:nvSpPr>
            <p:spPr>
              <a:xfrm>
                <a:off x="6528071" y="3902043"/>
                <a:ext cx="53645" cy="5364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3" name="Picture 31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50118" y="3527118"/>
                <a:ext cx="209550" cy="209550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6264260" y="3760173"/>
                <a:ext cx="581266" cy="209550"/>
                <a:chOff x="6264260" y="3791923"/>
                <a:chExt cx="581266" cy="209550"/>
              </a:xfrm>
            </p:grpSpPr>
            <p:pic>
              <p:nvPicPr>
                <p:cNvPr id="314" name="Picture 31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635976" y="3791923"/>
                  <a:ext cx="209550" cy="209550"/>
                </a:xfrm>
                <a:prstGeom prst="rect">
                  <a:avLst/>
                </a:prstGeom>
              </p:spPr>
            </p:pic>
            <p:pic>
              <p:nvPicPr>
                <p:cNvPr id="315" name="Picture 31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264260" y="3791923"/>
                  <a:ext cx="209550" cy="20955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1" name="Group 10"/>
            <p:cNvGrpSpPr/>
            <p:nvPr/>
          </p:nvGrpSpPr>
          <p:grpSpPr>
            <a:xfrm>
              <a:off x="6280238" y="4114319"/>
              <a:ext cx="582654" cy="442858"/>
              <a:chOff x="6271325" y="4120558"/>
              <a:chExt cx="582654" cy="442858"/>
            </a:xfrm>
          </p:grpSpPr>
          <p:pic>
            <p:nvPicPr>
              <p:cNvPr id="336" name="Picture 33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44429" y="4411016"/>
                <a:ext cx="209550" cy="152400"/>
              </a:xfrm>
              <a:prstGeom prst="rect">
                <a:avLst/>
              </a:prstGeom>
            </p:spPr>
          </p:pic>
          <p:grpSp>
            <p:nvGrpSpPr>
              <p:cNvPr id="337" name="Group 336"/>
              <p:cNvGrpSpPr/>
              <p:nvPr/>
            </p:nvGrpSpPr>
            <p:grpSpPr>
              <a:xfrm>
                <a:off x="6455745" y="4356056"/>
                <a:ext cx="214727" cy="104009"/>
                <a:chOff x="6433893" y="3809751"/>
                <a:chExt cx="214727" cy="91440"/>
              </a:xfrm>
            </p:grpSpPr>
            <p:cxnSp>
              <p:nvCxnSpPr>
                <p:cNvPr id="338" name="Straight Arrow Connector 337"/>
                <p:cNvCxnSpPr/>
                <p:nvPr/>
              </p:nvCxnSpPr>
              <p:spPr>
                <a:xfrm>
                  <a:off x="6433893" y="3809751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Straight Arrow Connector 338"/>
                <p:cNvCxnSpPr/>
                <p:nvPr/>
              </p:nvCxnSpPr>
              <p:spPr>
                <a:xfrm flipH="1">
                  <a:off x="6557180" y="3809751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0" name="Group 339"/>
              <p:cNvGrpSpPr/>
              <p:nvPr/>
            </p:nvGrpSpPr>
            <p:grpSpPr>
              <a:xfrm>
                <a:off x="6370797" y="4290722"/>
                <a:ext cx="384623" cy="67056"/>
                <a:chOff x="6336753" y="3697282"/>
                <a:chExt cx="384623" cy="67056"/>
              </a:xfrm>
            </p:grpSpPr>
            <p:sp>
              <p:nvSpPr>
                <p:cNvPr id="341" name="Oval 340"/>
                <p:cNvSpPr>
                  <a:spLocks noChangeAspect="1"/>
                </p:cNvSpPr>
                <p:nvPr/>
              </p:nvSpPr>
              <p:spPr>
                <a:xfrm>
                  <a:off x="6336753" y="3697282"/>
                  <a:ext cx="67056" cy="67056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2" name="Oval 341"/>
                <p:cNvSpPr>
                  <a:spLocks noChangeAspect="1"/>
                </p:cNvSpPr>
                <p:nvPr/>
              </p:nvSpPr>
              <p:spPr>
                <a:xfrm>
                  <a:off x="6654320" y="3697282"/>
                  <a:ext cx="67056" cy="67056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3" name="Straight Arrow Connector 342"/>
                <p:cNvCxnSpPr/>
                <p:nvPr/>
              </p:nvCxnSpPr>
              <p:spPr>
                <a:xfrm>
                  <a:off x="6469628" y="3730810"/>
                  <a:ext cx="118872" cy="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4" name="Rectangle 343"/>
              <p:cNvSpPr>
                <a:spLocks noChangeAspect="1"/>
              </p:cNvSpPr>
              <p:nvPr/>
            </p:nvSpPr>
            <p:spPr>
              <a:xfrm>
                <a:off x="6536286" y="4495483"/>
                <a:ext cx="53645" cy="5364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5" name="Picture 34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58333" y="4120558"/>
                <a:ext cx="209550" cy="209550"/>
              </a:xfrm>
              <a:prstGeom prst="rect">
                <a:avLst/>
              </a:prstGeom>
            </p:spPr>
          </p:pic>
          <p:pic>
            <p:nvPicPr>
              <p:cNvPr id="349" name="Picture 34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71325" y="4408060"/>
                <a:ext cx="209550" cy="152400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6281188" y="4804133"/>
              <a:ext cx="580755" cy="372546"/>
              <a:chOff x="6282152" y="4644628"/>
              <a:chExt cx="580755" cy="372546"/>
            </a:xfrm>
          </p:grpSpPr>
          <p:grpSp>
            <p:nvGrpSpPr>
              <p:cNvPr id="350" name="Group 349"/>
              <p:cNvGrpSpPr/>
              <p:nvPr/>
            </p:nvGrpSpPr>
            <p:grpSpPr>
              <a:xfrm>
                <a:off x="6465422" y="4810067"/>
                <a:ext cx="214727" cy="104009"/>
                <a:chOff x="6433893" y="3809751"/>
                <a:chExt cx="214727" cy="91440"/>
              </a:xfrm>
            </p:grpSpPr>
            <p:cxnSp>
              <p:nvCxnSpPr>
                <p:cNvPr id="351" name="Straight Arrow Connector 350"/>
                <p:cNvCxnSpPr/>
                <p:nvPr/>
              </p:nvCxnSpPr>
              <p:spPr>
                <a:xfrm>
                  <a:off x="6433893" y="3809751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Straight Arrow Connector 351"/>
                <p:cNvCxnSpPr/>
                <p:nvPr/>
              </p:nvCxnSpPr>
              <p:spPr>
                <a:xfrm flipH="1">
                  <a:off x="6557180" y="3809751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7" name="Group 356"/>
              <p:cNvGrpSpPr/>
              <p:nvPr/>
            </p:nvGrpSpPr>
            <p:grpSpPr>
              <a:xfrm>
                <a:off x="6380474" y="4744733"/>
                <a:ext cx="384623" cy="67056"/>
                <a:chOff x="6336753" y="3697282"/>
                <a:chExt cx="384623" cy="67056"/>
              </a:xfrm>
            </p:grpSpPr>
            <p:sp>
              <p:nvSpPr>
                <p:cNvPr id="377" name="Oval 376"/>
                <p:cNvSpPr>
                  <a:spLocks noChangeAspect="1"/>
                </p:cNvSpPr>
                <p:nvPr/>
              </p:nvSpPr>
              <p:spPr>
                <a:xfrm>
                  <a:off x="6336753" y="3697282"/>
                  <a:ext cx="67056" cy="67056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4" name="Oval 383"/>
                <p:cNvSpPr>
                  <a:spLocks noChangeAspect="1"/>
                </p:cNvSpPr>
                <p:nvPr/>
              </p:nvSpPr>
              <p:spPr>
                <a:xfrm>
                  <a:off x="6654320" y="3697282"/>
                  <a:ext cx="67056" cy="67056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03" name="Straight Arrow Connector 402"/>
                <p:cNvCxnSpPr/>
                <p:nvPr/>
              </p:nvCxnSpPr>
              <p:spPr>
                <a:xfrm>
                  <a:off x="6469628" y="3730810"/>
                  <a:ext cx="118872" cy="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8" name="Rectangle 407"/>
              <p:cNvSpPr>
                <a:spLocks noChangeAspect="1"/>
              </p:cNvSpPr>
              <p:nvPr/>
            </p:nvSpPr>
            <p:spPr>
              <a:xfrm>
                <a:off x="6545963" y="4949494"/>
                <a:ext cx="53645" cy="5364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6" name="Picture 43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82152" y="4807624"/>
                <a:ext cx="209550" cy="209550"/>
              </a:xfrm>
              <a:prstGeom prst="rect">
                <a:avLst/>
              </a:prstGeom>
            </p:spPr>
          </p:pic>
          <p:pic>
            <p:nvPicPr>
              <p:cNvPr id="439" name="Picture 43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80875" y="4644628"/>
                <a:ext cx="209550" cy="152400"/>
              </a:xfrm>
              <a:prstGeom prst="rect">
                <a:avLst/>
              </a:prstGeom>
            </p:spPr>
          </p:pic>
          <p:pic>
            <p:nvPicPr>
              <p:cNvPr id="462" name="Picture 46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53357" y="4864471"/>
                <a:ext cx="209550" cy="152400"/>
              </a:xfrm>
              <a:prstGeom prst="rect">
                <a:avLst/>
              </a:prstGeom>
            </p:spPr>
          </p:pic>
        </p:grpSp>
        <p:grpSp>
          <p:nvGrpSpPr>
            <p:cNvPr id="13" name="Group 12"/>
            <p:cNvGrpSpPr/>
            <p:nvPr/>
          </p:nvGrpSpPr>
          <p:grpSpPr>
            <a:xfrm>
              <a:off x="6291252" y="5423635"/>
              <a:ext cx="560627" cy="372546"/>
              <a:chOff x="6318244" y="5096083"/>
              <a:chExt cx="560627" cy="372546"/>
            </a:xfrm>
          </p:grpSpPr>
          <p:grpSp>
            <p:nvGrpSpPr>
              <p:cNvPr id="440" name="Group 439"/>
              <p:cNvGrpSpPr/>
              <p:nvPr/>
            </p:nvGrpSpPr>
            <p:grpSpPr>
              <a:xfrm>
                <a:off x="6480875" y="5261522"/>
                <a:ext cx="214727" cy="104009"/>
                <a:chOff x="6433893" y="3809751"/>
                <a:chExt cx="214727" cy="91440"/>
              </a:xfrm>
            </p:grpSpPr>
            <p:cxnSp>
              <p:nvCxnSpPr>
                <p:cNvPr id="442" name="Straight Arrow Connector 441"/>
                <p:cNvCxnSpPr/>
                <p:nvPr/>
              </p:nvCxnSpPr>
              <p:spPr>
                <a:xfrm>
                  <a:off x="6433893" y="3809751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7" name="Straight Arrow Connector 446"/>
                <p:cNvCxnSpPr/>
                <p:nvPr/>
              </p:nvCxnSpPr>
              <p:spPr>
                <a:xfrm flipH="1">
                  <a:off x="6557180" y="3809751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8" name="Group 447"/>
              <p:cNvGrpSpPr/>
              <p:nvPr/>
            </p:nvGrpSpPr>
            <p:grpSpPr>
              <a:xfrm>
                <a:off x="6395927" y="5196188"/>
                <a:ext cx="384623" cy="67056"/>
                <a:chOff x="6336753" y="3697282"/>
                <a:chExt cx="384623" cy="67056"/>
              </a:xfrm>
            </p:grpSpPr>
            <p:sp>
              <p:nvSpPr>
                <p:cNvPr id="449" name="Oval 448"/>
                <p:cNvSpPr>
                  <a:spLocks noChangeAspect="1"/>
                </p:cNvSpPr>
                <p:nvPr/>
              </p:nvSpPr>
              <p:spPr>
                <a:xfrm>
                  <a:off x="6336753" y="3697282"/>
                  <a:ext cx="67056" cy="67056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0" name="Oval 449"/>
                <p:cNvSpPr>
                  <a:spLocks noChangeAspect="1"/>
                </p:cNvSpPr>
                <p:nvPr/>
              </p:nvSpPr>
              <p:spPr>
                <a:xfrm>
                  <a:off x="6654320" y="3697282"/>
                  <a:ext cx="67056" cy="67056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55" name="Straight Arrow Connector 454"/>
                <p:cNvCxnSpPr/>
                <p:nvPr/>
              </p:nvCxnSpPr>
              <p:spPr>
                <a:xfrm>
                  <a:off x="6469628" y="3730810"/>
                  <a:ext cx="118872" cy="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56" name="Rectangle 455"/>
              <p:cNvSpPr>
                <a:spLocks noChangeAspect="1"/>
              </p:cNvSpPr>
              <p:nvPr/>
            </p:nvSpPr>
            <p:spPr>
              <a:xfrm>
                <a:off x="6561416" y="5400949"/>
                <a:ext cx="53645" cy="5364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9" name="Picture 45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69321" y="5259079"/>
                <a:ext cx="209550" cy="209550"/>
              </a:xfrm>
              <a:prstGeom prst="rect">
                <a:avLst/>
              </a:prstGeom>
            </p:spPr>
          </p:pic>
          <p:pic>
            <p:nvPicPr>
              <p:cNvPr id="461" name="Picture 46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96328" y="5096083"/>
                <a:ext cx="209550" cy="152400"/>
              </a:xfrm>
              <a:prstGeom prst="rect">
                <a:avLst/>
              </a:prstGeom>
            </p:spPr>
          </p:pic>
          <p:pic>
            <p:nvPicPr>
              <p:cNvPr id="463" name="Picture 46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18244" y="5307712"/>
                <a:ext cx="209550" cy="152400"/>
              </a:xfrm>
              <a:prstGeom prst="rect">
                <a:avLst/>
              </a:prstGeom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6868004" y="3433921"/>
            <a:ext cx="585899" cy="2368720"/>
            <a:chOff x="6868004" y="3433921"/>
            <a:chExt cx="585899" cy="2368720"/>
          </a:xfrm>
        </p:grpSpPr>
        <p:grpSp>
          <p:nvGrpSpPr>
            <p:cNvPr id="14" name="Group 13"/>
            <p:cNvGrpSpPr/>
            <p:nvPr/>
          </p:nvGrpSpPr>
          <p:grpSpPr>
            <a:xfrm>
              <a:off x="6869372" y="3433921"/>
              <a:ext cx="583162" cy="442605"/>
              <a:chOff x="7113346" y="3536281"/>
              <a:chExt cx="583162" cy="442605"/>
            </a:xfrm>
          </p:grpSpPr>
          <p:pic>
            <p:nvPicPr>
              <p:cNvPr id="509" name="Picture 50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86958" y="3824855"/>
                <a:ext cx="209550" cy="152400"/>
              </a:xfrm>
              <a:prstGeom prst="rect">
                <a:avLst/>
              </a:prstGeom>
            </p:spPr>
          </p:pic>
          <p:grpSp>
            <p:nvGrpSpPr>
              <p:cNvPr id="464" name="Group 463"/>
              <p:cNvGrpSpPr/>
              <p:nvPr/>
            </p:nvGrpSpPr>
            <p:grpSpPr>
              <a:xfrm>
                <a:off x="7296616" y="3771779"/>
                <a:ext cx="214727" cy="104009"/>
                <a:chOff x="6433893" y="3809751"/>
                <a:chExt cx="214727" cy="91440"/>
              </a:xfrm>
            </p:grpSpPr>
            <p:cxnSp>
              <p:nvCxnSpPr>
                <p:cNvPr id="465" name="Straight Arrow Connector 464"/>
                <p:cNvCxnSpPr/>
                <p:nvPr/>
              </p:nvCxnSpPr>
              <p:spPr>
                <a:xfrm>
                  <a:off x="6433893" y="3809751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6" name="Straight Arrow Connector 465"/>
                <p:cNvCxnSpPr/>
                <p:nvPr/>
              </p:nvCxnSpPr>
              <p:spPr>
                <a:xfrm flipH="1">
                  <a:off x="6557180" y="3809751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7" name="Group 466"/>
              <p:cNvGrpSpPr/>
              <p:nvPr/>
            </p:nvGrpSpPr>
            <p:grpSpPr>
              <a:xfrm>
                <a:off x="7211668" y="3706445"/>
                <a:ext cx="384623" cy="67056"/>
                <a:chOff x="6336753" y="3697282"/>
                <a:chExt cx="384623" cy="67056"/>
              </a:xfrm>
            </p:grpSpPr>
            <p:sp>
              <p:nvSpPr>
                <p:cNvPr id="468" name="Oval 467"/>
                <p:cNvSpPr>
                  <a:spLocks noChangeAspect="1"/>
                </p:cNvSpPr>
                <p:nvPr/>
              </p:nvSpPr>
              <p:spPr>
                <a:xfrm>
                  <a:off x="6336753" y="3697282"/>
                  <a:ext cx="67056" cy="67056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9" name="Oval 468"/>
                <p:cNvSpPr>
                  <a:spLocks noChangeAspect="1"/>
                </p:cNvSpPr>
                <p:nvPr/>
              </p:nvSpPr>
              <p:spPr>
                <a:xfrm>
                  <a:off x="6654320" y="3697282"/>
                  <a:ext cx="67056" cy="67056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70" name="Straight Arrow Connector 469"/>
                <p:cNvCxnSpPr/>
                <p:nvPr/>
              </p:nvCxnSpPr>
              <p:spPr>
                <a:xfrm>
                  <a:off x="6469628" y="3730810"/>
                  <a:ext cx="118872" cy="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1" name="Rectangle 470"/>
              <p:cNvSpPr>
                <a:spLocks noChangeAspect="1"/>
              </p:cNvSpPr>
              <p:nvPr/>
            </p:nvSpPr>
            <p:spPr>
              <a:xfrm>
                <a:off x="7377157" y="3911206"/>
                <a:ext cx="53645" cy="5364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72" name="Picture 47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99204" y="3536281"/>
                <a:ext cx="209550" cy="209550"/>
              </a:xfrm>
              <a:prstGeom prst="rect">
                <a:avLst/>
              </a:prstGeom>
            </p:spPr>
          </p:pic>
          <p:pic>
            <p:nvPicPr>
              <p:cNvPr id="475" name="Picture 47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113346" y="3769336"/>
                <a:ext cx="209550" cy="209550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6868004" y="4121795"/>
              <a:ext cx="585899" cy="445048"/>
              <a:chOff x="7120411" y="4129721"/>
              <a:chExt cx="585899" cy="445048"/>
            </a:xfrm>
          </p:grpSpPr>
          <p:pic>
            <p:nvPicPr>
              <p:cNvPr id="511" name="Picture 51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96760" y="4365219"/>
                <a:ext cx="209550" cy="209550"/>
              </a:xfrm>
              <a:prstGeom prst="rect">
                <a:avLst/>
              </a:prstGeom>
            </p:spPr>
          </p:pic>
          <p:grpSp>
            <p:nvGrpSpPr>
              <p:cNvPr id="477" name="Group 476"/>
              <p:cNvGrpSpPr/>
              <p:nvPr/>
            </p:nvGrpSpPr>
            <p:grpSpPr>
              <a:xfrm>
                <a:off x="7304831" y="4365219"/>
                <a:ext cx="214727" cy="104009"/>
                <a:chOff x="6433893" y="3809751"/>
                <a:chExt cx="214727" cy="91440"/>
              </a:xfrm>
            </p:grpSpPr>
            <p:cxnSp>
              <p:nvCxnSpPr>
                <p:cNvPr id="478" name="Straight Arrow Connector 477"/>
                <p:cNvCxnSpPr/>
                <p:nvPr/>
              </p:nvCxnSpPr>
              <p:spPr>
                <a:xfrm>
                  <a:off x="6433893" y="3809751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9" name="Straight Arrow Connector 478"/>
                <p:cNvCxnSpPr/>
                <p:nvPr/>
              </p:nvCxnSpPr>
              <p:spPr>
                <a:xfrm flipH="1">
                  <a:off x="6557180" y="3809751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0" name="Group 479"/>
              <p:cNvGrpSpPr/>
              <p:nvPr/>
            </p:nvGrpSpPr>
            <p:grpSpPr>
              <a:xfrm>
                <a:off x="7219883" y="4299885"/>
                <a:ext cx="384623" cy="67056"/>
                <a:chOff x="6336753" y="3697282"/>
                <a:chExt cx="384623" cy="67056"/>
              </a:xfrm>
            </p:grpSpPr>
            <p:sp>
              <p:nvSpPr>
                <p:cNvPr id="481" name="Oval 480"/>
                <p:cNvSpPr>
                  <a:spLocks noChangeAspect="1"/>
                </p:cNvSpPr>
                <p:nvPr/>
              </p:nvSpPr>
              <p:spPr>
                <a:xfrm>
                  <a:off x="6336753" y="3697282"/>
                  <a:ext cx="67056" cy="67056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2" name="Oval 481"/>
                <p:cNvSpPr>
                  <a:spLocks noChangeAspect="1"/>
                </p:cNvSpPr>
                <p:nvPr/>
              </p:nvSpPr>
              <p:spPr>
                <a:xfrm>
                  <a:off x="6654320" y="3697282"/>
                  <a:ext cx="67056" cy="67056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3" name="Straight Arrow Connector 482"/>
                <p:cNvCxnSpPr/>
                <p:nvPr/>
              </p:nvCxnSpPr>
              <p:spPr>
                <a:xfrm>
                  <a:off x="6469628" y="3730810"/>
                  <a:ext cx="118872" cy="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4" name="Rectangle 483"/>
              <p:cNvSpPr>
                <a:spLocks noChangeAspect="1"/>
              </p:cNvSpPr>
              <p:nvPr/>
            </p:nvSpPr>
            <p:spPr>
              <a:xfrm>
                <a:off x="7385372" y="4504646"/>
                <a:ext cx="53645" cy="5364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85" name="Picture 48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307419" y="4129721"/>
                <a:ext cx="209550" cy="209550"/>
              </a:xfrm>
              <a:prstGeom prst="rect">
                <a:avLst/>
              </a:prstGeom>
            </p:spPr>
          </p:pic>
          <p:pic>
            <p:nvPicPr>
              <p:cNvPr id="486" name="Picture 48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20411" y="4417223"/>
                <a:ext cx="209550" cy="152400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6870344" y="4812112"/>
              <a:ext cx="581218" cy="375418"/>
              <a:chOff x="7131238" y="4653791"/>
              <a:chExt cx="581218" cy="375418"/>
            </a:xfrm>
          </p:grpSpPr>
          <p:pic>
            <p:nvPicPr>
              <p:cNvPr id="512" name="Picture 5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02906" y="4819659"/>
                <a:ext cx="209550" cy="209550"/>
              </a:xfrm>
              <a:prstGeom prst="rect">
                <a:avLst/>
              </a:prstGeom>
            </p:spPr>
          </p:pic>
          <p:grpSp>
            <p:nvGrpSpPr>
              <p:cNvPr id="487" name="Group 486"/>
              <p:cNvGrpSpPr/>
              <p:nvPr/>
            </p:nvGrpSpPr>
            <p:grpSpPr>
              <a:xfrm>
                <a:off x="7314508" y="4819230"/>
                <a:ext cx="214727" cy="104009"/>
                <a:chOff x="6433893" y="3809751"/>
                <a:chExt cx="214727" cy="91440"/>
              </a:xfrm>
            </p:grpSpPr>
            <p:cxnSp>
              <p:nvCxnSpPr>
                <p:cNvPr id="488" name="Straight Arrow Connector 487"/>
                <p:cNvCxnSpPr/>
                <p:nvPr/>
              </p:nvCxnSpPr>
              <p:spPr>
                <a:xfrm>
                  <a:off x="6433893" y="3809751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9" name="Straight Arrow Connector 488"/>
                <p:cNvCxnSpPr/>
                <p:nvPr/>
              </p:nvCxnSpPr>
              <p:spPr>
                <a:xfrm flipH="1">
                  <a:off x="6557180" y="3809751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0" name="Group 489"/>
              <p:cNvGrpSpPr/>
              <p:nvPr/>
            </p:nvGrpSpPr>
            <p:grpSpPr>
              <a:xfrm>
                <a:off x="7229560" y="4753896"/>
                <a:ext cx="384623" cy="67056"/>
                <a:chOff x="6336753" y="3697282"/>
                <a:chExt cx="384623" cy="67056"/>
              </a:xfrm>
            </p:grpSpPr>
            <p:sp>
              <p:nvSpPr>
                <p:cNvPr id="491" name="Oval 490"/>
                <p:cNvSpPr>
                  <a:spLocks noChangeAspect="1"/>
                </p:cNvSpPr>
                <p:nvPr/>
              </p:nvSpPr>
              <p:spPr>
                <a:xfrm>
                  <a:off x="6336753" y="3697282"/>
                  <a:ext cx="67056" cy="67056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2" name="Oval 491"/>
                <p:cNvSpPr>
                  <a:spLocks noChangeAspect="1"/>
                </p:cNvSpPr>
                <p:nvPr/>
              </p:nvSpPr>
              <p:spPr>
                <a:xfrm>
                  <a:off x="6654320" y="3697282"/>
                  <a:ext cx="67056" cy="67056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3" name="Straight Arrow Connector 492"/>
                <p:cNvCxnSpPr/>
                <p:nvPr/>
              </p:nvCxnSpPr>
              <p:spPr>
                <a:xfrm>
                  <a:off x="6469628" y="3730810"/>
                  <a:ext cx="118872" cy="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4" name="Rectangle 493"/>
              <p:cNvSpPr>
                <a:spLocks noChangeAspect="1"/>
              </p:cNvSpPr>
              <p:nvPr/>
            </p:nvSpPr>
            <p:spPr>
              <a:xfrm>
                <a:off x="7395049" y="4958657"/>
                <a:ext cx="53645" cy="5364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95" name="Picture 49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131238" y="4816787"/>
                <a:ext cx="209550" cy="209550"/>
              </a:xfrm>
              <a:prstGeom prst="rect">
                <a:avLst/>
              </a:prstGeom>
            </p:spPr>
          </p:pic>
          <p:pic>
            <p:nvPicPr>
              <p:cNvPr id="496" name="Picture 49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29961" y="4653791"/>
                <a:ext cx="209550" cy="152400"/>
              </a:xfrm>
              <a:prstGeom prst="rect">
                <a:avLst/>
              </a:prstGeom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6876813" y="5432798"/>
              <a:ext cx="568280" cy="369843"/>
              <a:chOff x="7167330" y="5105246"/>
              <a:chExt cx="568280" cy="369843"/>
            </a:xfrm>
          </p:grpSpPr>
          <p:pic>
            <p:nvPicPr>
              <p:cNvPr id="510" name="Picture 50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26060" y="5322689"/>
                <a:ext cx="209550" cy="152400"/>
              </a:xfrm>
              <a:prstGeom prst="rect">
                <a:avLst/>
              </a:prstGeom>
            </p:spPr>
          </p:pic>
          <p:grpSp>
            <p:nvGrpSpPr>
              <p:cNvPr id="497" name="Group 496"/>
              <p:cNvGrpSpPr/>
              <p:nvPr/>
            </p:nvGrpSpPr>
            <p:grpSpPr>
              <a:xfrm>
                <a:off x="7329961" y="5270685"/>
                <a:ext cx="214727" cy="104009"/>
                <a:chOff x="6433893" y="3809751"/>
                <a:chExt cx="214727" cy="91440"/>
              </a:xfrm>
            </p:grpSpPr>
            <p:cxnSp>
              <p:nvCxnSpPr>
                <p:cNvPr id="498" name="Straight Arrow Connector 497"/>
                <p:cNvCxnSpPr/>
                <p:nvPr/>
              </p:nvCxnSpPr>
              <p:spPr>
                <a:xfrm>
                  <a:off x="6433893" y="3809751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9" name="Straight Arrow Connector 498"/>
                <p:cNvCxnSpPr/>
                <p:nvPr/>
              </p:nvCxnSpPr>
              <p:spPr>
                <a:xfrm flipH="1">
                  <a:off x="6557180" y="3809751"/>
                  <a:ext cx="91440" cy="9144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0" name="Group 499"/>
              <p:cNvGrpSpPr/>
              <p:nvPr/>
            </p:nvGrpSpPr>
            <p:grpSpPr>
              <a:xfrm>
                <a:off x="7245013" y="5205351"/>
                <a:ext cx="384623" cy="67056"/>
                <a:chOff x="6336753" y="3697282"/>
                <a:chExt cx="384623" cy="67056"/>
              </a:xfrm>
            </p:grpSpPr>
            <p:sp>
              <p:nvSpPr>
                <p:cNvPr id="501" name="Oval 500"/>
                <p:cNvSpPr>
                  <a:spLocks noChangeAspect="1"/>
                </p:cNvSpPr>
                <p:nvPr/>
              </p:nvSpPr>
              <p:spPr>
                <a:xfrm>
                  <a:off x="6336753" y="3697282"/>
                  <a:ext cx="67056" cy="67056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2" name="Oval 501"/>
                <p:cNvSpPr>
                  <a:spLocks noChangeAspect="1"/>
                </p:cNvSpPr>
                <p:nvPr/>
              </p:nvSpPr>
              <p:spPr>
                <a:xfrm>
                  <a:off x="6654320" y="3697282"/>
                  <a:ext cx="67056" cy="67056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03" name="Straight Arrow Connector 502"/>
                <p:cNvCxnSpPr/>
                <p:nvPr/>
              </p:nvCxnSpPr>
              <p:spPr>
                <a:xfrm>
                  <a:off x="6469628" y="3730810"/>
                  <a:ext cx="118872" cy="0"/>
                </a:xfrm>
                <a:prstGeom prst="straightConnector1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4" name="Rectangle 503"/>
              <p:cNvSpPr>
                <a:spLocks noChangeAspect="1"/>
              </p:cNvSpPr>
              <p:nvPr/>
            </p:nvSpPr>
            <p:spPr>
              <a:xfrm>
                <a:off x="7410502" y="5410112"/>
                <a:ext cx="53645" cy="5364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6" name="Picture 50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45414" y="5105246"/>
                <a:ext cx="209550" cy="152400"/>
              </a:xfrm>
              <a:prstGeom prst="rect">
                <a:avLst/>
              </a:prstGeom>
            </p:spPr>
          </p:pic>
          <p:pic>
            <p:nvPicPr>
              <p:cNvPr id="508" name="Picture 50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67330" y="5316875"/>
                <a:ext cx="209550" cy="1524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77115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5766"/>
            <a:ext cx="10972800" cy="699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08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172" y="121826"/>
            <a:ext cx="10239657" cy="3184841"/>
            <a:chOff x="320915" y="295996"/>
            <a:chExt cx="10239657" cy="3184841"/>
          </a:xfrm>
        </p:grpSpPr>
        <p:grpSp>
          <p:nvGrpSpPr>
            <p:cNvPr id="3" name="Group 2"/>
            <p:cNvGrpSpPr/>
            <p:nvPr/>
          </p:nvGrpSpPr>
          <p:grpSpPr>
            <a:xfrm>
              <a:off x="729007" y="348084"/>
              <a:ext cx="4883542" cy="3041057"/>
              <a:chOff x="729007" y="348084"/>
              <a:chExt cx="4883542" cy="304105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5685119" y="352962"/>
              <a:ext cx="4875453" cy="3127875"/>
              <a:chOff x="5685119" y="352962"/>
              <a:chExt cx="4875453" cy="312787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l="26829" t="7532" r="51558" b="12925"/>
              <a:stretch/>
            </p:blipFill>
            <p:spPr>
              <a:xfrm rot="16200000">
                <a:off x="6872627" y="-834546"/>
                <a:ext cx="2500437" cy="4875453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16200000">
                <a:off x="7780870" y="714109"/>
                <a:ext cx="670980" cy="4862476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735471" y="1352382"/>
              <a:ext cx="2571917" cy="45914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98285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27821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3107825" y="5796777"/>
            <a:ext cx="5326738" cy="2210834"/>
          </a:xfrm>
          <a:prstGeom prst="rect">
            <a:avLst/>
          </a:prstGeom>
          <a:solidFill>
            <a:srgbClr val="BF90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10321" y="3395581"/>
            <a:ext cx="5324242" cy="2236304"/>
          </a:xfrm>
          <a:prstGeom prst="rect">
            <a:avLst/>
          </a:prstGeom>
          <a:solidFill>
            <a:srgbClr val="7A81FF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92" y="5540182"/>
            <a:ext cx="2881614" cy="266177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77393" y="4774481"/>
            <a:ext cx="1760403" cy="3335617"/>
            <a:chOff x="2845690" y="3359036"/>
            <a:chExt cx="1760403" cy="333561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81339" t="61030" r="3466" b="9481"/>
            <a:stretch/>
          </p:blipFill>
          <p:spPr>
            <a:xfrm>
              <a:off x="2846933" y="4887118"/>
              <a:ext cx="1757916" cy="180753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975"/>
            <a:stretch/>
          </p:blipFill>
          <p:spPr>
            <a:xfrm>
              <a:off x="2845690" y="3359036"/>
              <a:ext cx="1760403" cy="1602931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3087408" y="3372008"/>
            <a:ext cx="2570878" cy="226965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107825" y="5869330"/>
            <a:ext cx="2453390" cy="1977361"/>
            <a:chOff x="7156501" y="1317683"/>
            <a:chExt cx="2453390" cy="1977361"/>
          </a:xfrm>
        </p:grpSpPr>
        <p:grpSp>
          <p:nvGrpSpPr>
            <p:cNvPr id="20" name="Group 19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430384"/>
              </p:ext>
            </p:extLst>
          </p:nvPr>
        </p:nvGraphicFramePr>
        <p:xfrm>
          <a:off x="573038" y="3821707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2359274" y="3423737"/>
            <a:ext cx="446920" cy="1235088"/>
          </a:xfrm>
          <a:prstGeom prst="roundRect">
            <a:avLst/>
          </a:prstGeom>
          <a:noFill/>
          <a:ln>
            <a:solidFill>
              <a:srgbClr val="9437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5725155" y="3463513"/>
            <a:ext cx="2709408" cy="1895236"/>
          </a:xfrm>
          <a:prstGeom prst="rect">
            <a:avLst/>
          </a:prstGeom>
        </p:spPr>
      </p:pic>
      <p:sp>
        <p:nvSpPr>
          <p:cNvPr id="65" name="Up Arrow 64"/>
          <p:cNvSpPr/>
          <p:nvPr/>
        </p:nvSpPr>
        <p:spPr>
          <a:xfrm rot="10800000">
            <a:off x="6546210" y="4824517"/>
            <a:ext cx="403563" cy="1037771"/>
          </a:xfrm>
          <a:prstGeom prst="upArrow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65"/>
          <p:cNvSpPr/>
          <p:nvPr/>
        </p:nvSpPr>
        <p:spPr>
          <a:xfrm>
            <a:off x="2806194" y="4342749"/>
            <a:ext cx="301631" cy="246743"/>
          </a:xfrm>
          <a:prstGeom prst="rightArrow">
            <a:avLst/>
          </a:prstGeom>
          <a:noFill/>
          <a:ln>
            <a:solidFill>
              <a:srgbClr val="94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ular Callout 66"/>
          <p:cNvSpPr/>
          <p:nvPr/>
        </p:nvSpPr>
        <p:spPr>
          <a:xfrm rot="10800000">
            <a:off x="401398" y="3283492"/>
            <a:ext cx="8143961" cy="4832589"/>
          </a:xfrm>
          <a:prstGeom prst="wedgeRectCallout">
            <a:avLst>
              <a:gd name="adj1" fmla="val 43488"/>
              <a:gd name="adj2" fmla="val 54798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683980" y="3283495"/>
            <a:ext cx="1760403" cy="4810818"/>
            <a:chOff x="579322" y="3223770"/>
            <a:chExt cx="1760403" cy="481081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2"/>
            <a:srcRect l="1888" t="35022" r="81884" b="36442"/>
            <a:stretch/>
          </p:blipFill>
          <p:spPr>
            <a:xfrm>
              <a:off x="579322" y="3223770"/>
              <a:ext cx="1760403" cy="1640115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636707" y="3283490"/>
            <a:ext cx="1857913" cy="4832589"/>
          </a:xfrm>
          <a:prstGeom prst="wedgeRectCallout">
            <a:avLst>
              <a:gd name="adj1" fmla="val -45194"/>
              <a:gd name="adj2" fmla="val 5389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68358" y="8005972"/>
            <a:ext cx="806567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 in BRCA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652301" y="8005972"/>
            <a:ext cx="900869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 in LUAD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2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82" name="Group 81"/>
          <p:cNvGrpSpPr/>
          <p:nvPr/>
        </p:nvGrpSpPr>
        <p:grpSpPr>
          <a:xfrm>
            <a:off x="1192742" y="3583521"/>
            <a:ext cx="1495790" cy="213360"/>
            <a:chOff x="1192742" y="3583521"/>
            <a:chExt cx="1495790" cy="213360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742" y="3605467"/>
              <a:ext cx="251155" cy="191414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7377" y="3600590"/>
              <a:ext cx="251155" cy="196291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2498" y="3603028"/>
              <a:ext cx="251155" cy="193853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620" y="3583521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37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/>
          <p:cNvSpPr/>
          <p:nvPr/>
        </p:nvSpPr>
        <p:spPr>
          <a:xfrm>
            <a:off x="5138062" y="5793799"/>
            <a:ext cx="5326738" cy="2210834"/>
          </a:xfrm>
          <a:prstGeom prst="rect">
            <a:avLst/>
          </a:prstGeom>
          <a:solidFill>
            <a:srgbClr val="BF90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5140558" y="3392603"/>
            <a:ext cx="5324242" cy="2236304"/>
          </a:xfrm>
          <a:prstGeom prst="rect">
            <a:avLst/>
          </a:prstGeom>
          <a:solidFill>
            <a:srgbClr val="7A81FF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76536" y="21771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38716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09401" y="-200278"/>
              <a:ext cx="2500437" cy="4875453"/>
            </a:xfrm>
            <a:prstGeom prst="rect">
              <a:avLst/>
            </a:prstGeom>
          </p:spPr>
        </p:pic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129" y="5537204"/>
            <a:ext cx="2881614" cy="266177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707630" y="4771503"/>
            <a:ext cx="1760403" cy="3335617"/>
            <a:chOff x="2845690" y="3359036"/>
            <a:chExt cx="1760403" cy="3335617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/>
            <a:srcRect l="81339" t="61030" r="3466" b="9481"/>
            <a:stretch/>
          </p:blipFill>
          <p:spPr>
            <a:xfrm>
              <a:off x="2846933" y="4887118"/>
              <a:ext cx="1757916" cy="1807535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975"/>
            <a:stretch/>
          </p:blipFill>
          <p:spPr>
            <a:xfrm>
              <a:off x="2845690" y="3359036"/>
              <a:ext cx="1760403" cy="1602931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5117645" y="3369030"/>
            <a:ext cx="2570878" cy="2269658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5138062" y="5866352"/>
            <a:ext cx="2453390" cy="1977361"/>
            <a:chOff x="7156501" y="1317683"/>
            <a:chExt cx="2453390" cy="1977361"/>
          </a:xfrm>
        </p:grpSpPr>
        <p:grpSp>
          <p:nvGrpSpPr>
            <p:cNvPr id="93" name="Group 92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5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 rotWithShape="1">
              <a:blip r:embed="rId5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94" name="TextBox 93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18066" y="3318111"/>
            <a:ext cx="1760403" cy="4832589"/>
            <a:chOff x="579322" y="3223770"/>
            <a:chExt cx="1760403" cy="4832589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2"/>
            <a:srcRect l="1888" t="35022" r="81884" b="36442"/>
            <a:stretch/>
          </p:blipFill>
          <p:spPr>
            <a:xfrm>
              <a:off x="579322" y="3223770"/>
              <a:ext cx="1760403" cy="1640115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44345"/>
              <a:ext cx="1760403" cy="1612014"/>
            </a:xfrm>
            <a:prstGeom prst="rect">
              <a:avLst/>
            </a:prstGeom>
          </p:spPr>
        </p:pic>
      </p:grpSp>
      <p:graphicFrame>
        <p:nvGraphicFramePr>
          <p:cNvPr id="87" name="Table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43946"/>
              </p:ext>
            </p:extLst>
          </p:nvPr>
        </p:nvGraphicFramePr>
        <p:xfrm>
          <a:off x="2603275" y="3818729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0" name="Rounded Rectangle 89"/>
          <p:cNvSpPr/>
          <p:nvPr/>
        </p:nvSpPr>
        <p:spPr>
          <a:xfrm>
            <a:off x="4389511" y="3420759"/>
            <a:ext cx="446920" cy="1235088"/>
          </a:xfrm>
          <a:prstGeom prst="roundRect">
            <a:avLst/>
          </a:prstGeom>
          <a:noFill/>
          <a:ln>
            <a:solidFill>
              <a:srgbClr val="9437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7755392" y="3460535"/>
            <a:ext cx="2709408" cy="1895236"/>
          </a:xfrm>
          <a:prstGeom prst="rect">
            <a:avLst/>
          </a:prstGeom>
        </p:spPr>
      </p:pic>
      <p:sp>
        <p:nvSpPr>
          <p:cNvPr id="138" name="Up Arrow 137"/>
          <p:cNvSpPr/>
          <p:nvPr/>
        </p:nvSpPr>
        <p:spPr>
          <a:xfrm rot="10800000">
            <a:off x="8590961" y="4821539"/>
            <a:ext cx="403563" cy="1037771"/>
          </a:xfrm>
          <a:prstGeom prst="upArrow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ight Arrow 138"/>
          <p:cNvSpPr/>
          <p:nvPr/>
        </p:nvSpPr>
        <p:spPr>
          <a:xfrm>
            <a:off x="4836431" y="4339771"/>
            <a:ext cx="301631" cy="246743"/>
          </a:xfrm>
          <a:prstGeom prst="rightArrow">
            <a:avLst/>
          </a:prstGeom>
          <a:noFill/>
          <a:ln>
            <a:solidFill>
              <a:srgbClr val="94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ular Callout 143"/>
          <p:cNvSpPr/>
          <p:nvPr/>
        </p:nvSpPr>
        <p:spPr>
          <a:xfrm rot="10800000">
            <a:off x="342177" y="3318108"/>
            <a:ext cx="1736290" cy="4832589"/>
          </a:xfrm>
          <a:prstGeom prst="wedgeRectCallout">
            <a:avLst>
              <a:gd name="adj1" fmla="val 16665"/>
              <a:gd name="adj2" fmla="val 5374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ular Callout 148"/>
          <p:cNvSpPr/>
          <p:nvPr/>
        </p:nvSpPr>
        <p:spPr>
          <a:xfrm rot="10800000">
            <a:off x="2431635" y="3280514"/>
            <a:ext cx="8143961" cy="4832589"/>
          </a:xfrm>
          <a:prstGeom prst="wedgeRectCallout">
            <a:avLst>
              <a:gd name="adj1" fmla="val -48118"/>
              <a:gd name="adj2" fmla="val 541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4" name="Group 153"/>
          <p:cNvGrpSpPr/>
          <p:nvPr/>
        </p:nvGrpSpPr>
        <p:grpSpPr>
          <a:xfrm>
            <a:off x="3262109" y="3568579"/>
            <a:ext cx="1459505" cy="213360"/>
            <a:chOff x="3262109" y="3612121"/>
            <a:chExt cx="1459505" cy="213360"/>
          </a:xfrm>
        </p:grpSpPr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2109" y="3634067"/>
              <a:ext cx="251155" cy="191414"/>
            </a:xfrm>
            <a:prstGeom prst="rect">
              <a:avLst/>
            </a:prstGeom>
          </p:spPr>
        </p:pic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459" y="3629190"/>
              <a:ext cx="251155" cy="196291"/>
            </a:xfrm>
            <a:prstGeom prst="rect">
              <a:avLst/>
            </a:prstGeom>
          </p:spPr>
        </p:pic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7587" y="3631628"/>
              <a:ext cx="251155" cy="193853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546" y="3612121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35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6536" y="21771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38716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09401" y="-200278"/>
              <a:ext cx="2500437" cy="4875453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888" t="7136" r="81884" b="8635"/>
          <a:stretch/>
        </p:blipFill>
        <p:spPr>
          <a:xfrm>
            <a:off x="460024" y="3360393"/>
            <a:ext cx="1760403" cy="4841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2868590" y="4887118"/>
            <a:ext cx="1757916" cy="1807535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441448"/>
              </p:ext>
            </p:extLst>
          </p:nvPr>
        </p:nvGraphicFramePr>
        <p:xfrm>
          <a:off x="2563587" y="7263176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3122514" y="6972669"/>
            <a:ext cx="1605038" cy="239734"/>
            <a:chOff x="9738514" y="3307837"/>
            <a:chExt cx="1605038" cy="239734"/>
          </a:xfrm>
        </p:grpSpPr>
        <p:grpSp>
          <p:nvGrpSpPr>
            <p:cNvPr id="32" name="Group 31"/>
            <p:cNvGrpSpPr>
              <a:grpSpLocks noChangeAspect="1"/>
            </p:cNvGrpSpPr>
            <p:nvPr/>
          </p:nvGrpSpPr>
          <p:grpSpPr>
            <a:xfrm>
              <a:off x="9738514" y="3307837"/>
              <a:ext cx="316952" cy="239734"/>
              <a:chOff x="1687606" y="826994"/>
              <a:chExt cx="791135" cy="598394"/>
            </a:xfrm>
          </p:grpSpPr>
          <p:sp>
            <p:nvSpPr>
              <p:cNvPr id="58" name="Triangle 57"/>
              <p:cNvSpPr/>
              <p:nvPr/>
            </p:nvSpPr>
            <p:spPr>
              <a:xfrm>
                <a:off x="1687606" y="826994"/>
                <a:ext cx="221876" cy="18825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riangle 58"/>
              <p:cNvSpPr/>
              <p:nvPr/>
            </p:nvSpPr>
            <p:spPr>
              <a:xfrm>
                <a:off x="2256865" y="826994"/>
                <a:ext cx="221876" cy="188259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999129" y="1230406"/>
                <a:ext cx="168088" cy="19498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Arrow Connector 60"/>
              <p:cNvCxnSpPr/>
              <p:nvPr/>
            </p:nvCxnSpPr>
            <p:spPr>
              <a:xfrm>
                <a:off x="1798544" y="1015253"/>
                <a:ext cx="200585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H="1">
                <a:off x="2167217" y="1015253"/>
                <a:ext cx="200586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10164993" y="3307837"/>
              <a:ext cx="360295" cy="239734"/>
              <a:chOff x="10218759" y="3034513"/>
              <a:chExt cx="360295" cy="272518"/>
            </a:xfrm>
          </p:grpSpPr>
          <p:grpSp>
            <p:nvGrpSpPr>
              <p:cNvPr id="51" name="Group 50"/>
              <p:cNvGrpSpPr>
                <a:grpSpLocks noChangeAspect="1"/>
              </p:cNvGrpSpPr>
              <p:nvPr/>
            </p:nvGrpSpPr>
            <p:grpSpPr>
              <a:xfrm>
                <a:off x="10218759" y="3034513"/>
                <a:ext cx="360295" cy="272518"/>
                <a:chOff x="1687606" y="826994"/>
                <a:chExt cx="791135" cy="598394"/>
              </a:xfrm>
            </p:grpSpPr>
            <p:sp>
              <p:nvSpPr>
                <p:cNvPr id="53" name="Triangle 52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riangle 53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2" name="Straight Arrow Connector 51"/>
              <p:cNvCxnSpPr/>
              <p:nvPr/>
            </p:nvCxnSpPr>
            <p:spPr>
              <a:xfrm>
                <a:off x="10294543" y="3079620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10578171" y="3307837"/>
              <a:ext cx="360295" cy="239734"/>
              <a:chOff x="10645908" y="3055181"/>
              <a:chExt cx="360295" cy="272518"/>
            </a:xfrm>
          </p:grpSpPr>
          <p:grpSp>
            <p:nvGrpSpPr>
              <p:cNvPr id="44" name="Group 43"/>
              <p:cNvGrpSpPr>
                <a:grpSpLocks noChangeAspect="1"/>
              </p:cNvGrpSpPr>
              <p:nvPr/>
            </p:nvGrpSpPr>
            <p:grpSpPr>
              <a:xfrm>
                <a:off x="10645908" y="3055181"/>
                <a:ext cx="360295" cy="272518"/>
                <a:chOff x="1687606" y="826994"/>
                <a:chExt cx="791135" cy="598394"/>
              </a:xfrm>
            </p:grpSpPr>
            <p:sp>
              <p:nvSpPr>
                <p:cNvPr id="46" name="Triangle 45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riangle 46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Arrow Connector 44"/>
              <p:cNvCxnSpPr/>
              <p:nvPr/>
            </p:nvCxnSpPr>
            <p:spPr>
              <a:xfrm flipH="1">
                <a:off x="10721693" y="3098049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10983257" y="3307837"/>
              <a:ext cx="360295" cy="239734"/>
              <a:chOff x="11047993" y="3047089"/>
              <a:chExt cx="360295" cy="272518"/>
            </a:xfrm>
          </p:grpSpPr>
          <p:grpSp>
            <p:nvGrpSpPr>
              <p:cNvPr id="36" name="Group 35"/>
              <p:cNvGrpSpPr>
                <a:grpSpLocks noChangeAspect="1"/>
              </p:cNvGrpSpPr>
              <p:nvPr/>
            </p:nvGrpSpPr>
            <p:grpSpPr>
              <a:xfrm>
                <a:off x="11047993" y="3047089"/>
                <a:ext cx="360295" cy="272518"/>
                <a:chOff x="1687606" y="826994"/>
                <a:chExt cx="791135" cy="598394"/>
              </a:xfrm>
            </p:grpSpPr>
            <p:sp>
              <p:nvSpPr>
                <p:cNvPr id="39" name="Triangle 38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riangle 39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Arrow Connector 36"/>
              <p:cNvCxnSpPr/>
              <p:nvPr/>
            </p:nvCxnSpPr>
            <p:spPr>
              <a:xfrm flipH="1">
                <a:off x="11116908" y="3073455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11124558" y="3101094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Rounded Rectangle 62"/>
          <p:cNvSpPr/>
          <p:nvPr/>
        </p:nvSpPr>
        <p:spPr>
          <a:xfrm>
            <a:off x="3515251" y="6909738"/>
            <a:ext cx="446920" cy="102768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808" y="3370610"/>
            <a:ext cx="3014270" cy="161927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61" y="5746578"/>
            <a:ext cx="2728280" cy="272828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097456" y="5777003"/>
            <a:ext cx="2634178" cy="190264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25276" y="3359036"/>
            <a:ext cx="1760403" cy="160293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5013866" y="3309991"/>
            <a:ext cx="2570878" cy="226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6536" y="87084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24202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16658" y="-214792"/>
              <a:ext cx="2500437" cy="4875453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888" t="7136" r="81884" b="8635"/>
          <a:stretch/>
        </p:blipFill>
        <p:spPr>
          <a:xfrm>
            <a:off x="460024" y="3425706"/>
            <a:ext cx="1760403" cy="4841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2868590" y="4952431"/>
            <a:ext cx="1757916" cy="1807535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50371"/>
              </p:ext>
            </p:extLst>
          </p:nvPr>
        </p:nvGraphicFramePr>
        <p:xfrm>
          <a:off x="2563587" y="7328489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3122514" y="7037982"/>
            <a:ext cx="1605038" cy="239734"/>
            <a:chOff x="9738514" y="3307837"/>
            <a:chExt cx="1605038" cy="239734"/>
          </a:xfrm>
        </p:grpSpPr>
        <p:grpSp>
          <p:nvGrpSpPr>
            <p:cNvPr id="32" name="Group 31"/>
            <p:cNvGrpSpPr>
              <a:grpSpLocks noChangeAspect="1"/>
            </p:cNvGrpSpPr>
            <p:nvPr/>
          </p:nvGrpSpPr>
          <p:grpSpPr>
            <a:xfrm>
              <a:off x="9738514" y="3307837"/>
              <a:ext cx="316952" cy="239734"/>
              <a:chOff x="1687606" y="826994"/>
              <a:chExt cx="791135" cy="598394"/>
            </a:xfrm>
          </p:grpSpPr>
          <p:sp>
            <p:nvSpPr>
              <p:cNvPr id="58" name="Triangle 57"/>
              <p:cNvSpPr/>
              <p:nvPr/>
            </p:nvSpPr>
            <p:spPr>
              <a:xfrm>
                <a:off x="1687606" y="826994"/>
                <a:ext cx="221876" cy="18825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riangle 58"/>
              <p:cNvSpPr/>
              <p:nvPr/>
            </p:nvSpPr>
            <p:spPr>
              <a:xfrm>
                <a:off x="2256865" y="826994"/>
                <a:ext cx="221876" cy="188259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999129" y="1230406"/>
                <a:ext cx="168088" cy="19498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Arrow Connector 60"/>
              <p:cNvCxnSpPr/>
              <p:nvPr/>
            </p:nvCxnSpPr>
            <p:spPr>
              <a:xfrm>
                <a:off x="1798544" y="1015253"/>
                <a:ext cx="200585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H="1">
                <a:off x="2167217" y="1015253"/>
                <a:ext cx="200586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10164993" y="3307837"/>
              <a:ext cx="360295" cy="239734"/>
              <a:chOff x="10218759" y="3034513"/>
              <a:chExt cx="360295" cy="272518"/>
            </a:xfrm>
          </p:grpSpPr>
          <p:grpSp>
            <p:nvGrpSpPr>
              <p:cNvPr id="51" name="Group 50"/>
              <p:cNvGrpSpPr>
                <a:grpSpLocks noChangeAspect="1"/>
              </p:cNvGrpSpPr>
              <p:nvPr/>
            </p:nvGrpSpPr>
            <p:grpSpPr>
              <a:xfrm>
                <a:off x="10218759" y="3034513"/>
                <a:ext cx="360295" cy="272518"/>
                <a:chOff x="1687606" y="826994"/>
                <a:chExt cx="791135" cy="598394"/>
              </a:xfrm>
            </p:grpSpPr>
            <p:sp>
              <p:nvSpPr>
                <p:cNvPr id="53" name="Triangle 52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riangle 53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2" name="Straight Arrow Connector 51"/>
              <p:cNvCxnSpPr/>
              <p:nvPr/>
            </p:nvCxnSpPr>
            <p:spPr>
              <a:xfrm>
                <a:off x="10294543" y="3079620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10578171" y="3307837"/>
              <a:ext cx="360295" cy="239734"/>
              <a:chOff x="10645908" y="3055181"/>
              <a:chExt cx="360295" cy="272518"/>
            </a:xfrm>
          </p:grpSpPr>
          <p:grpSp>
            <p:nvGrpSpPr>
              <p:cNvPr id="44" name="Group 43"/>
              <p:cNvGrpSpPr>
                <a:grpSpLocks noChangeAspect="1"/>
              </p:cNvGrpSpPr>
              <p:nvPr/>
            </p:nvGrpSpPr>
            <p:grpSpPr>
              <a:xfrm>
                <a:off x="10645908" y="3055181"/>
                <a:ext cx="360295" cy="272518"/>
                <a:chOff x="1687606" y="826994"/>
                <a:chExt cx="791135" cy="598394"/>
              </a:xfrm>
            </p:grpSpPr>
            <p:sp>
              <p:nvSpPr>
                <p:cNvPr id="46" name="Triangle 45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riangle 46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Arrow Connector 44"/>
              <p:cNvCxnSpPr/>
              <p:nvPr/>
            </p:nvCxnSpPr>
            <p:spPr>
              <a:xfrm flipH="1">
                <a:off x="10721693" y="3098049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10983257" y="3307837"/>
              <a:ext cx="360295" cy="239734"/>
              <a:chOff x="11047993" y="3047089"/>
              <a:chExt cx="360295" cy="272518"/>
            </a:xfrm>
          </p:grpSpPr>
          <p:grpSp>
            <p:nvGrpSpPr>
              <p:cNvPr id="36" name="Group 35"/>
              <p:cNvGrpSpPr>
                <a:grpSpLocks noChangeAspect="1"/>
              </p:cNvGrpSpPr>
              <p:nvPr/>
            </p:nvGrpSpPr>
            <p:grpSpPr>
              <a:xfrm>
                <a:off x="11047993" y="3047089"/>
                <a:ext cx="360295" cy="272518"/>
                <a:chOff x="1687606" y="826994"/>
                <a:chExt cx="791135" cy="598394"/>
              </a:xfrm>
            </p:grpSpPr>
            <p:sp>
              <p:nvSpPr>
                <p:cNvPr id="39" name="Triangle 38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riangle 39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Arrow Connector 36"/>
              <p:cNvCxnSpPr/>
              <p:nvPr/>
            </p:nvCxnSpPr>
            <p:spPr>
              <a:xfrm flipH="1">
                <a:off x="11116908" y="3073455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11124558" y="3101094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Rounded Rectangle 62"/>
          <p:cNvSpPr/>
          <p:nvPr/>
        </p:nvSpPr>
        <p:spPr>
          <a:xfrm>
            <a:off x="3515251" y="6975051"/>
            <a:ext cx="446920" cy="102768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010" y="5469233"/>
            <a:ext cx="2728280" cy="272828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25276" y="3424349"/>
            <a:ext cx="1760403" cy="160293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7698559" y="3640047"/>
            <a:ext cx="3021706" cy="1829186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5173981" y="5950464"/>
            <a:ext cx="2453390" cy="1977361"/>
            <a:chOff x="7156501" y="1317683"/>
            <a:chExt cx="2453390" cy="1977361"/>
          </a:xfrm>
        </p:grpSpPr>
        <p:grpSp>
          <p:nvGrpSpPr>
            <p:cNvPr id="93" name="Group 92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5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 rotWithShape="1">
              <a:blip r:embed="rId5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94" name="TextBox 93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814443" y="60104"/>
            <a:ext cx="4766801" cy="1846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/>
              <a:t>RBP</a:t>
            </a:r>
            <a:endParaRPr lang="en-US" sz="1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5751236" y="60104"/>
            <a:ext cx="4766801" cy="1846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/>
              <a:t>TF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0552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275101" y="466723"/>
            <a:ext cx="1245291" cy="1292563"/>
            <a:chOff x="7289317" y="2810635"/>
            <a:chExt cx="1245291" cy="1292563"/>
          </a:xfrm>
        </p:grpSpPr>
        <p:grpSp>
          <p:nvGrpSpPr>
            <p:cNvPr id="16" name="Group 15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Oval 17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Arrow Connector 22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739371" y="281063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89317" y="3467376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-</a:t>
              </a:r>
              <a:endParaRPr lang="en-US" sz="3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207053" y="3467376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-</a:t>
              </a:r>
              <a:endParaRPr lang="en-US" sz="32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498117" y="508287"/>
            <a:ext cx="1307586" cy="1293471"/>
            <a:chOff x="7289317" y="2852199"/>
            <a:chExt cx="1307586" cy="1293471"/>
          </a:xfrm>
        </p:grpSpPr>
        <p:grpSp>
          <p:nvGrpSpPr>
            <p:cNvPr id="29" name="Group 28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38" name="Oval 37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Oval 34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Arrow Connector 29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739371" y="2852199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89317" y="356089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207053" y="356089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099660" y="560242"/>
            <a:ext cx="1245291" cy="1199044"/>
            <a:chOff x="7289317" y="2904154"/>
            <a:chExt cx="1245291" cy="1199044"/>
          </a:xfrm>
        </p:grpSpPr>
        <p:grpSp>
          <p:nvGrpSpPr>
            <p:cNvPr id="41" name="Group 40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50" name="Oval 49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7" name="Oval 46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Arrow Connector 47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Arrow Connector 41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289317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207053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924219" y="617461"/>
            <a:ext cx="1256290" cy="1199044"/>
            <a:chOff x="7289317" y="2904154"/>
            <a:chExt cx="1256290" cy="1199044"/>
          </a:xfrm>
        </p:grpSpPr>
        <p:grpSp>
          <p:nvGrpSpPr>
            <p:cNvPr id="53" name="Group 52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62" name="Oval 61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9" name="Oval 58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0" name="Straight Arrow Connector 59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Arrow Connector 53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289317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207053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289557" y="2045279"/>
            <a:ext cx="1245291" cy="1199044"/>
            <a:chOff x="7289317" y="2904154"/>
            <a:chExt cx="1245291" cy="1199044"/>
          </a:xfrm>
        </p:grpSpPr>
        <p:grpSp>
          <p:nvGrpSpPr>
            <p:cNvPr id="65" name="Group 64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Oval 70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Straight Arrow Connector 65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7739371" y="2904154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289317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207053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512573" y="2045279"/>
            <a:ext cx="1256290" cy="1199044"/>
            <a:chOff x="7289317" y="2904154"/>
            <a:chExt cx="1256290" cy="1199044"/>
          </a:xfrm>
        </p:grpSpPr>
        <p:grpSp>
          <p:nvGrpSpPr>
            <p:cNvPr id="77" name="Group 76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86" name="Oval 85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3" name="Oval 82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" name="Straight Arrow Connector 83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8" name="Straight Arrow Connector 77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739371" y="2904154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289317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207053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5114116" y="2045279"/>
            <a:ext cx="1256290" cy="1199044"/>
            <a:chOff x="7289317" y="2904154"/>
            <a:chExt cx="1256290" cy="1199044"/>
          </a:xfrm>
        </p:grpSpPr>
        <p:grpSp>
          <p:nvGrpSpPr>
            <p:cNvPr id="89" name="Group 88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94" name="Group 93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98" name="Oval 97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5" name="Oval 94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6" name="Straight Arrow Connector 95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0" name="Straight Arrow Connector 89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289317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207053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6938675" y="2102498"/>
            <a:ext cx="1245291" cy="1199044"/>
            <a:chOff x="7289317" y="2904154"/>
            <a:chExt cx="1245291" cy="1199044"/>
          </a:xfrm>
        </p:grpSpPr>
        <p:grpSp>
          <p:nvGrpSpPr>
            <p:cNvPr id="101" name="Group 100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110" name="Oval 109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7" name="Oval 106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8" name="Straight Arrow Connector 107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2" name="Straight Arrow Connector 101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289317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207053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450278" y="3566031"/>
            <a:ext cx="1307586" cy="1259610"/>
            <a:chOff x="1450278" y="3566031"/>
            <a:chExt cx="1307586" cy="1259610"/>
          </a:xfrm>
        </p:grpSpPr>
        <p:grpSp>
          <p:nvGrpSpPr>
            <p:cNvPr id="113" name="Group 112"/>
            <p:cNvGrpSpPr/>
            <p:nvPr/>
          </p:nvGrpSpPr>
          <p:grpSpPr>
            <a:xfrm>
              <a:off x="1457725" y="3938603"/>
              <a:ext cx="1237844" cy="629046"/>
              <a:chOff x="7682005" y="4423559"/>
              <a:chExt cx="1237844" cy="629046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122" name="Oval 121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20" name="Straight Arrow Connector 119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Straight Arrow Connector 113"/>
            <p:cNvCxnSpPr/>
            <p:nvPr/>
          </p:nvCxnSpPr>
          <p:spPr>
            <a:xfrm>
              <a:off x="1845909" y="4084075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1900332" y="3566031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450278" y="420199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368014" y="420199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990178" y="4617823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35119" y="3566031"/>
            <a:ext cx="1245291" cy="1241320"/>
            <a:chOff x="3035119" y="3566031"/>
            <a:chExt cx="1245291" cy="1241320"/>
          </a:xfrm>
        </p:grpSpPr>
        <p:grpSp>
          <p:nvGrpSpPr>
            <p:cNvPr id="124" name="Group 123"/>
            <p:cNvGrpSpPr/>
            <p:nvPr/>
          </p:nvGrpSpPr>
          <p:grpSpPr>
            <a:xfrm>
              <a:off x="3035119" y="3566031"/>
              <a:ext cx="1245291" cy="1220734"/>
              <a:chOff x="7289317" y="2810635"/>
              <a:chExt cx="1245291" cy="1220734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130" name="Group 129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133" name="Oval 132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Oval 133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31" name="Straight Arrow Connector 130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Arrow Connector 131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6" name="Straight Arrow Connector 125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xtBox 126"/>
              <p:cNvSpPr txBox="1"/>
              <p:nvPr/>
            </p:nvSpPr>
            <p:spPr>
              <a:xfrm>
                <a:off x="7739371" y="2810635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7289317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8207053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</p:grpSp>
        <p:sp>
          <p:nvSpPr>
            <p:cNvPr id="135" name="Rectangle 134"/>
            <p:cNvSpPr/>
            <p:nvPr/>
          </p:nvSpPr>
          <p:spPr>
            <a:xfrm>
              <a:off x="3571295" y="4599533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81426" y="4670544"/>
            <a:ext cx="1245291" cy="1259610"/>
            <a:chOff x="1481426" y="4670544"/>
            <a:chExt cx="1245291" cy="1259610"/>
          </a:xfrm>
        </p:grpSpPr>
        <p:grpSp>
          <p:nvGrpSpPr>
            <p:cNvPr id="136" name="Group 135"/>
            <p:cNvGrpSpPr/>
            <p:nvPr/>
          </p:nvGrpSpPr>
          <p:grpSpPr>
            <a:xfrm>
              <a:off x="1481426" y="4670544"/>
              <a:ext cx="1245291" cy="1220734"/>
              <a:chOff x="7289317" y="2810635"/>
              <a:chExt cx="1245291" cy="1220734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142" name="Group 141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145" name="Oval 144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Oval 145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43" name="Straight Arrow Connector 142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Arrow Connector 143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8" name="Straight Arrow Connector 137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TextBox 138"/>
              <p:cNvSpPr txBox="1"/>
              <p:nvPr/>
            </p:nvSpPr>
            <p:spPr>
              <a:xfrm>
                <a:off x="7739371" y="2810635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7289317" y="344659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8207053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</p:grpSp>
        <p:sp>
          <p:nvSpPr>
            <p:cNvPr id="147" name="Rectangle 146"/>
            <p:cNvSpPr/>
            <p:nvPr/>
          </p:nvSpPr>
          <p:spPr>
            <a:xfrm>
              <a:off x="1997625" y="5722336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35119" y="4670544"/>
            <a:ext cx="1307586" cy="1241320"/>
            <a:chOff x="3035119" y="4670544"/>
            <a:chExt cx="1307586" cy="1241320"/>
          </a:xfrm>
        </p:grpSpPr>
        <p:grpSp>
          <p:nvGrpSpPr>
            <p:cNvPr id="148" name="Group 147"/>
            <p:cNvGrpSpPr/>
            <p:nvPr/>
          </p:nvGrpSpPr>
          <p:grpSpPr>
            <a:xfrm>
              <a:off x="3035119" y="4670544"/>
              <a:ext cx="1307586" cy="1220734"/>
              <a:chOff x="7289317" y="2810635"/>
              <a:chExt cx="1307586" cy="1220734"/>
            </a:xfrm>
          </p:grpSpPr>
          <p:grpSp>
            <p:nvGrpSpPr>
              <p:cNvPr id="149" name="Group 148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154" name="Group 153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157" name="Oval 156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Oval 157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55" name="Straight Arrow Connector 154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Arrow Connector 155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0" name="Straight Arrow Connector 149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TextBox 150"/>
              <p:cNvSpPr txBox="1"/>
              <p:nvPr/>
            </p:nvSpPr>
            <p:spPr>
              <a:xfrm>
                <a:off x="7739371" y="2810635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7289317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8207053" y="344659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</p:grpSp>
        <p:sp>
          <p:nvSpPr>
            <p:cNvPr id="159" name="Rectangle 158"/>
            <p:cNvSpPr/>
            <p:nvPr/>
          </p:nvSpPr>
          <p:spPr>
            <a:xfrm>
              <a:off x="3578742" y="5704046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375103" y="3508407"/>
            <a:ext cx="1307586" cy="1259610"/>
            <a:chOff x="5375103" y="3508407"/>
            <a:chExt cx="1307586" cy="1259610"/>
          </a:xfrm>
        </p:grpSpPr>
        <p:grpSp>
          <p:nvGrpSpPr>
            <p:cNvPr id="161" name="Group 160"/>
            <p:cNvGrpSpPr/>
            <p:nvPr/>
          </p:nvGrpSpPr>
          <p:grpSpPr>
            <a:xfrm>
              <a:off x="5375103" y="3508407"/>
              <a:ext cx="1307586" cy="1220734"/>
              <a:chOff x="7289317" y="2810635"/>
              <a:chExt cx="1307586" cy="1220734"/>
            </a:xfrm>
          </p:grpSpPr>
          <p:grpSp>
            <p:nvGrpSpPr>
              <p:cNvPr id="199" name="Group 198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204" name="Group 203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207" name="Oval 206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8" name="Oval 207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05" name="Straight Arrow Connector 204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Arrow Connector 205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0" name="Straight Arrow Connector 199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TextBox 200"/>
              <p:cNvSpPr txBox="1"/>
              <p:nvPr/>
            </p:nvSpPr>
            <p:spPr>
              <a:xfrm>
                <a:off x="7739371" y="2810635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202" name="TextBox 201"/>
              <p:cNvSpPr txBox="1"/>
              <p:nvPr/>
            </p:nvSpPr>
            <p:spPr>
              <a:xfrm>
                <a:off x="7289317" y="344659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8207053" y="344659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</p:grpSp>
        <p:sp>
          <p:nvSpPr>
            <p:cNvPr id="162" name="Rectangle 161"/>
            <p:cNvSpPr/>
            <p:nvPr/>
          </p:nvSpPr>
          <p:spPr>
            <a:xfrm>
              <a:off x="5915003" y="4560199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959944" y="3508407"/>
            <a:ext cx="1245291" cy="1241320"/>
            <a:chOff x="6959944" y="3508407"/>
            <a:chExt cx="1245291" cy="1241320"/>
          </a:xfrm>
        </p:grpSpPr>
        <p:grpSp>
          <p:nvGrpSpPr>
            <p:cNvPr id="163" name="Group 162"/>
            <p:cNvGrpSpPr/>
            <p:nvPr/>
          </p:nvGrpSpPr>
          <p:grpSpPr>
            <a:xfrm>
              <a:off x="6959944" y="3508407"/>
              <a:ext cx="1245291" cy="1220734"/>
              <a:chOff x="7289317" y="2810635"/>
              <a:chExt cx="1245291" cy="1220734"/>
            </a:xfrm>
          </p:grpSpPr>
          <p:grpSp>
            <p:nvGrpSpPr>
              <p:cNvPr id="189" name="Group 188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194" name="Group 193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197" name="Oval 196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8" name="Oval 197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95" name="Straight Arrow Connector 194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Arrow Connector 195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0" name="Straight Arrow Connector 189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TextBox 190"/>
              <p:cNvSpPr txBox="1"/>
              <p:nvPr/>
            </p:nvSpPr>
            <p:spPr>
              <a:xfrm>
                <a:off x="7739371" y="2810635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7289317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93" name="TextBox 192"/>
              <p:cNvSpPr txBox="1"/>
              <p:nvPr/>
            </p:nvSpPr>
            <p:spPr>
              <a:xfrm>
                <a:off x="8207053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</p:grpSp>
        <p:sp>
          <p:nvSpPr>
            <p:cNvPr id="164" name="Rectangle 163"/>
            <p:cNvSpPr/>
            <p:nvPr/>
          </p:nvSpPr>
          <p:spPr>
            <a:xfrm>
              <a:off x="7496120" y="4541909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06251" y="4612920"/>
            <a:ext cx="1245291" cy="1259610"/>
            <a:chOff x="5406251" y="4612920"/>
            <a:chExt cx="1245291" cy="1259610"/>
          </a:xfrm>
        </p:grpSpPr>
        <p:grpSp>
          <p:nvGrpSpPr>
            <p:cNvPr id="165" name="Group 164"/>
            <p:cNvGrpSpPr/>
            <p:nvPr/>
          </p:nvGrpSpPr>
          <p:grpSpPr>
            <a:xfrm>
              <a:off x="5406251" y="4612920"/>
              <a:ext cx="1245291" cy="1220734"/>
              <a:chOff x="7289317" y="2810635"/>
              <a:chExt cx="1245291" cy="1220734"/>
            </a:xfrm>
          </p:grpSpPr>
          <p:grpSp>
            <p:nvGrpSpPr>
              <p:cNvPr id="179" name="Group 178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184" name="Group 183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187" name="Oval 186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8" name="Oval 187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85" name="Straight Arrow Connector 184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Arrow Connector 185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0" name="Straight Arrow Connector 179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TextBox 180"/>
              <p:cNvSpPr txBox="1"/>
              <p:nvPr/>
            </p:nvSpPr>
            <p:spPr>
              <a:xfrm>
                <a:off x="7739371" y="2810635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7289317" y="344659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8207053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</p:grpSp>
        <p:sp>
          <p:nvSpPr>
            <p:cNvPr id="166" name="Rectangle 165"/>
            <p:cNvSpPr/>
            <p:nvPr/>
          </p:nvSpPr>
          <p:spPr>
            <a:xfrm>
              <a:off x="5922450" y="5664712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959944" y="4612920"/>
            <a:ext cx="1307586" cy="1241320"/>
            <a:chOff x="6959944" y="4612920"/>
            <a:chExt cx="1307586" cy="1241320"/>
          </a:xfrm>
        </p:grpSpPr>
        <p:grpSp>
          <p:nvGrpSpPr>
            <p:cNvPr id="169" name="Group 168"/>
            <p:cNvGrpSpPr/>
            <p:nvPr/>
          </p:nvGrpSpPr>
          <p:grpSpPr>
            <a:xfrm>
              <a:off x="6967391" y="4985492"/>
              <a:ext cx="1237844" cy="629046"/>
              <a:chOff x="7682005" y="4423559"/>
              <a:chExt cx="1237844" cy="629046"/>
            </a:xfrm>
          </p:grpSpPr>
          <p:grpSp>
            <p:nvGrpSpPr>
              <p:cNvPr id="174" name="Group 173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177" name="Oval 176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Oval 177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75" name="Straight Arrow Connector 174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0" name="Straight Arrow Connector 169"/>
            <p:cNvCxnSpPr/>
            <p:nvPr/>
          </p:nvCxnSpPr>
          <p:spPr>
            <a:xfrm>
              <a:off x="7355575" y="5130964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Box 170"/>
            <p:cNvSpPr txBox="1"/>
            <p:nvPr/>
          </p:nvSpPr>
          <p:spPr>
            <a:xfrm>
              <a:off x="7409998" y="461292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6959944" y="5248879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-</a:t>
              </a:r>
              <a:endParaRPr lang="en-US" sz="3200" dirty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7877680" y="5248879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7503567" y="5646422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1560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7176864" y="5650946"/>
            <a:ext cx="799941" cy="732792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710667" y="178792"/>
            <a:ext cx="4893738" cy="3127875"/>
            <a:chOff x="5685122" y="352962"/>
            <a:chExt cx="4893738" cy="31278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16200000">
              <a:off x="6890915" y="-834546"/>
              <a:ext cx="2500437" cy="487545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16200000">
              <a:off x="7780870" y="714109"/>
              <a:ext cx="670980" cy="486247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934" t="86436" r="27373" b="6073"/>
          <a:stretch/>
        </p:blipFill>
        <p:spPr>
          <a:xfrm rot="16200000">
            <a:off x="4160284" y="1153717"/>
            <a:ext cx="2571917" cy="459146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88208" y="14739"/>
            <a:ext cx="4883542" cy="3200232"/>
            <a:chOff x="708832" y="14739"/>
            <a:chExt cx="4883542" cy="3200232"/>
          </a:xfrm>
        </p:grpSpPr>
        <p:grpSp>
          <p:nvGrpSpPr>
            <p:cNvPr id="3" name="Group 2"/>
            <p:cNvGrpSpPr/>
            <p:nvPr/>
          </p:nvGrpSpPr>
          <p:grpSpPr>
            <a:xfrm>
              <a:off x="708832" y="173914"/>
              <a:ext cx="4883542" cy="3041057"/>
              <a:chOff x="729007" y="348084"/>
              <a:chExt cx="4883542" cy="304105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770853" y="14739"/>
              <a:ext cx="4766801" cy="2154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TF</a:t>
              </a:r>
              <a:endParaRPr lang="en-US" sz="14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773541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246" y="5726409"/>
            <a:ext cx="2081266" cy="192248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57744" y="3568619"/>
            <a:ext cx="2093187" cy="3840347"/>
            <a:chOff x="2845690" y="3359036"/>
            <a:chExt cx="1760403" cy="333561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81339" t="61030" r="3466" b="9481"/>
            <a:stretch/>
          </p:blipFill>
          <p:spPr>
            <a:xfrm>
              <a:off x="2846933" y="4887118"/>
              <a:ext cx="1757916" cy="180753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975"/>
            <a:stretch/>
          </p:blipFill>
          <p:spPr>
            <a:xfrm>
              <a:off x="2845690" y="3359036"/>
              <a:ext cx="1760403" cy="160293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908663" y="5786334"/>
            <a:ext cx="1952231" cy="1628569"/>
            <a:chOff x="7156501" y="1317683"/>
            <a:chExt cx="2453390" cy="1977361"/>
          </a:xfrm>
        </p:grpSpPr>
        <p:grpSp>
          <p:nvGrpSpPr>
            <p:cNvPr id="20" name="Group 19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4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591071"/>
              </p:ext>
            </p:extLst>
          </p:nvPr>
        </p:nvGraphicFramePr>
        <p:xfrm>
          <a:off x="5902383" y="3569791"/>
          <a:ext cx="893526" cy="1198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08004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7" name="Rectangular Callout 66"/>
          <p:cNvSpPr/>
          <p:nvPr/>
        </p:nvSpPr>
        <p:spPr>
          <a:xfrm rot="10800000">
            <a:off x="401396" y="3283492"/>
            <a:ext cx="7700579" cy="4296884"/>
          </a:xfrm>
          <a:prstGeom prst="wedgeRectCallout">
            <a:avLst>
              <a:gd name="adj1" fmla="val 49102"/>
              <a:gd name="adj2" fmla="val 5543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180500" y="3469968"/>
            <a:ext cx="2248769" cy="4031630"/>
            <a:chOff x="579322" y="4862622"/>
            <a:chExt cx="1760403" cy="317196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3283488"/>
            <a:ext cx="2275292" cy="4296887"/>
          </a:xfrm>
          <a:prstGeom prst="wedgeRectCallout">
            <a:avLst>
              <a:gd name="adj1" fmla="val -45194"/>
              <a:gd name="adj2" fmla="val 5389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750159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28999" y="749808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2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5603273" y="3929345"/>
            <a:ext cx="251155" cy="824590"/>
            <a:chOff x="2661807" y="3996872"/>
            <a:chExt cx="251155" cy="824590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807" y="4625171"/>
              <a:ext cx="251155" cy="196291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807" y="4320775"/>
              <a:ext cx="251155" cy="193853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807" y="3996872"/>
              <a:ext cx="251155" cy="213360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11" y="3282555"/>
            <a:ext cx="3141480" cy="2338305"/>
          </a:xfrm>
          <a:prstGeom prst="rect">
            <a:avLst/>
          </a:prstGeom>
        </p:spPr>
      </p:pic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5156"/>
              </p:ext>
            </p:extLst>
          </p:nvPr>
        </p:nvGraphicFramePr>
        <p:xfrm>
          <a:off x="6937704" y="3364563"/>
          <a:ext cx="965200" cy="182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9838"/>
                <a:gridCol w="315362"/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MAX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493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MXI1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208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NRF1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201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BHLHE40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195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ATF1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u="none" strike="noStrike" dirty="0">
                          <a:effectLst/>
                        </a:rPr>
                        <a:t>151</a:t>
                      </a:r>
                      <a:endParaRPr lang="uk-U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MAZ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129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MNT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122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ZNF143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120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...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...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7226303" y="6673090"/>
            <a:ext cx="699355" cy="617935"/>
            <a:chOff x="7187798" y="5461016"/>
            <a:chExt cx="699355" cy="617935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798" y="5818042"/>
              <a:ext cx="293827" cy="260909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956" y="5818042"/>
              <a:ext cx="279197" cy="260909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565" y="5461016"/>
              <a:ext cx="277978" cy="260909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798" y="5461016"/>
              <a:ext cx="293827" cy="260909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7226303" y="5726409"/>
            <a:ext cx="699355" cy="564560"/>
            <a:chOff x="7195113" y="6343800"/>
            <a:chExt cx="699355" cy="56456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722" y="6647451"/>
              <a:ext cx="277978" cy="260909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0641" y="6648060"/>
              <a:ext cx="293827" cy="25969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956" y="6343800"/>
              <a:ext cx="279197" cy="25969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113" y="6343800"/>
              <a:ext cx="279197" cy="259690"/>
            </a:xfrm>
            <a:prstGeom prst="rect">
              <a:avLst/>
            </a:prstGeom>
          </p:spPr>
        </p:pic>
      </p:grpSp>
      <p:sp>
        <p:nvSpPr>
          <p:cNvPr id="83" name="Rectangle 82"/>
          <p:cNvSpPr/>
          <p:nvPr/>
        </p:nvSpPr>
        <p:spPr>
          <a:xfrm>
            <a:off x="7192600" y="6644286"/>
            <a:ext cx="799941" cy="73279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2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108" y="755865"/>
            <a:ext cx="2530663" cy="95942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43700" y="93267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113</a:t>
            </a:r>
            <a:endParaRPr lang="en-US" dirty="0"/>
          </a:p>
        </p:txBody>
      </p:sp>
      <p:grpSp>
        <p:nvGrpSpPr>
          <p:cNvPr id="63" name="Group 62"/>
          <p:cNvGrpSpPr/>
          <p:nvPr/>
        </p:nvGrpSpPr>
        <p:grpSpPr>
          <a:xfrm>
            <a:off x="7279424" y="1707411"/>
            <a:ext cx="2122811" cy="1507931"/>
            <a:chOff x="7279424" y="1707411"/>
            <a:chExt cx="2122811" cy="1507931"/>
          </a:xfrm>
        </p:grpSpPr>
        <p:grpSp>
          <p:nvGrpSpPr>
            <p:cNvPr id="38" name="Group 37"/>
            <p:cNvGrpSpPr/>
            <p:nvPr/>
          </p:nvGrpSpPr>
          <p:grpSpPr>
            <a:xfrm>
              <a:off x="7279424" y="1857354"/>
              <a:ext cx="2122811" cy="365760"/>
              <a:chOff x="2157860" y="794182"/>
              <a:chExt cx="2122811" cy="365760"/>
            </a:xfrm>
          </p:grpSpPr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2157860" y="794182"/>
                <a:ext cx="365803" cy="365760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3914868" y="794182"/>
                <a:ext cx="365803" cy="36576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>
              <a:off x="7622953" y="2365176"/>
              <a:ext cx="417923" cy="516405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8570360" y="2365176"/>
              <a:ext cx="488346" cy="506014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8195340" y="2924397"/>
              <a:ext cx="290979" cy="290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7849520" y="1707411"/>
              <a:ext cx="982619" cy="246221"/>
              <a:chOff x="2773682" y="571502"/>
              <a:chExt cx="982619" cy="246221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773682" y="666651"/>
                <a:ext cx="982619" cy="55922"/>
                <a:chOff x="2773683" y="852055"/>
                <a:chExt cx="982619" cy="55922"/>
              </a:xfrm>
            </p:grpSpPr>
            <p:cxnSp>
              <p:nvCxnSpPr>
                <p:cNvPr id="20" name="Straight Arrow Connector 19"/>
                <p:cNvCxnSpPr/>
                <p:nvPr/>
              </p:nvCxnSpPr>
              <p:spPr>
                <a:xfrm flipV="1">
                  <a:off x="2773683" y="852055"/>
                  <a:ext cx="982619" cy="1039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/>
                <p:cNvCxnSpPr/>
                <p:nvPr/>
              </p:nvCxnSpPr>
              <p:spPr>
                <a:xfrm flipH="1">
                  <a:off x="2773683" y="907977"/>
                  <a:ext cx="982619" cy="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TextBox 31"/>
              <p:cNvSpPr txBox="1"/>
              <p:nvPr/>
            </p:nvSpPr>
            <p:spPr>
              <a:xfrm>
                <a:off x="3074073" y="571502"/>
                <a:ext cx="3818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113</a:t>
                </a:r>
                <a:endParaRPr lang="en-US" sz="1000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7849520" y="2089417"/>
              <a:ext cx="982619" cy="246221"/>
              <a:chOff x="2773682" y="943119"/>
              <a:chExt cx="982619" cy="246221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 flipV="1">
                <a:off x="2773682" y="1061034"/>
                <a:ext cx="982619" cy="10390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3041212" y="943119"/>
                <a:ext cx="4475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2135</a:t>
                </a:r>
                <a:endParaRPr lang="en-US" sz="1000" dirty="0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7849520" y="1903610"/>
              <a:ext cx="982619" cy="246221"/>
              <a:chOff x="2773682" y="835062"/>
              <a:chExt cx="982619" cy="246221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 flipH="1">
                <a:off x="2773682" y="958172"/>
                <a:ext cx="982619" cy="0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3041212" y="835062"/>
                <a:ext cx="4475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1487</a:t>
                </a:r>
                <a:endParaRPr lang="en-US" sz="1000" dirty="0"/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2331042" y="796639"/>
            <a:ext cx="2122811" cy="1507931"/>
            <a:chOff x="2157860" y="644239"/>
            <a:chExt cx="2122811" cy="1507931"/>
          </a:xfrm>
        </p:grpSpPr>
        <p:grpSp>
          <p:nvGrpSpPr>
            <p:cNvPr id="43" name="Group 42"/>
            <p:cNvGrpSpPr/>
            <p:nvPr/>
          </p:nvGrpSpPr>
          <p:grpSpPr>
            <a:xfrm>
              <a:off x="2157860" y="794182"/>
              <a:ext cx="2122811" cy="365760"/>
              <a:chOff x="2157860" y="794182"/>
              <a:chExt cx="2122811" cy="365760"/>
            </a:xfrm>
          </p:grpSpPr>
          <p:sp>
            <p:nvSpPr>
              <p:cNvPr id="60" name="Oval 59"/>
              <p:cNvSpPr>
                <a:spLocks noChangeAspect="1"/>
              </p:cNvSpPr>
              <p:nvPr/>
            </p:nvSpPr>
            <p:spPr>
              <a:xfrm>
                <a:off x="2157860" y="794182"/>
                <a:ext cx="365803" cy="365760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3914868" y="794182"/>
                <a:ext cx="365803" cy="36576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2501389" y="1302004"/>
              <a:ext cx="1435753" cy="516405"/>
              <a:chOff x="2564722" y="1302004"/>
              <a:chExt cx="1435753" cy="516405"/>
            </a:xfrm>
          </p:grpSpPr>
          <p:cxnSp>
            <p:nvCxnSpPr>
              <p:cNvPr id="58" name="Straight Arrow Connector 57"/>
              <p:cNvCxnSpPr/>
              <p:nvPr/>
            </p:nvCxnSpPr>
            <p:spPr>
              <a:xfrm>
                <a:off x="2564722" y="1302004"/>
                <a:ext cx="417923" cy="516405"/>
              </a:xfrm>
              <a:prstGeom prst="straightConnector1">
                <a:avLst/>
              </a:prstGeom>
              <a:ln w="6350">
                <a:solidFill>
                  <a:schemeClr val="bg1">
                    <a:lumMod val="65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 flipH="1">
                <a:off x="3512129" y="1302004"/>
                <a:ext cx="488346" cy="506014"/>
              </a:xfrm>
              <a:prstGeom prst="straightConnector1">
                <a:avLst/>
              </a:prstGeom>
              <a:ln w="6350">
                <a:solidFill>
                  <a:schemeClr val="bg1">
                    <a:lumMod val="65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Rectangle 44"/>
            <p:cNvSpPr/>
            <p:nvPr/>
          </p:nvSpPr>
          <p:spPr>
            <a:xfrm>
              <a:off x="3073776" y="1861225"/>
              <a:ext cx="290979" cy="2909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2727956" y="644239"/>
              <a:ext cx="982619" cy="628227"/>
              <a:chOff x="2773682" y="644239"/>
              <a:chExt cx="982619" cy="628227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2773682" y="644239"/>
                <a:ext cx="982619" cy="246221"/>
                <a:chOff x="2773682" y="571502"/>
                <a:chExt cx="982619" cy="246221"/>
              </a:xfrm>
            </p:grpSpPr>
            <p:grpSp>
              <p:nvGrpSpPr>
                <p:cNvPr id="54" name="Group 53"/>
                <p:cNvGrpSpPr/>
                <p:nvPr/>
              </p:nvGrpSpPr>
              <p:grpSpPr>
                <a:xfrm>
                  <a:off x="2773682" y="666651"/>
                  <a:ext cx="982619" cy="55922"/>
                  <a:chOff x="2773683" y="852055"/>
                  <a:chExt cx="982619" cy="55922"/>
                </a:xfrm>
              </p:grpSpPr>
              <p:cxnSp>
                <p:nvCxnSpPr>
                  <p:cNvPr id="56" name="Straight Arrow Connector 55"/>
                  <p:cNvCxnSpPr/>
                  <p:nvPr/>
                </p:nvCxnSpPr>
                <p:spPr>
                  <a:xfrm flipV="1">
                    <a:off x="2773683" y="852055"/>
                    <a:ext cx="982619" cy="10390"/>
                  </a:xfrm>
                  <a:prstGeom prst="straightConnector1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Arrow Connector 56"/>
                  <p:cNvCxnSpPr/>
                  <p:nvPr/>
                </p:nvCxnSpPr>
                <p:spPr>
                  <a:xfrm flipH="1">
                    <a:off x="2773683" y="907977"/>
                    <a:ext cx="982619" cy="0"/>
                  </a:xfrm>
                  <a:prstGeom prst="straightConnector1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5" name="TextBox 54"/>
                <p:cNvSpPr txBox="1"/>
                <p:nvPr/>
              </p:nvSpPr>
              <p:spPr>
                <a:xfrm>
                  <a:off x="3074073" y="571502"/>
                  <a:ext cx="38183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113</a:t>
                  </a:r>
                  <a:endParaRPr lang="en-US" sz="1000" dirty="0"/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2773682" y="1026245"/>
                <a:ext cx="982619" cy="246221"/>
                <a:chOff x="2773682" y="943119"/>
                <a:chExt cx="982619" cy="246221"/>
              </a:xfrm>
            </p:grpSpPr>
            <p:cxnSp>
              <p:nvCxnSpPr>
                <p:cNvPr id="52" name="Straight Arrow Connector 51"/>
                <p:cNvCxnSpPr/>
                <p:nvPr/>
              </p:nvCxnSpPr>
              <p:spPr>
                <a:xfrm flipV="1">
                  <a:off x="2773682" y="1061034"/>
                  <a:ext cx="982619" cy="1039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TextBox 52"/>
                <p:cNvSpPr txBox="1"/>
                <p:nvPr/>
              </p:nvSpPr>
              <p:spPr>
                <a:xfrm>
                  <a:off x="3041212" y="943119"/>
                  <a:ext cx="44755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2135</a:t>
                  </a:r>
                  <a:endParaRPr lang="en-US" sz="1000" dirty="0"/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2773682" y="840438"/>
                <a:ext cx="982619" cy="246221"/>
                <a:chOff x="2773682" y="835062"/>
                <a:chExt cx="982619" cy="246221"/>
              </a:xfrm>
            </p:grpSpPr>
            <p:cxnSp>
              <p:nvCxnSpPr>
                <p:cNvPr id="50" name="Straight Arrow Connector 49"/>
                <p:cNvCxnSpPr/>
                <p:nvPr/>
              </p:nvCxnSpPr>
              <p:spPr>
                <a:xfrm flipH="1">
                  <a:off x="2773682" y="958172"/>
                  <a:ext cx="982619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TextBox 50"/>
                <p:cNvSpPr txBox="1"/>
                <p:nvPr/>
              </p:nvSpPr>
              <p:spPr>
                <a:xfrm>
                  <a:off x="3041212" y="835062"/>
                  <a:ext cx="44755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1487</a:t>
                  </a:r>
                  <a:endParaRPr lang="en-US" sz="1000" dirty="0"/>
                </a:p>
              </p:txBody>
            </p:sp>
          </p:grpSp>
        </p:grpSp>
      </p:grpSp>
      <p:grpSp>
        <p:nvGrpSpPr>
          <p:cNvPr id="117" name="Group 116"/>
          <p:cNvGrpSpPr/>
          <p:nvPr/>
        </p:nvGrpSpPr>
        <p:grpSpPr>
          <a:xfrm>
            <a:off x="1652864" y="4686629"/>
            <a:ext cx="2141899" cy="1671816"/>
            <a:chOff x="1652864" y="4686629"/>
            <a:chExt cx="2141899" cy="1671816"/>
          </a:xfrm>
        </p:grpSpPr>
        <p:grpSp>
          <p:nvGrpSpPr>
            <p:cNvPr id="65" name="Group 64"/>
            <p:cNvGrpSpPr/>
            <p:nvPr/>
          </p:nvGrpSpPr>
          <p:grpSpPr>
            <a:xfrm>
              <a:off x="1671952" y="4961264"/>
              <a:ext cx="2122811" cy="365760"/>
              <a:chOff x="2157860" y="794182"/>
              <a:chExt cx="2122811" cy="365760"/>
            </a:xfrm>
          </p:grpSpPr>
          <p:sp>
            <p:nvSpPr>
              <p:cNvPr id="80" name="Oval 79"/>
              <p:cNvSpPr>
                <a:spLocks noChangeAspect="1"/>
              </p:cNvSpPr>
              <p:nvPr/>
            </p:nvSpPr>
            <p:spPr>
              <a:xfrm>
                <a:off x="2157860" y="794182"/>
                <a:ext cx="365803" cy="365760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>
                <a:spLocks noChangeAspect="1"/>
              </p:cNvSpPr>
              <p:nvPr/>
            </p:nvSpPr>
            <p:spPr>
              <a:xfrm>
                <a:off x="3914868" y="794182"/>
                <a:ext cx="365803" cy="36576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2015481" y="5469086"/>
              <a:ext cx="1435754" cy="516405"/>
              <a:chOff x="2015481" y="5469086"/>
              <a:chExt cx="1435754" cy="516405"/>
            </a:xfrm>
          </p:grpSpPr>
          <p:cxnSp>
            <p:nvCxnSpPr>
              <p:cNvPr id="66" name="Straight Arrow Connector 65"/>
              <p:cNvCxnSpPr/>
              <p:nvPr/>
            </p:nvCxnSpPr>
            <p:spPr>
              <a:xfrm>
                <a:off x="2015481" y="5469086"/>
                <a:ext cx="417923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 flipH="1">
                <a:off x="3008433" y="5469086"/>
                <a:ext cx="442802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Rectangle 67"/>
            <p:cNvSpPr/>
            <p:nvPr/>
          </p:nvSpPr>
          <p:spPr>
            <a:xfrm>
              <a:off x="2587868" y="6028307"/>
              <a:ext cx="290979" cy="290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2242048" y="4686629"/>
              <a:ext cx="982619" cy="835652"/>
              <a:chOff x="2242048" y="4686629"/>
              <a:chExt cx="982619" cy="835652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2242048" y="4686629"/>
                <a:ext cx="982619" cy="276999"/>
                <a:chOff x="2773682" y="446810"/>
                <a:chExt cx="982619" cy="276999"/>
              </a:xfrm>
            </p:grpSpPr>
            <p:grpSp>
              <p:nvGrpSpPr>
                <p:cNvPr id="76" name="Group 75"/>
                <p:cNvGrpSpPr/>
                <p:nvPr/>
              </p:nvGrpSpPr>
              <p:grpSpPr>
                <a:xfrm>
                  <a:off x="2773682" y="666651"/>
                  <a:ext cx="982619" cy="55922"/>
                  <a:chOff x="2773683" y="852055"/>
                  <a:chExt cx="982619" cy="55922"/>
                </a:xfrm>
              </p:grpSpPr>
              <p:cxnSp>
                <p:nvCxnSpPr>
                  <p:cNvPr id="78" name="Straight Arrow Connector 77"/>
                  <p:cNvCxnSpPr/>
                  <p:nvPr/>
                </p:nvCxnSpPr>
                <p:spPr>
                  <a:xfrm flipV="1">
                    <a:off x="2773683" y="852055"/>
                    <a:ext cx="982619" cy="10390"/>
                  </a:xfrm>
                  <a:prstGeom prst="straightConnector1">
                    <a:avLst/>
                  </a:prstGeom>
                  <a:ln w="19050">
                    <a:solidFill>
                      <a:schemeClr val="bg1">
                        <a:lumMod val="50000"/>
                      </a:schemeClr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Arrow Connector 78"/>
                  <p:cNvCxnSpPr/>
                  <p:nvPr/>
                </p:nvCxnSpPr>
                <p:spPr>
                  <a:xfrm flipH="1">
                    <a:off x="2773683" y="907977"/>
                    <a:ext cx="982619" cy="0"/>
                  </a:xfrm>
                  <a:prstGeom prst="straightConnector1">
                    <a:avLst/>
                  </a:prstGeom>
                  <a:ln w="19050">
                    <a:solidFill>
                      <a:schemeClr val="bg1">
                        <a:lumMod val="50000"/>
                      </a:schemeClr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7" name="TextBox 76"/>
                <p:cNvSpPr txBox="1"/>
                <p:nvPr/>
              </p:nvSpPr>
              <p:spPr>
                <a:xfrm>
                  <a:off x="3074073" y="446810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113</a:t>
                  </a:r>
                  <a:endParaRPr lang="en-US" sz="1000" dirty="0"/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2242048" y="5245282"/>
                <a:ext cx="982619" cy="276999"/>
                <a:chOff x="2773682" y="995074"/>
                <a:chExt cx="982619" cy="276999"/>
              </a:xfrm>
            </p:grpSpPr>
            <p:cxnSp>
              <p:nvCxnSpPr>
                <p:cNvPr id="74" name="Straight Arrow Connector 73"/>
                <p:cNvCxnSpPr/>
                <p:nvPr/>
              </p:nvCxnSpPr>
              <p:spPr>
                <a:xfrm flipV="1">
                  <a:off x="2773682" y="1061034"/>
                  <a:ext cx="982619" cy="1039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TextBox 74"/>
                <p:cNvSpPr txBox="1"/>
                <p:nvPr/>
              </p:nvSpPr>
              <p:spPr>
                <a:xfrm>
                  <a:off x="3041212" y="995074"/>
                  <a:ext cx="49885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2135</a:t>
                  </a:r>
                  <a:endParaRPr lang="en-US" sz="1000" dirty="0"/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2242048" y="4955565"/>
                <a:ext cx="982619" cy="276999"/>
                <a:chOff x="2773682" y="783107"/>
                <a:chExt cx="982619" cy="276999"/>
              </a:xfrm>
            </p:grpSpPr>
            <p:cxnSp>
              <p:nvCxnSpPr>
                <p:cNvPr id="72" name="Straight Arrow Connector 71"/>
                <p:cNvCxnSpPr/>
                <p:nvPr/>
              </p:nvCxnSpPr>
              <p:spPr>
                <a:xfrm flipH="1">
                  <a:off x="2773682" y="1010127"/>
                  <a:ext cx="982619" cy="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TextBox 72"/>
                <p:cNvSpPr txBox="1"/>
                <p:nvPr/>
              </p:nvSpPr>
              <p:spPr>
                <a:xfrm>
                  <a:off x="3041212" y="783107"/>
                  <a:ext cx="49885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1487</a:t>
                  </a:r>
                  <a:endParaRPr lang="en-US" sz="1000" dirty="0"/>
                </a:p>
              </p:txBody>
            </p:sp>
          </p:grpSp>
        </p:grpSp>
        <p:sp>
          <p:nvSpPr>
            <p:cNvPr id="82" name="TextBox 81"/>
            <p:cNvSpPr txBox="1"/>
            <p:nvPr/>
          </p:nvSpPr>
          <p:spPr>
            <a:xfrm>
              <a:off x="1652864" y="4941910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M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447532" y="494576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C</a:t>
              </a:r>
              <a:endParaRPr lang="en-US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584919" y="5989113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T</a:t>
              </a:r>
              <a:endParaRPr lang="en-US" dirty="0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3045448" y="3166022"/>
            <a:ext cx="1422643" cy="543533"/>
            <a:chOff x="3045448" y="3166022"/>
            <a:chExt cx="1422643" cy="5435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r="59504" b="85692"/>
            <a:stretch/>
          </p:blipFill>
          <p:spPr>
            <a:xfrm>
              <a:off x="3449782" y="3168074"/>
              <a:ext cx="1018309" cy="541481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3063883" y="3166022"/>
              <a:ext cx="4491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MYC</a:t>
              </a:r>
              <a:endParaRPr lang="en-US" sz="1000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045448" y="3422646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NRF1</a:t>
              </a:r>
              <a:endParaRPr lang="en-US" sz="1000" dirty="0"/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3780575" y="2054718"/>
            <a:ext cx="2273715" cy="1357988"/>
            <a:chOff x="5610213" y="5658416"/>
            <a:chExt cx="2273715" cy="1357988"/>
          </a:xfrm>
        </p:grpSpPr>
        <p:grpSp>
          <p:nvGrpSpPr>
            <p:cNvPr id="119" name="Group 118"/>
            <p:cNvGrpSpPr/>
            <p:nvPr/>
          </p:nvGrpSpPr>
          <p:grpSpPr>
            <a:xfrm>
              <a:off x="5674988" y="5658416"/>
              <a:ext cx="2122811" cy="365760"/>
              <a:chOff x="2157860" y="794182"/>
              <a:chExt cx="2122811" cy="365760"/>
            </a:xfrm>
          </p:grpSpPr>
          <p:sp>
            <p:nvSpPr>
              <p:cNvPr id="139" name="Oval 138"/>
              <p:cNvSpPr>
                <a:spLocks noChangeAspect="1"/>
              </p:cNvSpPr>
              <p:nvPr/>
            </p:nvSpPr>
            <p:spPr>
              <a:xfrm>
                <a:off x="2157860" y="794182"/>
                <a:ext cx="365803" cy="365760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>
                <a:spLocks noChangeAspect="1"/>
              </p:cNvSpPr>
              <p:nvPr/>
            </p:nvSpPr>
            <p:spPr>
              <a:xfrm>
                <a:off x="3914868" y="794182"/>
                <a:ext cx="365803" cy="36576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>
              <a:off x="6018517" y="6166238"/>
              <a:ext cx="1435754" cy="516405"/>
              <a:chOff x="2015481" y="5469086"/>
              <a:chExt cx="1435754" cy="516405"/>
            </a:xfrm>
          </p:grpSpPr>
          <p:cxnSp>
            <p:nvCxnSpPr>
              <p:cNvPr id="137" name="Straight Arrow Connector 136"/>
              <p:cNvCxnSpPr/>
              <p:nvPr/>
            </p:nvCxnSpPr>
            <p:spPr>
              <a:xfrm>
                <a:off x="2015481" y="5469086"/>
                <a:ext cx="417923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Arrow Connector 137"/>
              <p:cNvCxnSpPr/>
              <p:nvPr/>
            </p:nvCxnSpPr>
            <p:spPr>
              <a:xfrm flipH="1">
                <a:off x="3008433" y="5469086"/>
                <a:ext cx="442802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" name="Rectangle 120"/>
            <p:cNvSpPr/>
            <p:nvPr/>
          </p:nvSpPr>
          <p:spPr>
            <a:xfrm>
              <a:off x="6590904" y="6725459"/>
              <a:ext cx="290979" cy="290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1" name="Straight Arrow Connector 130"/>
            <p:cNvCxnSpPr/>
            <p:nvPr/>
          </p:nvCxnSpPr>
          <p:spPr>
            <a:xfrm flipV="1">
              <a:off x="6245083" y="5810787"/>
              <a:ext cx="982619" cy="1039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5610213" y="5701408"/>
              <a:ext cx="4751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 smtClean="0"/>
                <a:t>MYC</a:t>
              </a:r>
              <a:endParaRPr lang="en-US" b="1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367440" y="5705266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 smtClean="0"/>
                <a:t>NRF1</a:t>
              </a:r>
              <a:endParaRPr lang="en-US" b="1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6598346" y="6727829"/>
              <a:ext cx="2600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 smtClean="0"/>
                <a:t>T</a:t>
              </a:r>
              <a:endParaRPr lang="en-US" b="1" dirty="0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5442532" y="5110120"/>
            <a:ext cx="2050977" cy="1881555"/>
            <a:chOff x="5442532" y="5110120"/>
            <a:chExt cx="2050977" cy="1881555"/>
          </a:xfrm>
        </p:grpSpPr>
        <p:grpSp>
          <p:nvGrpSpPr>
            <p:cNvPr id="91" name="Group 90"/>
            <p:cNvGrpSpPr/>
            <p:nvPr/>
          </p:nvGrpSpPr>
          <p:grpSpPr>
            <a:xfrm>
              <a:off x="5442532" y="5110120"/>
              <a:ext cx="2050977" cy="1881555"/>
              <a:chOff x="5442532" y="5110120"/>
              <a:chExt cx="2050977" cy="1881555"/>
            </a:xfrm>
          </p:grpSpPr>
          <p:grpSp>
            <p:nvGrpSpPr>
              <p:cNvPr id="89" name="Group 88"/>
              <p:cNvGrpSpPr/>
              <p:nvPr/>
            </p:nvGrpSpPr>
            <p:grpSpPr>
              <a:xfrm rot="10800000">
                <a:off x="5442532" y="5110120"/>
                <a:ext cx="2050977" cy="1881555"/>
                <a:chOff x="5442532" y="5110120"/>
                <a:chExt cx="2050977" cy="1881555"/>
              </a:xfrm>
            </p:grpSpPr>
            <p:sp>
              <p:nvSpPr>
                <p:cNvPr id="97" name="Arc 96"/>
                <p:cNvSpPr/>
                <p:nvPr/>
              </p:nvSpPr>
              <p:spPr>
                <a:xfrm rot="1826546">
                  <a:off x="5620332" y="5529858"/>
                  <a:ext cx="1348952" cy="1461817"/>
                </a:xfrm>
                <a:prstGeom prst="arc">
                  <a:avLst>
                    <a:gd name="adj1" fmla="val 16200000"/>
                    <a:gd name="adj2" fmla="val 20030333"/>
                  </a:avLst>
                </a:prstGeom>
                <a:scene3d>
                  <a:camera prst="orthographicFront">
                    <a:rot lat="0" lon="16200000" rev="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4" name="Group 63"/>
                <p:cNvGrpSpPr/>
                <p:nvPr/>
              </p:nvGrpSpPr>
              <p:grpSpPr>
                <a:xfrm>
                  <a:off x="5442532" y="5365352"/>
                  <a:ext cx="2050977" cy="1473923"/>
                  <a:chOff x="5442532" y="5365352"/>
                  <a:chExt cx="2050977" cy="1473923"/>
                </a:xfrm>
              </p:grpSpPr>
              <p:grpSp>
                <p:nvGrpSpPr>
                  <p:cNvPr id="39" name="Group 38"/>
                  <p:cNvGrpSpPr/>
                  <p:nvPr/>
                </p:nvGrpSpPr>
                <p:grpSpPr>
                  <a:xfrm>
                    <a:off x="5442532" y="5365352"/>
                    <a:ext cx="2050977" cy="1473923"/>
                    <a:chOff x="5442532" y="5365352"/>
                    <a:chExt cx="2050977" cy="1473923"/>
                  </a:xfrm>
                </p:grpSpPr>
                <p:grpSp>
                  <p:nvGrpSpPr>
                    <p:cNvPr id="18" name="Group 17"/>
                    <p:cNvGrpSpPr/>
                    <p:nvPr/>
                  </p:nvGrpSpPr>
                  <p:grpSpPr>
                    <a:xfrm>
                      <a:off x="6224979" y="5469086"/>
                      <a:ext cx="514356" cy="639280"/>
                      <a:chOff x="6207837" y="5469086"/>
                      <a:chExt cx="548640" cy="669235"/>
                    </a:xfrm>
                  </p:grpSpPr>
                  <p:sp>
                    <p:nvSpPr>
                      <p:cNvPr id="5" name="Arc 4"/>
                      <p:cNvSpPr/>
                      <p:nvPr/>
                    </p:nvSpPr>
                    <p:spPr>
                      <a:xfrm>
                        <a:off x="6207837" y="5469086"/>
                        <a:ext cx="548640" cy="548640"/>
                      </a:xfrm>
                      <a:prstGeom prst="arc">
                        <a:avLst>
                          <a:gd name="adj1" fmla="val 10698917"/>
                          <a:gd name="adj2" fmla="val 4"/>
                        </a:avLst>
                      </a:prstGeom>
                      <a:ln w="15875">
                        <a:solidFill>
                          <a:schemeClr val="bg1">
                            <a:lumMod val="50000"/>
                          </a:schemeClr>
                        </a:solidFill>
                        <a:prstDash val="lg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15" name="Straight Connector 14"/>
                      <p:cNvCxnSpPr/>
                      <p:nvPr/>
                    </p:nvCxnSpPr>
                    <p:spPr>
                      <a:xfrm>
                        <a:off x="6207837" y="5726841"/>
                        <a:ext cx="0" cy="411480"/>
                      </a:xfrm>
                      <a:prstGeom prst="line">
                        <a:avLst/>
                      </a:prstGeom>
                      <a:ln w="15875">
                        <a:solidFill>
                          <a:schemeClr val="bg1">
                            <a:lumMod val="50000"/>
                          </a:schemeClr>
                        </a:solidFill>
                        <a:prstDash val="lg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" name="Straight Connector 91"/>
                      <p:cNvCxnSpPr/>
                      <p:nvPr/>
                    </p:nvCxnSpPr>
                    <p:spPr>
                      <a:xfrm>
                        <a:off x="6756477" y="5726841"/>
                        <a:ext cx="0" cy="411480"/>
                      </a:xfrm>
                      <a:prstGeom prst="line">
                        <a:avLst/>
                      </a:prstGeom>
                      <a:ln w="15875">
                        <a:solidFill>
                          <a:schemeClr val="bg1">
                            <a:lumMod val="50000"/>
                          </a:schemeClr>
                        </a:solidFill>
                        <a:prstDash val="lg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" name="Straight Connector 16"/>
                      <p:cNvCxnSpPr/>
                      <p:nvPr/>
                    </p:nvCxnSpPr>
                    <p:spPr>
                      <a:xfrm>
                        <a:off x="6207837" y="6138321"/>
                        <a:ext cx="548640" cy="0"/>
                      </a:xfrm>
                      <a:prstGeom prst="line">
                        <a:avLst/>
                      </a:prstGeom>
                      <a:ln w="15875">
                        <a:solidFill>
                          <a:schemeClr val="bg1">
                            <a:lumMod val="50000"/>
                          </a:schemeClr>
                        </a:solidFill>
                        <a:prstDash val="lg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7" name="Group 26"/>
                    <p:cNvGrpSpPr/>
                    <p:nvPr/>
                  </p:nvGrpSpPr>
                  <p:grpSpPr>
                    <a:xfrm>
                      <a:off x="5442532" y="5365352"/>
                      <a:ext cx="2050977" cy="1473923"/>
                      <a:chOff x="5442532" y="5365352"/>
                      <a:chExt cx="2050977" cy="1473923"/>
                    </a:xfrm>
                  </p:grpSpPr>
                  <p:sp>
                    <p:nvSpPr>
                      <p:cNvPr id="19" name="Arc 18"/>
                      <p:cNvSpPr/>
                      <p:nvPr/>
                    </p:nvSpPr>
                    <p:spPr>
                      <a:xfrm rot="1826546">
                        <a:off x="5442532" y="5377458"/>
                        <a:ext cx="1348952" cy="1461817"/>
                      </a:xfrm>
                      <a:prstGeom prst="arc">
                        <a:avLst>
                          <a:gd name="adj1" fmla="val 16200000"/>
                          <a:gd name="adj2" fmla="val 20030333"/>
                        </a:avLst>
                      </a:prstGeom>
                      <a:ln w="19050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2" name="Arc 21"/>
                      <p:cNvSpPr/>
                      <p:nvPr/>
                    </p:nvSpPr>
                    <p:spPr>
                      <a:xfrm rot="14686311">
                        <a:off x="6192501" y="5339074"/>
                        <a:ext cx="1274730" cy="1327286"/>
                      </a:xfrm>
                      <a:prstGeom prst="arc">
                        <a:avLst>
                          <a:gd name="adj1" fmla="val 16966371"/>
                          <a:gd name="adj2" fmla="val 21076933"/>
                        </a:avLst>
                      </a:prstGeom>
                      <a:ln w="19050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6" name="Arc 25"/>
                      <p:cNvSpPr/>
                      <p:nvPr/>
                    </p:nvSpPr>
                    <p:spPr>
                      <a:xfrm>
                        <a:off x="6171261" y="6024563"/>
                        <a:ext cx="621792" cy="222808"/>
                      </a:xfrm>
                      <a:prstGeom prst="arc">
                        <a:avLst>
                          <a:gd name="adj1" fmla="val 10736049"/>
                          <a:gd name="adj2" fmla="val 134090"/>
                        </a:avLst>
                      </a:prstGeom>
                      <a:ln w="19050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62" name="Group 61"/>
                  <p:cNvGrpSpPr/>
                  <p:nvPr/>
                </p:nvGrpSpPr>
                <p:grpSpPr>
                  <a:xfrm>
                    <a:off x="6350000" y="6119474"/>
                    <a:ext cx="234950" cy="370226"/>
                    <a:chOff x="6350000" y="6119474"/>
                    <a:chExt cx="234950" cy="370226"/>
                  </a:xfrm>
                </p:grpSpPr>
                <p:cxnSp>
                  <p:nvCxnSpPr>
                    <p:cNvPr id="41" name="Straight Connector 40"/>
                    <p:cNvCxnSpPr/>
                    <p:nvPr/>
                  </p:nvCxnSpPr>
                  <p:spPr>
                    <a:xfrm>
                      <a:off x="6350000" y="6119474"/>
                      <a:ext cx="0" cy="370226"/>
                    </a:xfrm>
                    <a:prstGeom prst="line">
                      <a:avLst/>
                    </a:prstGeom>
                    <a:ln w="15875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2" name="Straight Connector 131"/>
                    <p:cNvCxnSpPr/>
                    <p:nvPr/>
                  </p:nvCxnSpPr>
                  <p:spPr>
                    <a:xfrm>
                      <a:off x="6584950" y="6119474"/>
                      <a:ext cx="0" cy="370226"/>
                    </a:xfrm>
                    <a:prstGeom prst="line">
                      <a:avLst/>
                    </a:prstGeom>
                    <a:ln w="15875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6477000" y="5110120"/>
                  <a:ext cx="0" cy="370226"/>
                </a:xfrm>
                <a:prstGeom prst="line">
                  <a:avLst/>
                </a:prstGeom>
                <a:ln w="158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0" name="TextBox 89"/>
              <p:cNvSpPr txBox="1"/>
              <p:nvPr/>
            </p:nvSpPr>
            <p:spPr>
              <a:xfrm>
                <a:off x="5796314" y="5599375"/>
                <a:ext cx="5171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MYC</a:t>
                </a:r>
                <a:endParaRPr lang="en-US" dirty="0"/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6537717" y="5599375"/>
                <a:ext cx="5709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NRF1</a:t>
                </a:r>
                <a:endParaRPr lang="en-US" dirty="0"/>
              </a:p>
            </p:txBody>
          </p:sp>
        </p:grpSp>
        <p:sp>
          <p:nvSpPr>
            <p:cNvPr id="136" name="TextBox 135"/>
            <p:cNvSpPr txBox="1"/>
            <p:nvPr/>
          </p:nvSpPr>
          <p:spPr>
            <a:xfrm>
              <a:off x="6447358" y="6670148"/>
              <a:ext cx="2728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1845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26435</TotalTime>
  <Words>771</Words>
  <Application>Microsoft Macintosh PowerPoint</Application>
  <PresentationFormat>Custom</PresentationFormat>
  <Paragraphs>596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Calibri</vt:lpstr>
      <vt:lpstr>Calibri Light</vt:lpstr>
      <vt:lpstr>Cambria Math</vt:lpstr>
      <vt:lpstr>等线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jingzhang.wti.bupt@gmail.com</dc:creator>
  <cp:lastModifiedBy>jingzhang.wti.bupt@gmail.com</cp:lastModifiedBy>
  <cp:revision>273</cp:revision>
  <dcterms:created xsi:type="dcterms:W3CDTF">2017-03-01T16:35:11Z</dcterms:created>
  <dcterms:modified xsi:type="dcterms:W3CDTF">2017-04-05T01:10:56Z</dcterms:modified>
</cp:coreProperties>
</file>