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392"/>
    <p:restoredTop sz="94718"/>
  </p:normalViewPr>
  <p:slideViewPr>
    <p:cSldViewPr snapToGrid="0" snapToObjects="1">
      <p:cViewPr>
        <p:scale>
          <a:sx n="96" d="100"/>
          <a:sy n="96" d="100"/>
        </p:scale>
        <p:origin x="37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502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68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9511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902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620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738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170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81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012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35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95DE1-A080-984C-9DA2-99887ECB3787}" type="datetimeFigureOut">
              <a:rPr lang="en-US" smtClean="0"/>
              <a:t>4/3/17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E62A0-916B-B04F-B0BA-11D0EC5589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92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Relationship Id="rId3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0070C0"/>
                </a:solidFill>
              </a:rPr>
              <a:t>Suggested slides for the Baylor talk</a:t>
            </a:r>
            <a:endParaRPr lang="en-US" sz="4000" dirty="0">
              <a:solidFill>
                <a:srgbClr val="0070C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357412"/>
            <a:ext cx="9144000" cy="1655762"/>
          </a:xfrm>
        </p:spPr>
        <p:txBody>
          <a:bodyPr/>
          <a:lstStyle/>
          <a:p>
            <a:r>
              <a:rPr lang="en-US" smtClean="0"/>
              <a:t>Prashant Emani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467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1695" y="52494"/>
            <a:ext cx="10562593" cy="988812"/>
          </a:xfrm>
        </p:spPr>
        <p:txBody>
          <a:bodyPr>
            <a:normAutofit/>
          </a:bodyPr>
          <a:lstStyle/>
          <a:p>
            <a:pPr algn="ctr"/>
            <a:r>
              <a:rPr lang="en-US" sz="2400" dirty="0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Expression of genes is quantified by </a:t>
            </a:r>
            <a:r>
              <a:rPr lang="en-US" sz="2400" dirty="0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transcription</a:t>
            </a:r>
            <a:endParaRPr lang="en-US" sz="2400" dirty="0">
              <a:solidFill>
                <a:srgbClr val="0070C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0" name="Content Placeholder 49"/>
          <p:cNvSpPr>
            <a:spLocks noGrp="1"/>
          </p:cNvSpPr>
          <p:nvPr>
            <p:ph idx="1"/>
          </p:nvPr>
        </p:nvSpPr>
        <p:spPr>
          <a:xfrm>
            <a:off x="291547" y="4941476"/>
            <a:ext cx="11635409" cy="1697863"/>
          </a:xfrm>
        </p:spPr>
        <p:txBody>
          <a:bodyPr>
            <a:norm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In the building analogy, switching on lights is akin to active transcription of genes to produce RNA transcripts, while switching off the lights is related to gene silencing.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400" dirty="0">
              <a:latin typeface="Helvetica" charset="0"/>
              <a:ea typeface="Helvetica" charset="0"/>
              <a:cs typeface="Helvetica" charset="0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RNA-</a:t>
            </a:r>
            <a:r>
              <a:rPr lang="en-US" sz="2400" dirty="0" err="1" smtClean="0">
                <a:latin typeface="Helvetica" charset="0"/>
                <a:ea typeface="Helvetica" charset="0"/>
                <a:cs typeface="Helvetica" charset="0"/>
              </a:rPr>
              <a:t>seq</a:t>
            </a:r>
            <a:r>
              <a:rPr lang="en-US" sz="2400" dirty="0" smtClean="0">
                <a:latin typeface="Helvetica" charset="0"/>
                <a:ea typeface="Helvetica" charset="0"/>
                <a:cs typeface="Helvetica" charset="0"/>
              </a:rPr>
              <a:t> can quantify transcription, which is not merely a binary on/off process </a:t>
            </a:r>
            <a:endParaRPr lang="en-US" sz="2400" dirty="0"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152939" y="2093843"/>
            <a:ext cx="1722783" cy="47707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Genes (DNA)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6" name="Straight Arrow Connector 5"/>
          <p:cNvCxnSpPr>
            <a:stCxn id="4" idx="3"/>
          </p:cNvCxnSpPr>
          <p:nvPr/>
        </p:nvCxnSpPr>
        <p:spPr>
          <a:xfrm>
            <a:off x="2875722" y="2332383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094922" y="2001079"/>
            <a:ext cx="1809534" cy="6035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RNA transcripts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31" name="Straight Arrow Connector 30"/>
          <p:cNvCxnSpPr>
            <a:stCxn id="28" idx="6"/>
          </p:cNvCxnSpPr>
          <p:nvPr/>
        </p:nvCxnSpPr>
        <p:spPr>
          <a:xfrm>
            <a:off x="5904456" y="2302853"/>
            <a:ext cx="1066187" cy="29530"/>
          </a:xfrm>
          <a:prstGeom prst="straightConnector1">
            <a:avLst/>
          </a:prstGeom>
          <a:ln>
            <a:prstDash val="dash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6970642" y="1974573"/>
            <a:ext cx="1656521" cy="8216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Protein coding mRNA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38" name="Straight Arrow Connector 37"/>
          <p:cNvCxnSpPr/>
          <p:nvPr/>
        </p:nvCxnSpPr>
        <p:spPr>
          <a:xfrm>
            <a:off x="8627163" y="2385391"/>
            <a:ext cx="12192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Diamond 38"/>
          <p:cNvSpPr/>
          <p:nvPr/>
        </p:nvSpPr>
        <p:spPr>
          <a:xfrm>
            <a:off x="9846362" y="1739347"/>
            <a:ext cx="2186612" cy="1268896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Proteins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41" name="Straight Arrow Connector 40"/>
          <p:cNvCxnSpPr>
            <a:stCxn id="28" idx="4"/>
            <a:endCxn id="42" idx="0"/>
          </p:cNvCxnSpPr>
          <p:nvPr/>
        </p:nvCxnSpPr>
        <p:spPr>
          <a:xfrm flipH="1">
            <a:off x="4991099" y="2604627"/>
            <a:ext cx="8590" cy="880695"/>
          </a:xfrm>
          <a:prstGeom prst="straightConnector1">
            <a:avLst/>
          </a:prstGeom>
          <a:ln>
            <a:prstDash val="dash"/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val 41"/>
          <p:cNvSpPr/>
          <p:nvPr/>
        </p:nvSpPr>
        <p:spPr>
          <a:xfrm>
            <a:off x="3806685" y="3485322"/>
            <a:ext cx="2368828" cy="10525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Helvetica" charset="0"/>
                <a:ea typeface="Helvetica" charset="0"/>
                <a:cs typeface="Helvetica" charset="0"/>
              </a:rPr>
              <a:t>Non-coding regulatory RNAs</a:t>
            </a:r>
            <a:endParaRPr lang="en-US" dirty="0"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44" name="Elbow Connector 43"/>
          <p:cNvCxnSpPr>
            <a:stCxn id="42" idx="2"/>
            <a:endCxn id="4" idx="2"/>
          </p:cNvCxnSpPr>
          <p:nvPr/>
        </p:nvCxnSpPr>
        <p:spPr>
          <a:xfrm rot="10800000">
            <a:off x="2014331" y="2570923"/>
            <a:ext cx="1792354" cy="1440669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343517" y="3631095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Regulation</a:t>
            </a:r>
            <a:endParaRPr lang="en-US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775494" y="1828656"/>
            <a:ext cx="15100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Transcription</a:t>
            </a:r>
            <a:endParaRPr lang="en-US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8627163" y="1989554"/>
            <a:ext cx="1317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Translation</a:t>
            </a:r>
            <a:endParaRPr lang="en-US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838200" y="1484242"/>
            <a:ext cx="7792893" cy="3207027"/>
          </a:xfrm>
          <a:prstGeom prst="rect">
            <a:avLst/>
          </a:prstGeom>
          <a:noFill/>
          <a:ln w="22225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8627163" y="3982279"/>
            <a:ext cx="274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Gene Expression measured by RNA-</a:t>
            </a:r>
            <a:r>
              <a:rPr lang="en-US" dirty="0" err="1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seq</a:t>
            </a:r>
            <a:endParaRPr lang="en-US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608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6114228" y="168644"/>
            <a:ext cx="4407998" cy="1183078"/>
            <a:chOff x="458297" y="1060617"/>
            <a:chExt cx="4163654" cy="1099898"/>
          </a:xfrm>
        </p:grpSpPr>
        <p:sp>
          <p:nvSpPr>
            <p:cNvPr id="11" name="TextBox 10"/>
            <p:cNvSpPr txBox="1"/>
            <p:nvPr/>
          </p:nvSpPr>
          <p:spPr>
            <a:xfrm>
              <a:off x="484448" y="1073712"/>
              <a:ext cx="3734350" cy="97297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0" dirty="0">
                  <a:latin typeface="Courier"/>
                  <a:cs typeface="Courier"/>
                </a:rPr>
                <a:t>ATACAAGCAAGTATAAGTTCGTATGCCGTCTT</a:t>
              </a:r>
            </a:p>
            <a:p>
              <a:r>
                <a:rPr lang="en-US" sz="1600" b="0" dirty="0">
                  <a:latin typeface="Courier"/>
                  <a:cs typeface="Courier"/>
                </a:rPr>
                <a:t>GGAGGCTGGAGTTGGGGACGTATGCGGCATAG</a:t>
              </a:r>
            </a:p>
            <a:p>
              <a:r>
                <a:rPr lang="en-US" sz="1600" b="0" dirty="0">
                  <a:latin typeface="Courier"/>
                  <a:cs typeface="Courier"/>
                </a:rPr>
                <a:t>TACCGATCGAGTCGACTGTAAACGTAGGCATA</a:t>
              </a:r>
            </a:p>
            <a:p>
              <a:r>
                <a:rPr lang="en-US" sz="1600" b="0" dirty="0">
                  <a:latin typeface="Courier"/>
                  <a:cs typeface="Courier"/>
                </a:rPr>
                <a:t>ATTCTGACTGGTGTCATGCTGATGTACTTAAA</a:t>
              </a:r>
              <a:endParaRPr lang="en-US" b="0" dirty="0" smtClean="0">
                <a:latin typeface="Helvetica"/>
                <a:cs typeface="Helvetica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58297" y="1060617"/>
              <a:ext cx="4163654" cy="1099898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2762"/>
              <a:endParaRPr lang="en-US">
                <a:latin typeface="Arial" pitchFamily="-65" charset="0"/>
              </a:endParaRPr>
            </a:p>
          </p:txBody>
        </p:sp>
      </p:grpSp>
      <p:cxnSp>
        <p:nvCxnSpPr>
          <p:cNvPr id="15" name="Straight Arrow Connector 14"/>
          <p:cNvCxnSpPr/>
          <p:nvPr/>
        </p:nvCxnSpPr>
        <p:spPr>
          <a:xfrm flipH="1">
            <a:off x="762168" y="616754"/>
            <a:ext cx="39759" cy="5798281"/>
          </a:xfrm>
          <a:prstGeom prst="straightConnector1">
            <a:avLst/>
          </a:prstGeom>
          <a:ln w="31750">
            <a:solidFill>
              <a:srgbClr val="00B050"/>
            </a:solidFill>
            <a:tailEnd type="triangle" w="lg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 rot="16200000">
            <a:off x="-974911" y="2864453"/>
            <a:ext cx="27880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Successive steps of Data Compression</a:t>
            </a:r>
            <a:endParaRPr lang="en-US" sz="2000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38149" y="735041"/>
            <a:ext cx="2504661" cy="61668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Fastq</a:t>
            </a:r>
            <a:r>
              <a:rPr lang="en-US" dirty="0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 sequence files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~5-10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GB</a:t>
            </a:r>
            <a:endParaRPr lang="en-US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7" name="Straight Arrow Connector 26"/>
          <p:cNvCxnSpPr>
            <a:stCxn id="12" idx="1"/>
            <a:endCxn id="19" idx="3"/>
          </p:cNvCxnSpPr>
          <p:nvPr/>
        </p:nvCxnSpPr>
        <p:spPr>
          <a:xfrm flipH="1">
            <a:off x="3742810" y="760183"/>
            <a:ext cx="2371418" cy="283199"/>
          </a:xfrm>
          <a:prstGeom prst="straightConnector1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5133" t="17796" r="6596" b="5090"/>
          <a:stretch>
            <a:fillRect/>
          </a:stretch>
        </p:blipFill>
        <p:spPr bwMode="auto">
          <a:xfrm>
            <a:off x="9609952" y="1462728"/>
            <a:ext cx="2345884" cy="463227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8"/>
          <p:cNvSpPr txBox="1">
            <a:spLocks noChangeArrowheads="1"/>
          </p:cNvSpPr>
          <p:nvPr/>
        </p:nvSpPr>
        <p:spPr bwMode="auto">
          <a:xfrm>
            <a:off x="8483861" y="6611839"/>
            <a:ext cx="3613081" cy="246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374" tIns="45690" rIns="91374" bIns="45690">
            <a:spAutoFit/>
          </a:bodyPr>
          <a:lstStyle>
            <a:lvl1pPr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000" dirty="0">
                <a:solidFill>
                  <a:srgbClr val="7F7F7F"/>
                </a:solidFill>
              </a:rPr>
              <a:t>[</a:t>
            </a:r>
            <a:r>
              <a:rPr lang="en-US" sz="1000" i="1" dirty="0">
                <a:solidFill>
                  <a:srgbClr val="7F7F7F"/>
                </a:solidFill>
              </a:rPr>
              <a:t>PLOS CB</a:t>
            </a:r>
            <a:r>
              <a:rPr lang="en-US" sz="1000" dirty="0">
                <a:solidFill>
                  <a:srgbClr val="7F7F7F"/>
                </a:solidFill>
              </a:rPr>
              <a:t>  4:e1000158; </a:t>
            </a:r>
            <a:r>
              <a:rPr lang="en-US" sz="1000" i="1" dirty="0">
                <a:solidFill>
                  <a:srgbClr val="7F7F7F"/>
                </a:solidFill>
              </a:rPr>
              <a:t>PNAS</a:t>
            </a:r>
            <a:r>
              <a:rPr lang="en-US" sz="1000" dirty="0">
                <a:solidFill>
                  <a:srgbClr val="7F7F7F"/>
                </a:solidFill>
              </a:rPr>
              <a:t> 4:107: 5254 ; </a:t>
            </a:r>
            <a:r>
              <a:rPr lang="en-US" sz="1000" i="1" dirty="0">
                <a:solidFill>
                  <a:srgbClr val="7F7F7F"/>
                </a:solidFill>
              </a:rPr>
              <a:t>IJC </a:t>
            </a:r>
            <a:r>
              <a:rPr lang="en-US" sz="1000" dirty="0">
                <a:solidFill>
                  <a:srgbClr val="7F7F7F"/>
                </a:solidFill>
              </a:rPr>
              <a:t>123:569 ]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4915489" y="3957571"/>
            <a:ext cx="4614951" cy="2378361"/>
            <a:chOff x="427391" y="3792543"/>
            <a:chExt cx="4168337" cy="2148194"/>
          </a:xfrm>
        </p:grpSpPr>
        <p:pic>
          <p:nvPicPr>
            <p:cNvPr id="36" name="Picture 35" descr="F4.large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900" r="32362" b="59163"/>
            <a:stretch>
              <a:fillRect/>
            </a:stretch>
          </p:blipFill>
          <p:spPr bwMode="auto">
            <a:xfrm>
              <a:off x="467218" y="3797270"/>
              <a:ext cx="4115419" cy="21434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7" name="Rectangle 36"/>
            <p:cNvSpPr/>
            <p:nvPr/>
          </p:nvSpPr>
          <p:spPr bwMode="auto">
            <a:xfrm>
              <a:off x="427391" y="3792543"/>
              <a:ext cx="4168337" cy="2138376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non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2762"/>
              <a:endParaRPr lang="en-US">
                <a:latin typeface="Arial" pitchFamily="-65" charset="0"/>
              </a:endParaRPr>
            </a:p>
          </p:txBody>
        </p:sp>
      </p:grpSp>
      <p:sp>
        <p:nvSpPr>
          <p:cNvPr id="38" name="Rectangle 37"/>
          <p:cNvSpPr/>
          <p:nvPr/>
        </p:nvSpPr>
        <p:spPr>
          <a:xfrm>
            <a:off x="4265067" y="6310125"/>
            <a:ext cx="4182067" cy="523216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pPr>
              <a:defRPr/>
            </a:pPr>
            <a:r>
              <a:rPr lang="en-US" sz="1400" b="0" dirty="0" smtClean="0">
                <a:latin typeface="Helvetica"/>
                <a:cs typeface="Helvetica"/>
              </a:rPr>
              <a:t>Quantitative information from RNA-</a:t>
            </a:r>
            <a:r>
              <a:rPr lang="en-US" sz="1400" b="0" dirty="0" err="1" smtClean="0">
                <a:latin typeface="Helvetica"/>
                <a:cs typeface="Helvetica"/>
              </a:rPr>
              <a:t>seq</a:t>
            </a:r>
            <a:r>
              <a:rPr lang="en-US" sz="1400" b="0" dirty="0" smtClean="0">
                <a:latin typeface="Helvetica"/>
                <a:cs typeface="Helvetica"/>
              </a:rPr>
              <a:t> signal: average signals at exon level (RPKMs)</a:t>
            </a:r>
            <a:endParaRPr lang="en-US" sz="1400" b="0" dirty="0">
              <a:latin typeface="Helvetica"/>
              <a:cs typeface="Helvetica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9911360" y="6107262"/>
            <a:ext cx="1743067" cy="307773"/>
          </a:xfrm>
          <a:prstGeom prst="rect">
            <a:avLst/>
          </a:prstGeom>
        </p:spPr>
        <p:txBody>
          <a:bodyPr wrap="square" lIns="91435" tIns="45718" rIns="91435" bIns="45718">
            <a:spAutoFit/>
          </a:bodyPr>
          <a:lstStyle/>
          <a:p>
            <a:pPr>
              <a:defRPr/>
            </a:pPr>
            <a:r>
              <a:rPr lang="en-US" sz="1400" b="0" dirty="0" smtClean="0">
                <a:latin typeface="Helvetica"/>
                <a:cs typeface="Helvetica"/>
              </a:rPr>
              <a:t>Reads =&gt; Signal</a:t>
            </a:r>
            <a:endParaRPr lang="en-US" sz="1400" b="0" dirty="0">
              <a:latin typeface="Helvetica"/>
              <a:cs typeface="Helvetica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238149" y="2027583"/>
            <a:ext cx="2504661" cy="63610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BAM files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~1-2-fold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reduction</a:t>
            </a:r>
            <a:endParaRPr lang="en-US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44" name="Straight Arrow Connector 43"/>
          <p:cNvCxnSpPr>
            <a:stCxn id="19" idx="2"/>
            <a:endCxn id="42" idx="0"/>
          </p:cNvCxnSpPr>
          <p:nvPr/>
        </p:nvCxnSpPr>
        <p:spPr>
          <a:xfrm>
            <a:off x="2490480" y="1351722"/>
            <a:ext cx="0" cy="6758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483401" y="1505268"/>
            <a:ext cx="50902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Index-building + Alignment to reference </a:t>
            </a:r>
            <a:r>
              <a:rPr lang="en-US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genome</a:t>
            </a:r>
            <a:endParaRPr lang="en-US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2331316" y="3466192"/>
            <a:ext cx="2504661" cy="62534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BigWig</a:t>
            </a:r>
            <a:r>
              <a:rPr lang="en-US" dirty="0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 files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~25-fold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reduction</a:t>
            </a:r>
            <a:endParaRPr lang="en-US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618122" y="2678928"/>
            <a:ext cx="5044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Conversion to signal track by overlapping reads</a:t>
            </a:r>
            <a:endParaRPr lang="en-US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53" name="Straight Arrow Connector 52"/>
          <p:cNvCxnSpPr>
            <a:endCxn id="51" idx="3"/>
          </p:cNvCxnSpPr>
          <p:nvPr/>
        </p:nvCxnSpPr>
        <p:spPr>
          <a:xfrm flipH="1" flipV="1">
            <a:off x="7663093" y="2863594"/>
            <a:ext cx="1946859" cy="12128"/>
          </a:xfrm>
          <a:prstGeom prst="straightConnector1">
            <a:avLst/>
          </a:prstGeom>
          <a:ln w="6350"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36" idx="0"/>
            <a:endCxn id="46" idx="3"/>
          </p:cNvCxnSpPr>
          <p:nvPr/>
        </p:nvCxnSpPr>
        <p:spPr>
          <a:xfrm rot="16200000" flipV="1">
            <a:off x="5944902" y="2669941"/>
            <a:ext cx="183938" cy="2401788"/>
          </a:xfrm>
          <a:prstGeom prst="bentConnector2">
            <a:avLst/>
          </a:prstGeom>
          <a:ln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Rectangle 59"/>
          <p:cNvSpPr/>
          <p:nvPr/>
        </p:nvSpPr>
        <p:spPr>
          <a:xfrm>
            <a:off x="975687" y="4612405"/>
            <a:ext cx="2504661" cy="87249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Gene/Transcript </a:t>
            </a:r>
            <a:r>
              <a:rPr lang="en-US" dirty="0" smtClean="0">
                <a:solidFill>
                  <a:srgbClr val="0070C0"/>
                </a:solidFill>
                <a:latin typeface="Helvetica" charset="0"/>
                <a:ea typeface="Helvetica" charset="0"/>
                <a:cs typeface="Helvetica" charset="0"/>
              </a:rPr>
              <a:t>expression matrix</a:t>
            </a:r>
          </a:p>
          <a:p>
            <a:pPr algn="ctr"/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~500-fold </a:t>
            </a:r>
            <a:r>
              <a:rPr lang="en-US" dirty="0" smtClean="0">
                <a:solidFill>
                  <a:srgbClr val="FF0000"/>
                </a:solidFill>
                <a:latin typeface="Helvetica" charset="0"/>
                <a:ea typeface="Helvetica" charset="0"/>
                <a:cs typeface="Helvetica" charset="0"/>
              </a:rPr>
              <a:t>reduction</a:t>
            </a:r>
            <a:endParaRPr lang="en-US" dirty="0">
              <a:solidFill>
                <a:srgbClr val="FF000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  <p:cxnSp>
        <p:nvCxnSpPr>
          <p:cNvPr id="23" name="Straight Connector 22"/>
          <p:cNvCxnSpPr>
            <a:stCxn id="42" idx="2"/>
          </p:cNvCxnSpPr>
          <p:nvPr/>
        </p:nvCxnSpPr>
        <p:spPr>
          <a:xfrm flipH="1">
            <a:off x="2490479" y="2663687"/>
            <a:ext cx="1" cy="42407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endCxn id="46" idx="0"/>
          </p:cNvCxnSpPr>
          <p:nvPr/>
        </p:nvCxnSpPr>
        <p:spPr>
          <a:xfrm>
            <a:off x="2490479" y="3087757"/>
            <a:ext cx="1093168" cy="3784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1427351" y="3087757"/>
            <a:ext cx="1056050" cy="15246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63619" y="3354088"/>
            <a:ext cx="1177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  <a:latin typeface="Helvetica" charset="0"/>
                <a:ea typeface="Helvetica" charset="0"/>
                <a:cs typeface="Helvetica" charset="0"/>
              </a:rPr>
              <a:t>Mapping to genes</a:t>
            </a:r>
            <a:endParaRPr lang="en-US" dirty="0">
              <a:solidFill>
                <a:srgbClr val="00B050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65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541</TotalTime>
  <Words>157</Words>
  <Application>Microsoft Macintosh PowerPoint</Application>
  <PresentationFormat>Widescreen</PresentationFormat>
  <Paragraphs>34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Calibri</vt:lpstr>
      <vt:lpstr>Calibri Light</vt:lpstr>
      <vt:lpstr>Courier</vt:lpstr>
      <vt:lpstr>Helvetica</vt:lpstr>
      <vt:lpstr>ＭＳ Ｐゴシック</vt:lpstr>
      <vt:lpstr>Arial</vt:lpstr>
      <vt:lpstr>Office Theme</vt:lpstr>
      <vt:lpstr>Suggested slides for the Baylor talk</vt:lpstr>
      <vt:lpstr>Expression of genes is quantified by transcription</vt:lpstr>
      <vt:lpstr>PowerPoint Presentation</vt:lpstr>
    </vt:vector>
  </TitlesOfParts>
  <Company/>
  <LinksUpToDate>false</LinksUpToDate>
  <SharedDoc>false</SharedDoc>
  <HyperlinksChanged>false</HyperlinksChanged>
  <AppVersion>15.0026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Suggested slides for the Baylor talk</dc:title>
  <dc:creator>Prashant Emani</dc:creator>
  <cp:lastModifiedBy>Prashant Emani</cp:lastModifiedBy>
  <cp:revision>44</cp:revision>
  <dcterms:created xsi:type="dcterms:W3CDTF">2017-04-02T23:40:05Z</dcterms:created>
  <dcterms:modified xsi:type="dcterms:W3CDTF">2017-04-03T20:20:36Z</dcterms:modified>
</cp:coreProperties>
</file>