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5" r:id="rId4"/>
    <p:sldId id="267" r:id="rId5"/>
    <p:sldId id="283" r:id="rId6"/>
    <p:sldId id="284" r:id="rId7"/>
    <p:sldId id="269" r:id="rId8"/>
    <p:sldId id="258" r:id="rId9"/>
    <p:sldId id="260" r:id="rId10"/>
    <p:sldId id="270" r:id="rId11"/>
    <p:sldId id="271" r:id="rId12"/>
    <p:sldId id="262" r:id="rId13"/>
    <p:sldId id="263" r:id="rId14"/>
    <p:sldId id="273" r:id="rId15"/>
    <p:sldId id="279" r:id="rId16"/>
    <p:sldId id="280" r:id="rId17"/>
    <p:sldId id="272" r:id="rId18"/>
    <p:sldId id="276" r:id="rId19"/>
    <p:sldId id="277" r:id="rId20"/>
    <p:sldId id="281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65"/>
    <p:restoredTop sz="94730"/>
  </p:normalViewPr>
  <p:slideViewPr>
    <p:cSldViewPr snapToGrid="0" snapToObjects="1">
      <p:cViewPr varScale="1">
        <p:scale>
          <a:sx n="107" d="100"/>
          <a:sy n="107" d="100"/>
        </p:scale>
        <p:origin x="16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5649-6717-B949-81E0-242215C801BE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253E-36F9-1A46-A1B0-D20E905A9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1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qval</a:t>
            </a:r>
            <a:r>
              <a:rPr lang="en-US" dirty="0" smtClean="0"/>
              <a:t> &lt; 0.01 and &gt;5% variance explained using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binarized</a:t>
            </a:r>
            <a:r>
              <a:rPr lang="en-US" baseline="0" dirty="0" smtClean="0"/>
              <a:t> expression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2253E-36F9-1A46-A1B0-D20E905A94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5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Re-do</a:t>
            </a:r>
            <a:r>
              <a:rPr lang="en-US" baseline="0" dirty="0" smtClean="0"/>
              <a:t> with unc-6 as an additional ventral muscle marker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2253E-36F9-1A46-A1B0-D20E905A94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3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3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0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3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0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5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78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2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2DD7D-8C9E-1140-9E7B-6B6B8D2C8F04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E2039-6937-D14D-A1A5-4271113D1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2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4420" y="1447799"/>
            <a:ext cx="10043160" cy="163544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Spatial and temporal dynamics of </a:t>
            </a:r>
            <a:r>
              <a:rPr lang="en-US" sz="4000" i="1" dirty="0" smtClean="0"/>
              <a:t>C. </a:t>
            </a:r>
            <a:r>
              <a:rPr lang="en-US" sz="4000" i="1" dirty="0" err="1" smtClean="0"/>
              <a:t>elegans</a:t>
            </a:r>
            <a:r>
              <a:rPr lang="en-US" sz="4000" dirty="0" smtClean="0"/>
              <a:t> gene expression inferred from </a:t>
            </a:r>
            <a:r>
              <a:rPr lang="en-US" sz="4000" dirty="0" err="1" smtClean="0"/>
              <a:t>sci</a:t>
            </a:r>
            <a:r>
              <a:rPr lang="en-US" sz="4000" dirty="0" smtClean="0"/>
              <a:t>-RNA-</a:t>
            </a:r>
            <a:r>
              <a:rPr lang="en-US" sz="4000" dirty="0" err="1" smtClean="0"/>
              <a:t>seq</a:t>
            </a:r>
            <a:r>
              <a:rPr lang="en-US" sz="4000" dirty="0"/>
              <a:t> </a:t>
            </a:r>
            <a:r>
              <a:rPr lang="en-US" sz="4000" dirty="0" smtClean="0"/>
              <a:t>data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88678"/>
            <a:ext cx="9144000" cy="1655762"/>
          </a:xfrm>
        </p:spPr>
        <p:txBody>
          <a:bodyPr/>
          <a:lstStyle/>
          <a:p>
            <a:r>
              <a:rPr lang="en-US" dirty="0" smtClean="0"/>
              <a:t>Waterston and/or </a:t>
            </a:r>
            <a:r>
              <a:rPr lang="en-US" dirty="0" err="1" smtClean="0"/>
              <a:t>Trapnell</a:t>
            </a:r>
            <a:r>
              <a:rPr lang="en-US" dirty="0" smtClean="0"/>
              <a:t> lab meeting</a:t>
            </a:r>
          </a:p>
          <a:p>
            <a:r>
              <a:rPr lang="en-US" dirty="0" smtClean="0"/>
              <a:t>2017-03-15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0" y="1188394"/>
            <a:ext cx="6756400" cy="52042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14294"/>
            <a:ext cx="105156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Interim approach: draw a line between</a:t>
            </a:r>
            <a:br>
              <a:rPr lang="en-US" sz="3100" dirty="0" smtClean="0"/>
            </a:br>
            <a:r>
              <a:rPr lang="en-US" sz="3100" dirty="0" smtClean="0"/>
              <a:t>two clusters of </a:t>
            </a:r>
            <a:r>
              <a:rPr lang="en-US" sz="3100" i="1" dirty="0" smtClean="0"/>
              <a:t>fbl-1</a:t>
            </a:r>
            <a:r>
              <a:rPr lang="en-US" sz="3100" dirty="0" smtClean="0"/>
              <a:t>(+) cells (head and tail)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0926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89" y="1104893"/>
            <a:ext cx="6406374" cy="264331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14294"/>
            <a:ext cx="105156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Inferred A-P expression patterns consistent with </a:t>
            </a:r>
            <a:r>
              <a:rPr lang="en-US" sz="3100" dirty="0" err="1" smtClean="0"/>
              <a:t>smFISH</a:t>
            </a:r>
            <a:r>
              <a:rPr lang="en-US" sz="3100" dirty="0" smtClean="0"/>
              <a:t> data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66042" b="7181"/>
          <a:stretch/>
        </p:blipFill>
        <p:spPr>
          <a:xfrm>
            <a:off x="2781298" y="3729028"/>
            <a:ext cx="6629401" cy="2771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183093"/>
            <a:ext cx="214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Harterink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</a:t>
            </a:r>
            <a:r>
              <a:rPr lang="en-US" i="1" dirty="0" smtClean="0"/>
              <a:t>Development</a:t>
            </a:r>
            <a:r>
              <a:rPr lang="en-US" dirty="0" smtClean="0"/>
              <a:t>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102"/>
          <a:stretch/>
        </p:blipFill>
        <p:spPr>
          <a:xfrm>
            <a:off x="3616493" y="1230306"/>
            <a:ext cx="5204254" cy="44704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14294"/>
            <a:ext cx="105156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232 genes are DE on the anterior-posterior axis</a:t>
            </a:r>
            <a:endParaRPr lang="en-US" sz="3100" dirty="0"/>
          </a:p>
        </p:txBody>
      </p:sp>
      <p:sp>
        <p:nvSpPr>
          <p:cNvPr id="6" name="TextBox 5"/>
          <p:cNvSpPr txBox="1"/>
          <p:nvPr/>
        </p:nvSpPr>
        <p:spPr>
          <a:xfrm>
            <a:off x="4116558" y="5711825"/>
            <a:ext cx="154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Anterior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88266" y="5711825"/>
            <a:ext cx="154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Posterior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920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2840420" y="1670187"/>
            <a:ext cx="6756400" cy="39305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200022"/>
            <a:ext cx="105156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/>
              <a:t>4</a:t>
            </a:r>
            <a:r>
              <a:rPr lang="en-US" sz="3100" dirty="0" smtClean="0"/>
              <a:t> genes are DE in </a:t>
            </a:r>
            <a:r>
              <a:rPr lang="en-US" sz="3100" i="1" dirty="0" smtClean="0"/>
              <a:t>unc-129</a:t>
            </a:r>
            <a:r>
              <a:rPr lang="en-US" sz="3100" dirty="0" smtClean="0"/>
              <a:t>(+) dorsal</a:t>
            </a:r>
            <a:br>
              <a:rPr lang="en-US" sz="3100" dirty="0" smtClean="0"/>
            </a:br>
            <a:r>
              <a:rPr lang="en-US" sz="3100" dirty="0" smtClean="0"/>
              <a:t>vs. </a:t>
            </a:r>
            <a:r>
              <a:rPr lang="en-US" sz="3100" i="1" dirty="0" smtClean="0"/>
              <a:t>unc-130</a:t>
            </a:r>
            <a:r>
              <a:rPr lang="en-US" sz="3100" dirty="0" smtClean="0"/>
              <a:t>(+) ventral muscle cells</a:t>
            </a:r>
            <a:endParaRPr lang="en-US" sz="3100" i="1" dirty="0"/>
          </a:p>
        </p:txBody>
      </p:sp>
    </p:spTree>
    <p:extLst>
      <p:ext uri="{BB962C8B-B14F-4D97-AF65-F5344CB8AC3E}">
        <p14:creationId xmlns:p14="http://schemas.microsoft.com/office/powerpoint/2010/main" val="13905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1660" y="200022"/>
            <a:ext cx="848868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The great hypodermal subtype mystery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1262486"/>
            <a:ext cx="7431065" cy="52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1660" y="200022"/>
            <a:ext cx="848868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The great hypodermal subtype mystery</a:t>
            </a:r>
            <a:endParaRPr lang="en-US" sz="3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2369123"/>
            <a:ext cx="4678680" cy="349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0" r="50250" b="65470"/>
          <a:stretch/>
        </p:blipFill>
        <p:spPr>
          <a:xfrm>
            <a:off x="6096000" y="2369123"/>
            <a:ext cx="5730240" cy="2279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960" y="1562226"/>
            <a:ext cx="2179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Pnhr-73::GFP</a:t>
            </a:r>
            <a:endParaRPr lang="en-US" sz="2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871460" y="1562225"/>
            <a:ext cx="2179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Pbah-1::GFP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5347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1660" y="200022"/>
            <a:ext cx="848868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The great hypodermal subtype mystery</a:t>
            </a:r>
            <a:endParaRPr lang="en-US" sz="3100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1562225"/>
            <a:ext cx="2179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/>
              <a:t>MUP-4::</a:t>
            </a:r>
            <a:r>
              <a:rPr lang="en-US" sz="2600" dirty="0" smtClean="0"/>
              <a:t>GFP</a:t>
            </a:r>
            <a:endParaRPr lang="en-US" sz="2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614592" y="1562224"/>
            <a:ext cx="1892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Pgpx-5::GFP</a:t>
            </a:r>
            <a:endParaRPr lang="en-US" sz="26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6104" b="74889"/>
          <a:stretch/>
        </p:blipFill>
        <p:spPr>
          <a:xfrm>
            <a:off x="1523999" y="2369121"/>
            <a:ext cx="4101227" cy="2019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011" y="1247773"/>
            <a:ext cx="1456930" cy="47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1660" y="200022"/>
            <a:ext cx="848868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Cell recovery rate </a:t>
            </a:r>
            <a:r>
              <a:rPr lang="en-US" sz="3100" dirty="0"/>
              <a:t>in hyp7 </a:t>
            </a:r>
            <a:r>
              <a:rPr lang="en-US" sz="3100" dirty="0" smtClean="0"/>
              <a:t>syncytia is likely to be low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1127798"/>
            <a:ext cx="7431065" cy="5471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90896" y="1247773"/>
            <a:ext cx="279202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100" y="200022"/>
            <a:ext cx="98298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Marker gene expression patterns suggest that cells are coming from different developmental sub-stages within L2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1372380"/>
            <a:ext cx="7117080" cy="498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100" y="200022"/>
            <a:ext cx="98298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Cells with low UMI counts often confound analysis</a:t>
            </a:r>
            <a:br>
              <a:rPr lang="en-US" sz="3100" dirty="0" smtClean="0"/>
            </a:br>
            <a:r>
              <a:rPr lang="en-US" sz="3100" dirty="0" smtClean="0"/>
              <a:t>Shown: t-SNE of just cells in the bottom hypodermal cluster</a:t>
            </a:r>
            <a:endParaRPr lang="en-US" sz="3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1490998"/>
            <a:ext cx="7117080" cy="47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1"/>
          <a:stretch/>
        </p:blipFill>
        <p:spPr>
          <a:xfrm>
            <a:off x="2236817" y="1547812"/>
            <a:ext cx="7718366" cy="42100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5856" y="142870"/>
            <a:ext cx="9920289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err="1" smtClean="0"/>
              <a:t>sci</a:t>
            </a:r>
            <a:r>
              <a:rPr lang="en-US" sz="3100" dirty="0" smtClean="0"/>
              <a:t>-RNA-</a:t>
            </a:r>
            <a:r>
              <a:rPr lang="en-US" sz="3100" dirty="0" err="1" smtClean="0"/>
              <a:t>seq</a:t>
            </a:r>
            <a:r>
              <a:rPr lang="en-US" sz="3100" dirty="0" smtClean="0"/>
              <a:t>: a combinatorial indexing protocol developed by </a:t>
            </a:r>
            <a:r>
              <a:rPr lang="en-US" sz="3100" dirty="0" err="1" smtClean="0"/>
              <a:t>Junyue</a:t>
            </a:r>
            <a:r>
              <a:rPr lang="en-US" sz="3100" dirty="0" smtClean="0"/>
              <a:t> Cao increases throughput and lowers costs</a:t>
            </a:r>
            <a:endParaRPr lang="en-US" sz="3100" dirty="0"/>
          </a:p>
        </p:txBody>
      </p:sp>
      <p:sp>
        <p:nvSpPr>
          <p:cNvPr id="7" name="Rectangle 6"/>
          <p:cNvSpPr/>
          <p:nvPr/>
        </p:nvSpPr>
        <p:spPr>
          <a:xfrm>
            <a:off x="2236817" y="1547812"/>
            <a:ext cx="234921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71738" y="3186112"/>
            <a:ext cx="234921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5494" y="3152774"/>
            <a:ext cx="234921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100" y="245742"/>
            <a:ext cx="98298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Seam cell </a:t>
            </a:r>
            <a:r>
              <a:rPr lang="en-US" sz="3100" dirty="0" err="1" smtClean="0"/>
              <a:t>pseudotime</a:t>
            </a:r>
            <a:r>
              <a:rPr lang="en-US" sz="3100" dirty="0" smtClean="0"/>
              <a:t> is consistent with the literature on molting-related oscillatory gene expression</a:t>
            </a:r>
            <a:endParaRPr lang="en-US" sz="3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52" y="1710102"/>
            <a:ext cx="5195728" cy="4041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" y="1710102"/>
            <a:ext cx="4041122" cy="40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100" y="200022"/>
            <a:ext cx="98298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Lots of DE genes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1490998"/>
            <a:ext cx="7117080" cy="47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" r="29437" b="82293"/>
          <a:stretch/>
        </p:blipFill>
        <p:spPr>
          <a:xfrm>
            <a:off x="1292291" y="1600201"/>
            <a:ext cx="10381549" cy="34137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62100" y="160014"/>
            <a:ext cx="906780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err="1"/>
              <a:t>s</a:t>
            </a:r>
            <a:r>
              <a:rPr lang="en-US" sz="3100" dirty="0" err="1" smtClean="0"/>
              <a:t>ci</a:t>
            </a:r>
            <a:r>
              <a:rPr lang="en-US" sz="3100" dirty="0" smtClean="0"/>
              <a:t>-RNA-</a:t>
            </a:r>
            <a:r>
              <a:rPr lang="en-US" sz="3100" dirty="0" err="1" smtClean="0"/>
              <a:t>seq</a:t>
            </a:r>
            <a:r>
              <a:rPr lang="en-US" sz="3100" dirty="0" smtClean="0"/>
              <a:t> of whole L2 </a:t>
            </a:r>
            <a:r>
              <a:rPr lang="en-US" sz="3100" i="1" dirty="0" smtClean="0"/>
              <a:t>C. </a:t>
            </a:r>
            <a:r>
              <a:rPr lang="en-US" sz="3100" i="1" dirty="0" err="1" smtClean="0"/>
              <a:t>elegans</a:t>
            </a:r>
            <a:r>
              <a:rPr lang="en-US" sz="3100" i="1" dirty="0" smtClean="0"/>
              <a:t> </a:t>
            </a:r>
            <a:r>
              <a:rPr lang="en-US" sz="3100" dirty="0" smtClean="0"/>
              <a:t>provides transcriptomic data for over 27 distinct cell types</a:t>
            </a:r>
            <a:endParaRPr lang="en-US" sz="3100" dirty="0"/>
          </a:p>
        </p:txBody>
      </p:sp>
      <p:sp>
        <p:nvSpPr>
          <p:cNvPr id="6" name="Rectangle 5"/>
          <p:cNvSpPr/>
          <p:nvPr/>
        </p:nvSpPr>
        <p:spPr>
          <a:xfrm>
            <a:off x="1307531" y="1630681"/>
            <a:ext cx="234921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11051" y="1704501"/>
            <a:ext cx="234921" cy="25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44714" r="31094" b="27607"/>
          <a:stretch/>
        </p:blipFill>
        <p:spPr>
          <a:xfrm>
            <a:off x="1021080" y="1253485"/>
            <a:ext cx="10149840" cy="52692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62100" y="160014"/>
            <a:ext cx="906780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err="1"/>
              <a:t>s</a:t>
            </a:r>
            <a:r>
              <a:rPr lang="en-US" sz="3100" dirty="0" err="1" smtClean="0"/>
              <a:t>ci</a:t>
            </a:r>
            <a:r>
              <a:rPr lang="en-US" sz="3100" dirty="0" smtClean="0"/>
              <a:t>-RNA-</a:t>
            </a:r>
            <a:r>
              <a:rPr lang="en-US" sz="3100" dirty="0" err="1" smtClean="0"/>
              <a:t>seq</a:t>
            </a:r>
            <a:r>
              <a:rPr lang="en-US" sz="3100" dirty="0" smtClean="0"/>
              <a:t> of whole L2 </a:t>
            </a:r>
            <a:r>
              <a:rPr lang="en-US" sz="3100" i="1" dirty="0" smtClean="0"/>
              <a:t>C. </a:t>
            </a:r>
            <a:r>
              <a:rPr lang="en-US" sz="3100" i="1" dirty="0" err="1" smtClean="0"/>
              <a:t>elegans</a:t>
            </a:r>
            <a:r>
              <a:rPr lang="en-US" sz="3100" i="1" dirty="0" smtClean="0"/>
              <a:t> </a:t>
            </a:r>
            <a:r>
              <a:rPr lang="en-US" sz="3100" dirty="0" smtClean="0"/>
              <a:t>provides transcriptomic data for over 27 distinct cell types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83070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100" y="200022"/>
            <a:ext cx="98298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err="1" smtClean="0"/>
              <a:t>ChIP</a:t>
            </a:r>
            <a:r>
              <a:rPr lang="en-US" sz="3100" dirty="0" smtClean="0"/>
              <a:t> peaks enriched in tissue specific gene promoters</a:t>
            </a:r>
            <a:endParaRPr lang="en-US" sz="31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868" y="1206542"/>
            <a:ext cx="3895105" cy="519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1100" y="200022"/>
            <a:ext cx="98298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err="1"/>
              <a:t>ChIP</a:t>
            </a:r>
            <a:r>
              <a:rPr lang="en-US" sz="3100" dirty="0"/>
              <a:t> peaks enriched in </a:t>
            </a:r>
            <a:r>
              <a:rPr lang="en-US" sz="3100" dirty="0" smtClean="0"/>
              <a:t>cell type specific </a:t>
            </a:r>
            <a:r>
              <a:rPr lang="en-US" sz="3100" dirty="0"/>
              <a:t>gene promoters</a:t>
            </a:r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33" y="1769423"/>
            <a:ext cx="5311734" cy="35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96" y="1204909"/>
            <a:ext cx="6504806" cy="52089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14294"/>
            <a:ext cx="105156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t-SNE of just body wall muscle cells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5332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0" y="1171781"/>
            <a:ext cx="6756400" cy="5207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3060" y="129534"/>
            <a:ext cx="8945881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Gene expression gradients </a:t>
            </a:r>
            <a:r>
              <a:rPr lang="en-US" sz="3100" smtClean="0"/>
              <a:t>along the anterior-posterior </a:t>
            </a:r>
            <a:r>
              <a:rPr lang="en-US" sz="3100" dirty="0" smtClean="0"/>
              <a:t>axis in body wall muscle cells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7709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114294"/>
            <a:ext cx="10515600" cy="1047751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Interim approach: draw a line between</a:t>
            </a:r>
            <a:br>
              <a:rPr lang="en-US" sz="3100" dirty="0" smtClean="0"/>
            </a:br>
            <a:r>
              <a:rPr lang="en-US" sz="3100" dirty="0" smtClean="0"/>
              <a:t>two clusters of </a:t>
            </a:r>
            <a:r>
              <a:rPr lang="en-US" sz="3100" i="1" dirty="0" smtClean="0"/>
              <a:t>fbl-1</a:t>
            </a:r>
            <a:r>
              <a:rPr lang="en-US" sz="3100" dirty="0" smtClean="0"/>
              <a:t>(+) cells (head and tail)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99"/>
          <a:stretch/>
        </p:blipFill>
        <p:spPr>
          <a:xfrm>
            <a:off x="1782128" y="1488517"/>
            <a:ext cx="8627744" cy="40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7786</TotalTime>
  <Words>252</Words>
  <Application>Microsoft Macintosh PowerPoint</Application>
  <PresentationFormat>Widescreen</PresentationFormat>
  <Paragraphs>34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Arial</vt:lpstr>
      <vt:lpstr>Office Theme</vt:lpstr>
      <vt:lpstr>Spatial and temporal dynamics of C. elegans gene expression inferred from sci-RNA-seq data</vt:lpstr>
      <vt:lpstr>sci-RNA-seq: a combinatorial indexing protocol developed by Junyue Cao increases throughput and lowers costs</vt:lpstr>
      <vt:lpstr>sci-RNA-seq of whole L2 C. elegans provides transcriptomic data for over 27 distinct cell types</vt:lpstr>
      <vt:lpstr>sci-RNA-seq of whole L2 C. elegans provides transcriptomic data for over 27 distinct cell types</vt:lpstr>
      <vt:lpstr>ChIP peaks enriched in tissue specific gene promoters</vt:lpstr>
      <vt:lpstr>ChIP peaks enriched in cell type specific gene promoters</vt:lpstr>
      <vt:lpstr>t-SNE of just body wall muscle cells</vt:lpstr>
      <vt:lpstr>Gene expression gradients along the anterior-posterior axis in body wall muscle cells</vt:lpstr>
      <vt:lpstr>Interim approach: draw a line between two clusters of fbl-1(+) cells (head and tail)</vt:lpstr>
      <vt:lpstr>Interim approach: draw a line between two clusters of fbl-1(+) cells (head and tail)</vt:lpstr>
      <vt:lpstr>Inferred A-P expression patterns consistent with smFISH data</vt:lpstr>
      <vt:lpstr>232 genes are DE on the anterior-posterior axis</vt:lpstr>
      <vt:lpstr>4 genes are DE in unc-129(+) dorsal vs. unc-130(+) ventral muscle cells</vt:lpstr>
      <vt:lpstr>The great hypodermal subtype mystery</vt:lpstr>
      <vt:lpstr>The great hypodermal subtype mystery</vt:lpstr>
      <vt:lpstr>The great hypodermal subtype mystery</vt:lpstr>
      <vt:lpstr>Cell recovery rate in hyp7 syncytia is likely to be low</vt:lpstr>
      <vt:lpstr>Marker gene expression patterns suggest that cells are coming from different developmental sub-stages within L2</vt:lpstr>
      <vt:lpstr>Cells with low UMI counts often confound analysis Shown: t-SNE of just cells in the bottom hypodermal cluster</vt:lpstr>
      <vt:lpstr>Seam cell pseudotime is consistent with the literature on molting-related oscillatory gene expression</vt:lpstr>
      <vt:lpstr>Lots of DE genes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Packer</dc:creator>
  <cp:lastModifiedBy>Jonathan Packer</cp:lastModifiedBy>
  <cp:revision>55</cp:revision>
  <dcterms:created xsi:type="dcterms:W3CDTF">2017-03-12T09:04:41Z</dcterms:created>
  <dcterms:modified xsi:type="dcterms:W3CDTF">2017-03-30T16:55:08Z</dcterms:modified>
</cp:coreProperties>
</file>