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emf" ContentType="image/x-emf"/>
  <Default Extension="jpe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73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77" r:id="rId16"/>
    <p:sldId id="278" r:id="rId17"/>
    <p:sldId id="276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6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ychele:Documents:Denovo-db:NOTES:denovo-db_notes_for_lab_meeting_0310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usage!$M$12</c:f>
              <c:strCache>
                <c:ptCount val="1"/>
                <c:pt idx="0">
                  <c:v>Monthly hits and filedownloads</c:v>
                </c:pt>
              </c:strCache>
            </c:strRef>
          </c:tx>
          <c:spPr>
            <a:solidFill>
              <a:srgbClr val="3366FF"/>
            </a:solidFill>
            <a:ln w="12700">
              <a:solidFill>
                <a:schemeClr val="tx1"/>
              </a:solidFill>
            </a:ln>
            <a:effectLst/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usage!$L$13:$L$17</c:f>
              <c:numCache>
                <c:formatCode>mmm\-yy</c:formatCode>
                <c:ptCount val="5"/>
                <c:pt idx="0">
                  <c:v>41182.0</c:v>
                </c:pt>
                <c:pt idx="1">
                  <c:v>41213.0</c:v>
                </c:pt>
                <c:pt idx="2">
                  <c:v>41243.0</c:v>
                </c:pt>
                <c:pt idx="3">
                  <c:v>41274.0</c:v>
                </c:pt>
                <c:pt idx="4">
                  <c:v>41305.0</c:v>
                </c:pt>
              </c:numCache>
            </c:numRef>
          </c:cat>
          <c:val>
            <c:numRef>
              <c:f>usage!$M$13:$M$17</c:f>
              <c:numCache>
                <c:formatCode>General</c:formatCode>
                <c:ptCount val="5"/>
                <c:pt idx="0">
                  <c:v>12870.0</c:v>
                </c:pt>
                <c:pt idx="1">
                  <c:v>12900.0</c:v>
                </c:pt>
                <c:pt idx="2">
                  <c:v>22350.0</c:v>
                </c:pt>
                <c:pt idx="3">
                  <c:v>24780.0</c:v>
                </c:pt>
                <c:pt idx="4">
                  <c:v>27420.0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6150760"/>
        <c:axId val="-2104092424"/>
      </c:barChart>
      <c:dateAx>
        <c:axId val="-21161507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/>
                  <a:t>Month</a:t>
                </a:r>
              </a:p>
            </c:rich>
          </c:tx>
          <c:layout/>
          <c:overlay val="0"/>
        </c:title>
        <c:numFmt formatCode="mmm\-yy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crossAx val="-2104092424"/>
        <c:crosses val="autoZero"/>
        <c:auto val="1"/>
        <c:lblOffset val="100"/>
        <c:baseTimeUnit val="months"/>
      </c:dateAx>
      <c:valAx>
        <c:axId val="-210409242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/>
                  <a:t>Monthly hits and file downloads</a:t>
                </a:r>
              </a:p>
            </c:rich>
          </c:tx>
          <c:layout/>
          <c:overlay val="0"/>
        </c:title>
        <c:numFmt formatCode="General" sourceLinked="1"/>
        <c:majorTickMark val="cross"/>
        <c:minorTickMark val="none"/>
        <c:tickLblPos val="nextTo"/>
        <c:spPr>
          <a:ln>
            <a:solidFill>
              <a:schemeClr val="tx1"/>
            </a:solidFill>
          </a:ln>
        </c:spPr>
        <c:crossAx val="-211615076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Arial"/>
          <a:cs typeface="Arial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F174C-320F-4740-A904-0120D82B335E}" type="datetimeFigureOut">
              <a:rPr lang="en-US" smtClean="0"/>
              <a:t>3/27/17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0368E-324E-3D46-8F72-568122B7A6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971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0368E-324E-3D46-8F72-568122B7A65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092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7208C-9834-054F-B6DF-1FFDFFE1E8F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855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0368E-324E-3D46-8F72-568122B7A65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928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4306-2BEA-9A4F-AFFB-B3B860C68983}" type="datetimeFigureOut">
              <a:rPr lang="en-US" smtClean="0"/>
              <a:t>3/27/17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D76D0-7132-1F4A-8222-CAF0511B15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991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4306-2BEA-9A4F-AFFB-B3B860C68983}" type="datetimeFigureOut">
              <a:rPr lang="en-US" smtClean="0"/>
              <a:t>3/27/17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D76D0-7132-1F4A-8222-CAF0511B15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958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4306-2BEA-9A4F-AFFB-B3B860C68983}" type="datetimeFigureOut">
              <a:rPr lang="en-US" smtClean="0"/>
              <a:t>3/27/17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D76D0-7132-1F4A-8222-CAF0511B15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730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4306-2BEA-9A4F-AFFB-B3B860C68983}" type="datetimeFigureOut">
              <a:rPr lang="en-US" smtClean="0"/>
              <a:t>3/27/17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D76D0-7132-1F4A-8222-CAF0511B15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783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4306-2BEA-9A4F-AFFB-B3B860C68983}" type="datetimeFigureOut">
              <a:rPr lang="en-US" smtClean="0"/>
              <a:t>3/27/17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D76D0-7132-1F4A-8222-CAF0511B15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95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4306-2BEA-9A4F-AFFB-B3B860C68983}" type="datetimeFigureOut">
              <a:rPr lang="en-US" smtClean="0"/>
              <a:t>3/27/17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D76D0-7132-1F4A-8222-CAF0511B15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683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4306-2BEA-9A4F-AFFB-B3B860C68983}" type="datetimeFigureOut">
              <a:rPr lang="en-US" smtClean="0"/>
              <a:t>3/27/17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D76D0-7132-1F4A-8222-CAF0511B15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787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4306-2BEA-9A4F-AFFB-B3B860C68983}" type="datetimeFigureOut">
              <a:rPr lang="en-US" smtClean="0"/>
              <a:t>3/27/17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D76D0-7132-1F4A-8222-CAF0511B15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867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4306-2BEA-9A4F-AFFB-B3B860C68983}" type="datetimeFigureOut">
              <a:rPr lang="en-US" smtClean="0"/>
              <a:t>3/27/17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D76D0-7132-1F4A-8222-CAF0511B15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540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4306-2BEA-9A4F-AFFB-B3B860C68983}" type="datetimeFigureOut">
              <a:rPr lang="en-US" smtClean="0"/>
              <a:t>3/27/17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D76D0-7132-1F4A-8222-CAF0511B15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30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4306-2BEA-9A4F-AFFB-B3B860C68983}" type="datetimeFigureOut">
              <a:rPr lang="en-US" smtClean="0"/>
              <a:t>3/27/17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D76D0-7132-1F4A-8222-CAF0511B15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96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C4306-2BEA-9A4F-AFFB-B3B860C68983}" type="datetimeFigureOut">
              <a:rPr lang="en-US" smtClean="0"/>
              <a:t>3/27/17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D76D0-7132-1F4A-8222-CAF0511B15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752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3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tif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Analysis of </a:t>
            </a:r>
            <a:r>
              <a:rPr lang="en-US" b="1" i="1" dirty="0" smtClean="0">
                <a:latin typeface="Arial"/>
                <a:cs typeface="Arial"/>
              </a:rPr>
              <a:t>de novo</a:t>
            </a:r>
            <a:r>
              <a:rPr lang="en-US" b="1" dirty="0" smtClean="0">
                <a:latin typeface="Arial"/>
                <a:cs typeface="Arial"/>
              </a:rPr>
              <a:t> variants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Tychele N. Turner, Ph.D.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University of Washington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March 29, 2017</a:t>
            </a:r>
          </a:p>
        </p:txBody>
      </p:sp>
    </p:spTree>
    <p:extLst>
      <p:ext uri="{BB962C8B-B14F-4D97-AF65-F5344CB8AC3E}">
        <p14:creationId xmlns:p14="http://schemas.microsoft.com/office/powerpoint/2010/main" val="3467696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262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Arial"/>
                <a:cs typeface="Arial"/>
              </a:rPr>
              <a:t>Missense</a:t>
            </a:r>
            <a:r>
              <a:rPr lang="en-US" sz="2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Arial"/>
                <a:cs typeface="Arial"/>
              </a:rPr>
              <a:t>clustering is greatest in </a:t>
            </a:r>
            <a:br>
              <a:rPr lang="en-US" sz="28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2800" b="1" dirty="0" smtClean="0">
                <a:solidFill>
                  <a:srgbClr val="000000"/>
                </a:solidFill>
                <a:latin typeface="Arial"/>
                <a:cs typeface="Arial"/>
              </a:rPr>
              <a:t>autosomal dominant disorders</a:t>
            </a:r>
            <a:endParaRPr lang="en-US" sz="2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5" name="Picture 4" descr="clump_scores_by_collecton_with_Mendelian_only_0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7"/>
          <a:stretch/>
        </p:blipFill>
        <p:spPr>
          <a:xfrm>
            <a:off x="1091238" y="1490246"/>
            <a:ext cx="6749638" cy="480841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TextBox 5"/>
          <p:cNvSpPr txBox="1"/>
          <p:nvPr/>
        </p:nvSpPr>
        <p:spPr>
          <a:xfrm>
            <a:off x="1860548" y="5773036"/>
            <a:ext cx="54635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93615" y="5979785"/>
            <a:ext cx="959806" cy="3336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76100" y="5777884"/>
            <a:ext cx="54635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28562" y="5757918"/>
            <a:ext cx="54635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4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29348" y="5777884"/>
            <a:ext cx="54635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59680" y="5782605"/>
            <a:ext cx="54635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8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91238" y="6269121"/>
            <a:ext cx="6749638" cy="27185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94755" y="6151937"/>
            <a:ext cx="6039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CLUMP score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1047027" y="5334782"/>
            <a:ext cx="54635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0.0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1022236" y="4601088"/>
            <a:ext cx="54635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0.2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1012210" y="3852640"/>
            <a:ext cx="54635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0.4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1016950" y="3089424"/>
            <a:ext cx="54635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0.6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1021690" y="2311440"/>
            <a:ext cx="54635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0.8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1011664" y="1577760"/>
            <a:ext cx="54635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1.0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00173" y="3547266"/>
            <a:ext cx="214023" cy="2168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93615" y="2511862"/>
            <a:ext cx="31124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Data collected from HGMD</a:t>
            </a:r>
          </a:p>
          <a:p>
            <a:pPr algn="ctr"/>
            <a:endParaRPr lang="en-US" sz="2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2000" u="sng" dirty="0" smtClean="0">
                <a:solidFill>
                  <a:srgbClr val="000000"/>
                </a:solidFill>
                <a:latin typeface="Arial"/>
                <a:cs typeface="Arial"/>
              </a:rPr>
              <a:t>Clustering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AD &gt; AR &gt; control</a:t>
            </a:r>
          </a:p>
          <a:p>
            <a:pPr algn="ctr"/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1600" dirty="0" smtClean="0">
                <a:latin typeface="Arial"/>
                <a:cs typeface="Arial"/>
              </a:rPr>
              <a:t>AD vs. AR (P </a:t>
            </a:r>
            <a:r>
              <a:rPr lang="en-US" sz="1600" dirty="0">
                <a:latin typeface="Arial"/>
                <a:cs typeface="Arial"/>
              </a:rPr>
              <a:t>= 5.7 x 10</a:t>
            </a:r>
            <a:r>
              <a:rPr lang="en-US" sz="1600" b="1" baseline="30000" dirty="0">
                <a:latin typeface="Arial"/>
                <a:cs typeface="Arial"/>
              </a:rPr>
              <a:t>−</a:t>
            </a:r>
            <a:r>
              <a:rPr lang="en-US" sz="1600" baseline="30000" dirty="0">
                <a:latin typeface="Arial"/>
                <a:cs typeface="Arial"/>
              </a:rPr>
              <a:t>4</a:t>
            </a:r>
            <a:r>
              <a:rPr lang="en-US" sz="1600" dirty="0">
                <a:latin typeface="Arial"/>
                <a:cs typeface="Arial"/>
              </a:rPr>
              <a:t>) </a:t>
            </a:r>
          </a:p>
          <a:p>
            <a:r>
              <a:rPr lang="en-US" sz="1600" dirty="0">
                <a:latin typeface="Arial"/>
                <a:cs typeface="Arial"/>
              </a:rPr>
              <a:t>AD vs. controls (P = 2.8 x 10</a:t>
            </a:r>
            <a:r>
              <a:rPr lang="en-US" sz="1600" b="1" baseline="30000" dirty="0">
                <a:latin typeface="Arial"/>
                <a:cs typeface="Arial"/>
              </a:rPr>
              <a:t>−</a:t>
            </a:r>
            <a:r>
              <a:rPr lang="en-US" sz="1600" baseline="30000" dirty="0">
                <a:latin typeface="Arial"/>
                <a:cs typeface="Arial"/>
              </a:rPr>
              <a:t>15</a:t>
            </a:r>
            <a:r>
              <a:rPr lang="en-US" sz="1600" dirty="0">
                <a:latin typeface="Arial"/>
                <a:cs typeface="Arial"/>
              </a:rPr>
              <a:t>)</a:t>
            </a:r>
          </a:p>
          <a:p>
            <a:r>
              <a:rPr lang="en-US" sz="1600" dirty="0">
                <a:latin typeface="Arial"/>
                <a:cs typeface="Arial"/>
              </a:rPr>
              <a:t>AR vs. controls (P = 4.5 x 10</a:t>
            </a:r>
            <a:r>
              <a:rPr lang="en-US" sz="1600" b="1" baseline="30000" dirty="0">
                <a:latin typeface="Arial"/>
                <a:cs typeface="Arial"/>
              </a:rPr>
              <a:t>−</a:t>
            </a:r>
            <a:r>
              <a:rPr lang="en-US" sz="1600" baseline="30000" dirty="0">
                <a:latin typeface="Arial"/>
                <a:cs typeface="Arial"/>
              </a:rPr>
              <a:t>4</a:t>
            </a:r>
            <a:r>
              <a:rPr lang="en-US" sz="1600" dirty="0" smtClean="0">
                <a:latin typeface="Arial"/>
                <a:cs typeface="Arial"/>
              </a:rPr>
              <a:t>)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43466" y="1490246"/>
            <a:ext cx="481638" cy="50507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-1106440" y="3515942"/>
            <a:ext cx="4108465" cy="375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umulative fraction of proteins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900" y="6545263"/>
            <a:ext cx="2654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Turner et al. 2015, Hum Mol Genet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676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42282" y="1979118"/>
            <a:ext cx="8678974" cy="3512109"/>
            <a:chOff x="457200" y="2057400"/>
            <a:chExt cx="9144000" cy="3390900"/>
          </a:xfrm>
          <a:solidFill>
            <a:srgbClr val="FFFFFF"/>
          </a:solidFill>
        </p:grpSpPr>
        <p:pic>
          <p:nvPicPr>
            <p:cNvPr id="24" name="Picture 23" descr="all_signficant_genes_10052016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518" b="16482"/>
            <a:stretch/>
          </p:blipFill>
          <p:spPr>
            <a:xfrm>
              <a:off x="457200" y="4762500"/>
              <a:ext cx="9144000" cy="685800"/>
            </a:xfrm>
            <a:prstGeom prst="rect">
              <a:avLst/>
            </a:prstGeom>
            <a:grpFill/>
          </p:spPr>
        </p:pic>
        <p:pic>
          <p:nvPicPr>
            <p:cNvPr id="25" name="Picture 24" descr="all_signficant_genes_10052016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333" b="36852"/>
            <a:stretch/>
          </p:blipFill>
          <p:spPr>
            <a:xfrm>
              <a:off x="457200" y="2057400"/>
              <a:ext cx="9144000" cy="2730500"/>
            </a:xfrm>
            <a:prstGeom prst="rect">
              <a:avLst/>
            </a:prstGeom>
            <a:grpFill/>
          </p:spPr>
        </p:pic>
      </p:grpSp>
      <p:sp>
        <p:nvSpPr>
          <p:cNvPr id="6" name="Rectangle 5"/>
          <p:cNvSpPr/>
          <p:nvPr/>
        </p:nvSpPr>
        <p:spPr>
          <a:xfrm>
            <a:off x="0" y="3096054"/>
            <a:ext cx="2612056" cy="239517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81572" y="5675370"/>
            <a:ext cx="7678615" cy="97692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Arial"/>
                <a:cs typeface="Arial"/>
              </a:rPr>
              <a:t>Applying CLUMP to missense variants in neurodevelopmental disorders (NDD)</a:t>
            </a:r>
            <a:endParaRPr lang="en-US" sz="2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2282" y="5432613"/>
            <a:ext cx="8686800" cy="149321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20648" y="5997554"/>
            <a:ext cx="7639539" cy="567897"/>
            <a:chOff x="75549" y="7378700"/>
            <a:chExt cx="4954490" cy="368300"/>
          </a:xfrm>
          <a:solidFill>
            <a:srgbClr val="FFFFFF"/>
          </a:solidFill>
        </p:grpSpPr>
        <p:pic>
          <p:nvPicPr>
            <p:cNvPr id="8" name="Picture 7" descr="heatmap_for_cadd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509" r="3962" b="47454"/>
            <a:stretch/>
          </p:blipFill>
          <p:spPr>
            <a:xfrm>
              <a:off x="622300" y="7378700"/>
              <a:ext cx="4407739" cy="368300"/>
            </a:xfrm>
            <a:prstGeom prst="rect">
              <a:avLst/>
            </a:prstGeom>
            <a:grpFill/>
          </p:spPr>
        </p:pic>
        <p:sp>
          <p:nvSpPr>
            <p:cNvPr id="9" name="TextBox 8"/>
            <p:cNvSpPr txBox="1"/>
            <p:nvPr/>
          </p:nvSpPr>
          <p:spPr>
            <a:xfrm>
              <a:off x="75549" y="7490651"/>
              <a:ext cx="1041993" cy="219563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CADD scale</a:t>
              </a:r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469938" y="4423596"/>
            <a:ext cx="193431" cy="193431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" name="Isosceles Triangle 14"/>
          <p:cNvSpPr/>
          <p:nvPr/>
        </p:nvSpPr>
        <p:spPr>
          <a:xfrm>
            <a:off x="423341" y="4808452"/>
            <a:ext cx="273896" cy="236117"/>
          </a:xfrm>
          <a:prstGeom prst="triangle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7237" y="4330459"/>
            <a:ext cx="1258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1 variant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7231" y="4736869"/>
            <a:ext cx="1258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2+ variants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76539" y="5935110"/>
            <a:ext cx="408992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78847" y="5935104"/>
            <a:ext cx="408992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10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01297" y="5935098"/>
            <a:ext cx="408992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23747" y="5943559"/>
            <a:ext cx="408992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30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54615" y="5937208"/>
            <a:ext cx="408992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4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91241" y="3096054"/>
            <a:ext cx="2881344" cy="51186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81160" y="1430778"/>
            <a:ext cx="60747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GRIN2B</a:t>
            </a:r>
          </a:p>
          <a:p>
            <a:pPr algn="ctr"/>
            <a:r>
              <a:rPr lang="en-US" sz="1400" dirty="0" smtClean="0">
                <a:latin typeface="Arial"/>
                <a:cs typeface="Arial"/>
              </a:rPr>
              <a:t>CLUMP score=</a:t>
            </a:r>
            <a:r>
              <a:rPr lang="it-IT" sz="1400" dirty="0" smtClean="0">
                <a:latin typeface="Arial"/>
                <a:cs typeface="Arial"/>
              </a:rPr>
              <a:t>0.968, </a:t>
            </a:r>
            <a:r>
              <a:rPr lang="it-IT" sz="1400" dirty="0" err="1" smtClean="0">
                <a:latin typeface="Arial"/>
                <a:cs typeface="Arial"/>
              </a:rPr>
              <a:t>p</a:t>
            </a:r>
            <a:r>
              <a:rPr lang="it-IT" sz="1400" dirty="0" smtClean="0">
                <a:latin typeface="Arial"/>
                <a:cs typeface="Arial"/>
              </a:rPr>
              <a:t>&lt;1x10</a:t>
            </a:r>
            <a:r>
              <a:rPr lang="it-IT" sz="1400" baseline="30000" dirty="0" smtClean="0">
                <a:latin typeface="Arial"/>
                <a:cs typeface="Arial"/>
              </a:rPr>
              <a:t>-3</a:t>
            </a:r>
            <a:endParaRPr lang="en-US" sz="1400" baseline="30000" dirty="0" smtClean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609147" y="3612757"/>
            <a:ext cx="3622244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/>
                <a:cs typeface="Arial"/>
              </a:rPr>
              <a:t>Neurodevelopmental disorders</a:t>
            </a:r>
            <a:endParaRPr lang="en-US" sz="1200" b="1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57" y="6566571"/>
            <a:ext cx="3884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Geisheker et al., unpublished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609147" y="2510873"/>
            <a:ext cx="11158390" cy="88543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612056" y="5491227"/>
            <a:ext cx="5848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/>
                <a:cs typeface="Arial"/>
              </a:rPr>
              <a:t>a</a:t>
            </a:r>
            <a:r>
              <a:rPr lang="en-US" sz="1600" dirty="0" smtClean="0">
                <a:latin typeface="Arial"/>
                <a:cs typeface="Arial"/>
              </a:rPr>
              <a:t>mino acid position</a:t>
            </a:r>
            <a:endParaRPr lang="en-US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9841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237606" y="2091347"/>
            <a:ext cx="8691476" cy="3162732"/>
            <a:chOff x="457200" y="2032000"/>
            <a:chExt cx="9144000" cy="3327401"/>
          </a:xfrm>
          <a:solidFill>
            <a:srgbClr val="FFFFFF"/>
          </a:solidFill>
          <a:effectLst/>
        </p:grpSpPr>
        <p:pic>
          <p:nvPicPr>
            <p:cNvPr id="30" name="Picture 29" descr="all_signficant_genes_10052016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741" b="17481"/>
            <a:stretch/>
          </p:blipFill>
          <p:spPr>
            <a:xfrm>
              <a:off x="457200" y="4551680"/>
              <a:ext cx="9144000" cy="807721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31" name="Picture 30" descr="all_signficant_genes_10052016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963" b="37592"/>
            <a:stretch/>
          </p:blipFill>
          <p:spPr>
            <a:xfrm>
              <a:off x="457200" y="2032000"/>
              <a:ext cx="9144000" cy="2705100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23" name="Rectangle 22"/>
          <p:cNvSpPr/>
          <p:nvPr/>
        </p:nvSpPr>
        <p:spPr>
          <a:xfrm>
            <a:off x="0" y="3211494"/>
            <a:ext cx="2612056" cy="239517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81572" y="5458920"/>
            <a:ext cx="7678615" cy="97692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Arial"/>
                <a:cs typeface="Arial"/>
              </a:rPr>
              <a:t>Applying CLUMP to missense variants in neurodevelopmental disorders (NDD)</a:t>
            </a:r>
            <a:endParaRPr lang="en-US" sz="2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2282" y="5216163"/>
            <a:ext cx="8686800" cy="149321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20648" y="5954264"/>
            <a:ext cx="7639539" cy="567897"/>
            <a:chOff x="75549" y="7378700"/>
            <a:chExt cx="4954490" cy="368300"/>
          </a:xfrm>
          <a:solidFill>
            <a:srgbClr val="FFFFFF"/>
          </a:solidFill>
        </p:grpSpPr>
        <p:pic>
          <p:nvPicPr>
            <p:cNvPr id="8" name="Picture 7" descr="heatmap_for_cadd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509" r="3962" b="47454"/>
            <a:stretch/>
          </p:blipFill>
          <p:spPr>
            <a:xfrm>
              <a:off x="622300" y="7378700"/>
              <a:ext cx="4407739" cy="368300"/>
            </a:xfrm>
            <a:prstGeom prst="rect">
              <a:avLst/>
            </a:prstGeom>
            <a:grpFill/>
          </p:spPr>
        </p:pic>
        <p:sp>
          <p:nvSpPr>
            <p:cNvPr id="9" name="TextBox 8"/>
            <p:cNvSpPr txBox="1"/>
            <p:nvPr/>
          </p:nvSpPr>
          <p:spPr>
            <a:xfrm>
              <a:off x="75549" y="7490651"/>
              <a:ext cx="1041993" cy="219563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CADD scale</a:t>
              </a:r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469938" y="4207146"/>
            <a:ext cx="193431" cy="193431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" name="Isosceles Triangle 14"/>
          <p:cNvSpPr/>
          <p:nvPr/>
        </p:nvSpPr>
        <p:spPr>
          <a:xfrm>
            <a:off x="423341" y="4592002"/>
            <a:ext cx="273896" cy="236117"/>
          </a:xfrm>
          <a:prstGeom prst="triangle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7237" y="4114009"/>
            <a:ext cx="1258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1 variant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7231" y="4520419"/>
            <a:ext cx="1258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2+ variants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76539" y="5848530"/>
            <a:ext cx="408992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78847" y="5848524"/>
            <a:ext cx="408992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10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01297" y="5848518"/>
            <a:ext cx="408992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23747" y="5856979"/>
            <a:ext cx="408992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30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54615" y="5850628"/>
            <a:ext cx="408992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4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146729" y="3135535"/>
            <a:ext cx="3686009" cy="51186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81160" y="1445208"/>
            <a:ext cx="60747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KCNQ2</a:t>
            </a:r>
          </a:p>
          <a:p>
            <a:pPr algn="ctr"/>
            <a:r>
              <a:rPr lang="en-US" sz="1400" dirty="0">
                <a:latin typeface="Arial"/>
                <a:cs typeface="Arial"/>
              </a:rPr>
              <a:t>CLUMP score=</a:t>
            </a:r>
            <a:r>
              <a:rPr lang="it-IT" sz="1400" dirty="0" smtClean="0">
                <a:latin typeface="Arial"/>
                <a:cs typeface="Arial"/>
              </a:rPr>
              <a:t>0.349, </a:t>
            </a:r>
            <a:r>
              <a:rPr lang="it-IT" sz="1400" dirty="0" err="1">
                <a:latin typeface="Arial"/>
                <a:cs typeface="Arial"/>
              </a:rPr>
              <a:t>p</a:t>
            </a:r>
            <a:r>
              <a:rPr lang="it-IT" sz="1400" dirty="0">
                <a:latin typeface="Arial"/>
                <a:cs typeface="Arial"/>
              </a:rPr>
              <a:t>&lt;1x10</a:t>
            </a:r>
            <a:r>
              <a:rPr lang="it-IT" sz="1400" baseline="30000" dirty="0">
                <a:latin typeface="Arial"/>
                <a:cs typeface="Arial"/>
              </a:rPr>
              <a:t>-</a:t>
            </a:r>
            <a:r>
              <a:rPr lang="it-IT" sz="1400" baseline="30000" dirty="0" smtClean="0">
                <a:latin typeface="Arial"/>
                <a:cs typeface="Arial"/>
              </a:rPr>
              <a:t>3</a:t>
            </a:r>
            <a:endParaRPr lang="en-US" sz="1400" baseline="30000" dirty="0"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-609147" y="3583897"/>
            <a:ext cx="3622244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/>
                <a:cs typeface="Arial"/>
              </a:rPr>
              <a:t>Neurodevelopmental disorders</a:t>
            </a:r>
            <a:endParaRPr lang="en-US" sz="1200" b="1" dirty="0">
              <a:latin typeface="Arial"/>
              <a:cs typeface="Arial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-609147" y="2554163"/>
            <a:ext cx="11158390" cy="88543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655349" y="5318067"/>
            <a:ext cx="5848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/>
                <a:cs typeface="Arial"/>
              </a:rPr>
              <a:t>a</a:t>
            </a:r>
            <a:r>
              <a:rPr lang="en-US" sz="1600" dirty="0" smtClean="0">
                <a:latin typeface="Arial"/>
                <a:cs typeface="Arial"/>
              </a:rPr>
              <a:t>mino acid position</a:t>
            </a:r>
            <a:endParaRPr lang="en-US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7751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81572" y="5456084"/>
            <a:ext cx="7678615" cy="97692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Arial"/>
                <a:cs typeface="Arial"/>
              </a:rPr>
              <a:t>Clustered mutations and 3D protein structure</a:t>
            </a:r>
            <a:endParaRPr lang="en-US" sz="2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42282" y="2047707"/>
            <a:ext cx="8686800" cy="3185158"/>
            <a:chOff x="457200" y="2057403"/>
            <a:chExt cx="9144001" cy="3352798"/>
          </a:xfrm>
          <a:solidFill>
            <a:schemeClr val="bg1"/>
          </a:solidFill>
        </p:grpSpPr>
        <p:pic>
          <p:nvPicPr>
            <p:cNvPr id="5" name="Picture 4" descr="all_signficant_genes_10052016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630" b="16296"/>
            <a:stretch/>
          </p:blipFill>
          <p:spPr>
            <a:xfrm>
              <a:off x="457200" y="4650741"/>
              <a:ext cx="9144000" cy="759460"/>
            </a:xfrm>
            <a:prstGeom prst="rect">
              <a:avLst/>
            </a:prstGeom>
            <a:grpFill/>
          </p:spPr>
        </p:pic>
        <p:pic>
          <p:nvPicPr>
            <p:cNvPr id="6" name="Picture 5" descr="all_signficant_genes_10052016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44" b="37667"/>
            <a:stretch/>
          </p:blipFill>
          <p:spPr>
            <a:xfrm>
              <a:off x="457201" y="2057403"/>
              <a:ext cx="9144000" cy="2666997"/>
            </a:xfrm>
            <a:prstGeom prst="rect">
              <a:avLst/>
            </a:prstGeom>
            <a:grpFill/>
          </p:spPr>
        </p:pic>
      </p:grpSp>
      <p:sp>
        <p:nvSpPr>
          <p:cNvPr id="13" name="Rectangle 12"/>
          <p:cNvSpPr/>
          <p:nvPr/>
        </p:nvSpPr>
        <p:spPr>
          <a:xfrm>
            <a:off x="242282" y="5213327"/>
            <a:ext cx="8686800" cy="149321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20648" y="6038008"/>
            <a:ext cx="7639539" cy="567897"/>
            <a:chOff x="75549" y="7378700"/>
            <a:chExt cx="4954490" cy="368300"/>
          </a:xfrm>
          <a:solidFill>
            <a:srgbClr val="FFFFFF"/>
          </a:solidFill>
        </p:grpSpPr>
        <p:pic>
          <p:nvPicPr>
            <p:cNvPr id="8" name="Picture 7" descr="heatmap_for_cadd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509" r="3962" b="47454"/>
            <a:stretch/>
          </p:blipFill>
          <p:spPr>
            <a:xfrm>
              <a:off x="622300" y="7378700"/>
              <a:ext cx="4407739" cy="368300"/>
            </a:xfrm>
            <a:prstGeom prst="rect">
              <a:avLst/>
            </a:prstGeom>
            <a:grpFill/>
          </p:spPr>
        </p:pic>
        <p:sp>
          <p:nvSpPr>
            <p:cNvPr id="9" name="TextBox 8"/>
            <p:cNvSpPr txBox="1"/>
            <p:nvPr/>
          </p:nvSpPr>
          <p:spPr>
            <a:xfrm>
              <a:off x="75549" y="7490651"/>
              <a:ext cx="1041993" cy="219563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CADD scale</a:t>
              </a:r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469938" y="4204310"/>
            <a:ext cx="193431" cy="193431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" name="Isosceles Triangle 14"/>
          <p:cNvSpPr/>
          <p:nvPr/>
        </p:nvSpPr>
        <p:spPr>
          <a:xfrm>
            <a:off x="423341" y="4589166"/>
            <a:ext cx="273896" cy="236117"/>
          </a:xfrm>
          <a:prstGeom prst="triangle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7237" y="4111173"/>
            <a:ext cx="1258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1 variant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7231" y="4517583"/>
            <a:ext cx="1258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2+ variants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76539" y="5932274"/>
            <a:ext cx="408992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78847" y="5932268"/>
            <a:ext cx="408992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10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01297" y="5932262"/>
            <a:ext cx="408992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23747" y="5940723"/>
            <a:ext cx="408992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30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54615" y="5934372"/>
            <a:ext cx="408992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4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127774" y="3009474"/>
            <a:ext cx="4928614" cy="51186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81160" y="1459638"/>
            <a:ext cx="60747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PTPN11</a:t>
            </a:r>
          </a:p>
          <a:p>
            <a:pPr algn="ctr"/>
            <a:r>
              <a:rPr lang="en-US" sz="1400" dirty="0">
                <a:latin typeface="Arial"/>
                <a:cs typeface="Arial"/>
              </a:rPr>
              <a:t>CLUMP score=</a:t>
            </a:r>
            <a:r>
              <a:rPr lang="it-IT" sz="1400" dirty="0" smtClean="0">
                <a:latin typeface="Arial"/>
                <a:cs typeface="Arial"/>
              </a:rPr>
              <a:t>0.813, </a:t>
            </a:r>
            <a:r>
              <a:rPr lang="it-IT" sz="1400" dirty="0" err="1" smtClean="0">
                <a:latin typeface="Arial"/>
                <a:cs typeface="Arial"/>
              </a:rPr>
              <a:t>p</a:t>
            </a:r>
            <a:r>
              <a:rPr lang="it-IT" sz="1400" dirty="0" smtClean="0">
                <a:latin typeface="Arial"/>
                <a:cs typeface="Arial"/>
              </a:rPr>
              <a:t>=0.03</a:t>
            </a:r>
            <a:endParaRPr lang="en-US" sz="1400" baseline="30000" dirty="0"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3139344"/>
            <a:ext cx="2612056" cy="239517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-609147" y="3511747"/>
            <a:ext cx="3622244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/>
                <a:cs typeface="Arial"/>
              </a:rPr>
              <a:t>Neurodevelopmental disorders</a:t>
            </a:r>
            <a:endParaRPr lang="en-US" sz="1200" b="1" dirty="0">
              <a:latin typeface="Arial"/>
              <a:cs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-609147" y="2510873"/>
            <a:ext cx="11158390" cy="88543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612056" y="5318067"/>
            <a:ext cx="5848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/>
                <a:cs typeface="Arial"/>
              </a:rPr>
              <a:t>a</a:t>
            </a:r>
            <a:r>
              <a:rPr lang="en-US" sz="1600" dirty="0" smtClean="0">
                <a:latin typeface="Arial"/>
                <a:cs typeface="Arial"/>
              </a:rPr>
              <a:t>mino acid position</a:t>
            </a:r>
            <a:endParaRPr lang="en-US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5940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Arial"/>
                <a:cs typeface="Arial"/>
              </a:rPr>
              <a:t>Clustered mutations and 3D protein structure</a:t>
            </a:r>
          </a:p>
        </p:txBody>
      </p:sp>
      <p:pic>
        <p:nvPicPr>
          <p:cNvPr id="11" name="Picture 10" descr="index_ptpn1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4" t="10127" r="21411" b="11754"/>
          <a:stretch/>
        </p:blipFill>
        <p:spPr>
          <a:xfrm>
            <a:off x="2578801" y="1359905"/>
            <a:ext cx="3910809" cy="510013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0" y="6488668"/>
            <a:ext cx="47955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3D rendering using http://mupit.icm.jhu.edu/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78801" y="1540938"/>
            <a:ext cx="12819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Missense</a:t>
            </a:r>
          </a:p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Variants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081867" y="2147332"/>
            <a:ext cx="778933" cy="1510268"/>
          </a:xfrm>
          <a:prstGeom prst="straightConnector1">
            <a:avLst/>
          </a:prstGeom>
          <a:ln w="28575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081867" y="2147332"/>
            <a:ext cx="1337733" cy="1662668"/>
          </a:xfrm>
          <a:prstGeom prst="straightConnector1">
            <a:avLst/>
          </a:prstGeom>
          <a:ln w="28575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081867" y="2147332"/>
            <a:ext cx="1930400" cy="1357868"/>
          </a:xfrm>
          <a:prstGeom prst="straightConnector1">
            <a:avLst/>
          </a:prstGeom>
          <a:ln w="28575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160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Conclusions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854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ts val="4440"/>
              </a:lnSpc>
              <a:buSzPct val="70000"/>
              <a:buFont typeface="Wingdings" charset="2"/>
              <a:buChar char="²"/>
            </a:pPr>
            <a:r>
              <a:rPr lang="en-US" dirty="0">
                <a:latin typeface="Arial"/>
                <a:cs typeface="Arial"/>
              </a:rPr>
              <a:t>d</a:t>
            </a:r>
            <a:r>
              <a:rPr lang="en-US" dirty="0" smtClean="0">
                <a:latin typeface="Arial"/>
                <a:cs typeface="Arial"/>
              </a:rPr>
              <a:t>enovo-db is a database for </a:t>
            </a:r>
            <a:r>
              <a:rPr lang="en-US" i="1" dirty="0" smtClean="0">
                <a:latin typeface="Arial"/>
                <a:cs typeface="Arial"/>
              </a:rPr>
              <a:t>de novo </a:t>
            </a:r>
            <a:r>
              <a:rPr lang="en-US" dirty="0" smtClean="0">
                <a:latin typeface="Arial"/>
                <a:cs typeface="Arial"/>
              </a:rPr>
              <a:t>variants from the literature</a:t>
            </a:r>
            <a:br>
              <a:rPr lang="en-US" dirty="0" smtClean="0">
                <a:latin typeface="Arial"/>
                <a:cs typeface="Arial"/>
              </a:rPr>
            </a:br>
            <a:endParaRPr lang="en-US" dirty="0" smtClean="0">
              <a:latin typeface="Arial"/>
              <a:cs typeface="Arial"/>
            </a:endParaRPr>
          </a:p>
          <a:p>
            <a:pPr>
              <a:lnSpc>
                <a:spcPts val="4440"/>
              </a:lnSpc>
              <a:buSzPct val="70000"/>
              <a:buFont typeface="Wingdings" charset="2"/>
              <a:buChar char="²"/>
            </a:pPr>
            <a:r>
              <a:rPr lang="en-US" dirty="0">
                <a:latin typeface="Arial"/>
                <a:cs typeface="Arial"/>
              </a:rPr>
              <a:t>C</a:t>
            </a:r>
            <a:r>
              <a:rPr lang="en-US" dirty="0" smtClean="0">
                <a:latin typeface="Arial"/>
                <a:cs typeface="Arial"/>
              </a:rPr>
              <a:t>lustering of missense variants are detectable in NDDs using CLUMP leading to identification of disease-related genes</a:t>
            </a:r>
          </a:p>
        </p:txBody>
      </p:sp>
    </p:spTree>
    <p:extLst>
      <p:ext uri="{BB962C8B-B14F-4D97-AF65-F5344CB8AC3E}">
        <p14:creationId xmlns:p14="http://schemas.microsoft.com/office/powerpoint/2010/main" val="1930124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Future Directions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244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ts val="6140"/>
              </a:lnSpc>
              <a:buSzPct val="70000"/>
              <a:buFont typeface="Wingdings" charset="2"/>
              <a:buChar char="²"/>
            </a:pPr>
            <a:r>
              <a:rPr lang="en-US" dirty="0" smtClean="0">
                <a:latin typeface="Arial"/>
                <a:cs typeface="Arial"/>
              </a:rPr>
              <a:t>Continued aggregation of </a:t>
            </a:r>
            <a:r>
              <a:rPr lang="en-US" i="1" dirty="0" smtClean="0">
                <a:latin typeface="Arial"/>
                <a:cs typeface="Arial"/>
              </a:rPr>
              <a:t>de novo </a:t>
            </a:r>
            <a:r>
              <a:rPr lang="en-US" dirty="0" smtClean="0">
                <a:latin typeface="Arial"/>
                <a:cs typeface="Arial"/>
              </a:rPr>
              <a:t>variants</a:t>
            </a:r>
          </a:p>
          <a:p>
            <a:pPr>
              <a:lnSpc>
                <a:spcPts val="6140"/>
              </a:lnSpc>
              <a:buSzPct val="70000"/>
              <a:buFont typeface="Wingdings" charset="2"/>
              <a:buChar char="²"/>
            </a:pPr>
            <a:r>
              <a:rPr lang="en-US" dirty="0" smtClean="0">
                <a:latin typeface="Arial"/>
                <a:cs typeface="Arial"/>
              </a:rPr>
              <a:t>Expanded data usage page</a:t>
            </a:r>
          </a:p>
          <a:p>
            <a:pPr>
              <a:lnSpc>
                <a:spcPts val="6140"/>
              </a:lnSpc>
              <a:buSzPct val="70000"/>
              <a:buFont typeface="Wingdings" charset="2"/>
              <a:buChar char="²"/>
            </a:pPr>
            <a:r>
              <a:rPr lang="en-US" dirty="0" smtClean="0">
                <a:latin typeface="Arial"/>
                <a:cs typeface="Arial"/>
              </a:rPr>
              <a:t>Updated features as more genome data is published</a:t>
            </a:r>
          </a:p>
          <a:p>
            <a:pPr>
              <a:lnSpc>
                <a:spcPts val="6140"/>
              </a:lnSpc>
              <a:buSzPct val="70000"/>
              <a:buFont typeface="Wingdings" charset="2"/>
              <a:buChar char="²"/>
            </a:pPr>
            <a:r>
              <a:rPr lang="en-US" dirty="0" smtClean="0">
                <a:latin typeface="Arial"/>
                <a:cs typeface="Arial"/>
              </a:rPr>
              <a:t>Increased integration with other control databases (ExAC, ESP, BRAVO)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058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Acknowledgments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590798"/>
            <a:ext cx="4550444" cy="4838395"/>
          </a:xfrm>
        </p:spPr>
        <p:txBody>
          <a:bodyPr>
            <a:normAutofit fontScale="70000" lnSpcReduction="20000"/>
          </a:bodyPr>
          <a:lstStyle/>
          <a:p>
            <a:pPr marL="0" indent="0">
              <a:buSzPct val="70000"/>
              <a:buNone/>
            </a:pPr>
            <a:r>
              <a:rPr lang="en-US" u="sng" dirty="0" smtClean="0">
                <a:latin typeface="Arial"/>
                <a:cs typeface="Arial"/>
              </a:rPr>
              <a:t>University of Washington (denovo-db)</a:t>
            </a:r>
          </a:p>
          <a:p>
            <a:pPr>
              <a:buSzPct val="70000"/>
              <a:buFont typeface="Wingdings" charset="2"/>
              <a:buChar char="²"/>
            </a:pPr>
            <a:r>
              <a:rPr lang="en-US" dirty="0" smtClean="0">
                <a:latin typeface="Arial"/>
                <a:cs typeface="Arial"/>
              </a:rPr>
              <a:t>Evan Eichler</a:t>
            </a:r>
          </a:p>
          <a:p>
            <a:pPr>
              <a:buSzPct val="70000"/>
              <a:buFont typeface="Wingdings" charset="2"/>
              <a:buChar char="²"/>
            </a:pPr>
            <a:r>
              <a:rPr lang="en-US" dirty="0">
                <a:latin typeface="Arial"/>
                <a:cs typeface="Arial"/>
              </a:rPr>
              <a:t>Deborah </a:t>
            </a:r>
            <a:r>
              <a:rPr lang="en-US" dirty="0" smtClean="0">
                <a:latin typeface="Arial"/>
                <a:cs typeface="Arial"/>
              </a:rPr>
              <a:t>Nickerson</a:t>
            </a:r>
          </a:p>
          <a:p>
            <a:pPr>
              <a:buSzPct val="70000"/>
              <a:buFont typeface="Wingdings" charset="2"/>
              <a:buChar char="²"/>
            </a:pPr>
            <a:r>
              <a:rPr lang="en-US" dirty="0">
                <a:latin typeface="Arial"/>
                <a:cs typeface="Arial"/>
              </a:rPr>
              <a:t>Qian </a:t>
            </a:r>
            <a:r>
              <a:rPr lang="en-US" dirty="0" smtClean="0">
                <a:latin typeface="Arial"/>
                <a:cs typeface="Arial"/>
              </a:rPr>
              <a:t>Yi</a:t>
            </a:r>
          </a:p>
          <a:p>
            <a:pPr>
              <a:buSzPct val="70000"/>
              <a:buFont typeface="Wingdings" charset="2"/>
              <a:buChar char="²"/>
            </a:pPr>
            <a:r>
              <a:rPr lang="en-US" dirty="0" smtClean="0">
                <a:latin typeface="Arial"/>
                <a:cs typeface="Arial"/>
              </a:rPr>
              <a:t>Niklas Krumm</a:t>
            </a:r>
          </a:p>
          <a:p>
            <a:pPr>
              <a:buSzPct val="70000"/>
              <a:buFont typeface="Wingdings" charset="2"/>
              <a:buChar char="²"/>
            </a:pPr>
            <a:r>
              <a:rPr lang="en-US" dirty="0" smtClean="0">
                <a:latin typeface="Arial"/>
                <a:cs typeface="Arial"/>
              </a:rPr>
              <a:t>John Huddleston</a:t>
            </a:r>
          </a:p>
          <a:p>
            <a:pPr>
              <a:buSzPct val="70000"/>
              <a:buFont typeface="Wingdings" charset="2"/>
              <a:buChar char="²"/>
            </a:pPr>
            <a:r>
              <a:rPr lang="en-US" dirty="0" smtClean="0">
                <a:latin typeface="Arial"/>
                <a:cs typeface="Arial"/>
              </a:rPr>
              <a:t>Kendra Hoekzema</a:t>
            </a:r>
          </a:p>
          <a:p>
            <a:pPr>
              <a:buSzPct val="70000"/>
              <a:buFont typeface="Wingdings" charset="2"/>
              <a:buChar char="²"/>
            </a:pPr>
            <a:r>
              <a:rPr lang="en-US" dirty="0" smtClean="0">
                <a:latin typeface="Arial"/>
                <a:cs typeface="Arial"/>
              </a:rPr>
              <a:t>Holly Stessman</a:t>
            </a:r>
          </a:p>
          <a:p>
            <a:pPr>
              <a:buSzPct val="70000"/>
              <a:buFont typeface="Wingdings" charset="2"/>
              <a:buChar char="²"/>
            </a:pPr>
            <a:r>
              <a:rPr lang="en-US" dirty="0" smtClean="0">
                <a:latin typeface="Arial"/>
                <a:cs typeface="Arial"/>
              </a:rPr>
              <a:t>Anna-Lisa Doebley</a:t>
            </a:r>
          </a:p>
          <a:p>
            <a:pPr>
              <a:buSzPct val="70000"/>
              <a:buFont typeface="Wingdings" charset="2"/>
              <a:buChar char="²"/>
            </a:pPr>
            <a:r>
              <a:rPr lang="en-US" dirty="0" smtClean="0">
                <a:latin typeface="Arial"/>
                <a:cs typeface="Arial"/>
              </a:rPr>
              <a:t>Raphael Bernier</a:t>
            </a:r>
          </a:p>
          <a:p>
            <a:pPr>
              <a:buSzPct val="70000"/>
              <a:buFont typeface="Wingdings" charset="2"/>
              <a:buChar char="²"/>
            </a:pPr>
            <a:endParaRPr lang="en-US" dirty="0" smtClean="0">
              <a:latin typeface="Arial"/>
              <a:cs typeface="Arial"/>
            </a:endParaRPr>
          </a:p>
          <a:p>
            <a:pPr marL="0" indent="0">
              <a:buSzPct val="70000"/>
              <a:buNone/>
            </a:pPr>
            <a:r>
              <a:rPr lang="en-US" u="sng" dirty="0" smtClean="0">
                <a:latin typeface="Arial"/>
                <a:cs typeface="Arial"/>
              </a:rPr>
              <a:t>Johns Hopkins University School of Medicine (CLUMP)</a:t>
            </a:r>
            <a:endParaRPr lang="en-US" u="sng" dirty="0">
              <a:latin typeface="Arial"/>
              <a:cs typeface="Arial"/>
            </a:endParaRPr>
          </a:p>
          <a:p>
            <a:pPr>
              <a:buSzPct val="70000"/>
              <a:buFont typeface="Wingdings" charset="2"/>
              <a:buChar char="²"/>
            </a:pPr>
            <a:r>
              <a:rPr lang="en-US" dirty="0" smtClean="0">
                <a:latin typeface="Arial"/>
                <a:cs typeface="Arial"/>
              </a:rPr>
              <a:t>Rachel Karchin</a:t>
            </a:r>
          </a:p>
          <a:p>
            <a:pPr>
              <a:buSzPct val="70000"/>
              <a:buFont typeface="Wingdings" charset="2"/>
              <a:buChar char="²"/>
            </a:pPr>
            <a:r>
              <a:rPr lang="en-US" dirty="0" smtClean="0">
                <a:latin typeface="Arial"/>
                <a:cs typeface="Arial"/>
              </a:rPr>
              <a:t>Aravinda Chakravarti</a:t>
            </a:r>
          </a:p>
        </p:txBody>
      </p:sp>
      <p:pic>
        <p:nvPicPr>
          <p:cNvPr id="6" name="Picture 5" descr="Dndb original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319" y="1717205"/>
            <a:ext cx="2315391" cy="1789165"/>
          </a:xfrm>
          <a:prstGeom prst="rect">
            <a:avLst/>
          </a:prstGeom>
        </p:spPr>
      </p:pic>
      <p:pic>
        <p:nvPicPr>
          <p:cNvPr id="4" name="Picture 3" descr="uw-cmg_multicolor_log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550" y="3708336"/>
            <a:ext cx="2554763" cy="10331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63333" y="4992880"/>
            <a:ext cx="38964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Funding from the</a:t>
            </a:r>
            <a:r>
              <a:rPr lang="en-US" sz="1400" dirty="0">
                <a:latin typeface="Arial"/>
                <a:cs typeface="Arial"/>
              </a:rPr>
              <a:t> Simons </a:t>
            </a:r>
            <a:r>
              <a:rPr lang="en-US" sz="1400" dirty="0" smtClean="0">
                <a:latin typeface="Arial"/>
                <a:cs typeface="Arial"/>
              </a:rPr>
              <a:t>Foundation, National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Institute </a:t>
            </a:r>
            <a:r>
              <a:rPr lang="en-US" sz="1400" dirty="0">
                <a:latin typeface="Arial"/>
                <a:cs typeface="Arial"/>
              </a:rPr>
              <a:t>of Mental </a:t>
            </a:r>
            <a:r>
              <a:rPr lang="en-US" sz="1400" dirty="0" smtClean="0">
                <a:latin typeface="Arial"/>
                <a:cs typeface="Arial"/>
              </a:rPr>
              <a:t>Health, National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Human </a:t>
            </a:r>
            <a:r>
              <a:rPr lang="en-US" sz="1400" dirty="0">
                <a:latin typeface="Arial"/>
                <a:cs typeface="Arial"/>
              </a:rPr>
              <a:t>Genome Research </a:t>
            </a:r>
            <a:r>
              <a:rPr lang="en-US" sz="1400" dirty="0" smtClean="0">
                <a:latin typeface="Arial"/>
                <a:cs typeface="Arial"/>
              </a:rPr>
              <a:t>Institute, National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Heart</a:t>
            </a:r>
            <a:r>
              <a:rPr lang="en-US" sz="1400" dirty="0">
                <a:latin typeface="Arial"/>
                <a:cs typeface="Arial"/>
              </a:rPr>
              <a:t>, Lung and Blood </a:t>
            </a:r>
            <a:r>
              <a:rPr lang="en-US" sz="1400" dirty="0" smtClean="0">
                <a:latin typeface="Arial"/>
                <a:cs typeface="Arial"/>
              </a:rPr>
              <a:t>Institute, </a:t>
            </a:r>
            <a:r>
              <a:rPr lang="en-US" sz="1400" dirty="0">
                <a:latin typeface="Arial"/>
                <a:cs typeface="Arial"/>
              </a:rPr>
              <a:t>Howard</a:t>
            </a:r>
          </a:p>
          <a:p>
            <a:pPr algn="ctr"/>
            <a:r>
              <a:rPr lang="en-US" sz="1400" dirty="0">
                <a:latin typeface="Arial"/>
                <a:cs typeface="Arial"/>
              </a:rPr>
              <a:t>Hughes Medical </a:t>
            </a:r>
            <a:r>
              <a:rPr lang="en-US" sz="1400" dirty="0" smtClean="0">
                <a:latin typeface="Arial"/>
                <a:cs typeface="Arial"/>
              </a:rPr>
              <a:t>Institute, and the Autism </a:t>
            </a:r>
            <a:r>
              <a:rPr lang="en-US" sz="1400" dirty="0">
                <a:latin typeface="Arial"/>
                <a:cs typeface="Arial"/>
              </a:rPr>
              <a:t>Science </a:t>
            </a:r>
            <a:r>
              <a:rPr lang="en-US" sz="1400" dirty="0" smtClean="0">
                <a:latin typeface="Arial"/>
                <a:cs typeface="Arial"/>
              </a:rPr>
              <a:t>Foundation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5982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436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618"/>
            <a:ext cx="8229600" cy="1143000"/>
          </a:xfrm>
        </p:spPr>
        <p:txBody>
          <a:bodyPr/>
          <a:lstStyle/>
          <a:p>
            <a:r>
              <a:rPr lang="en-US" b="1" dirty="0">
                <a:latin typeface="Arial"/>
                <a:cs typeface="Arial"/>
              </a:rPr>
              <a:t>d</a:t>
            </a:r>
            <a:r>
              <a:rPr lang="en-US" b="1" dirty="0" smtClean="0">
                <a:latin typeface="Arial"/>
                <a:cs typeface="Arial"/>
              </a:rPr>
              <a:t>enovo-db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173175" y="1356446"/>
            <a:ext cx="4531853" cy="4856297"/>
          </a:xfrm>
        </p:spPr>
        <p:txBody>
          <a:bodyPr>
            <a:normAutofit fontScale="92500"/>
          </a:bodyPr>
          <a:lstStyle/>
          <a:p>
            <a:pPr>
              <a:lnSpc>
                <a:spcPts val="2940"/>
              </a:lnSpc>
              <a:buSzPct val="70000"/>
              <a:buFont typeface="Wingdings" charset="2"/>
              <a:buChar char="²"/>
            </a:pPr>
            <a:r>
              <a:rPr lang="en-US" sz="2400" dirty="0" smtClean="0">
                <a:latin typeface="Arial"/>
                <a:cs typeface="Arial"/>
              </a:rPr>
              <a:t>Landing place for human </a:t>
            </a:r>
            <a:r>
              <a:rPr lang="en-US" sz="2400" i="1" dirty="0" smtClean="0">
                <a:latin typeface="Arial"/>
                <a:cs typeface="Arial"/>
              </a:rPr>
              <a:t>de novo </a:t>
            </a:r>
            <a:r>
              <a:rPr lang="en-US" sz="2400" dirty="0" smtClean="0">
                <a:latin typeface="Arial"/>
                <a:cs typeface="Arial"/>
              </a:rPr>
              <a:t>variants from the literature</a:t>
            </a:r>
          </a:p>
          <a:p>
            <a:pPr>
              <a:lnSpc>
                <a:spcPts val="2940"/>
              </a:lnSpc>
              <a:buSzPct val="70000"/>
              <a:buFont typeface="Wingdings" charset="2"/>
              <a:buChar char="²"/>
            </a:pPr>
            <a:r>
              <a:rPr lang="en-US" sz="2400" dirty="0" smtClean="0">
                <a:latin typeface="Arial"/>
                <a:cs typeface="Arial"/>
              </a:rPr>
              <a:t>exome and genome data</a:t>
            </a:r>
          </a:p>
          <a:p>
            <a:pPr>
              <a:lnSpc>
                <a:spcPts val="2940"/>
              </a:lnSpc>
              <a:buSzPct val="70000"/>
              <a:buFont typeface="Wingdings" charset="2"/>
              <a:buChar char="²"/>
            </a:pPr>
            <a:r>
              <a:rPr lang="en-US" sz="2400" dirty="0" smtClean="0">
                <a:latin typeface="Arial"/>
                <a:cs typeface="Arial"/>
              </a:rPr>
              <a:t>version 1.3</a:t>
            </a:r>
            <a:br>
              <a:rPr lang="en-US" sz="2400" dirty="0" smtClean="0">
                <a:latin typeface="Arial"/>
                <a:cs typeface="Arial"/>
              </a:rPr>
            </a:br>
            <a:r>
              <a:rPr lang="en-US" sz="2400" dirty="0" smtClean="0">
                <a:latin typeface="Arial"/>
                <a:cs typeface="Arial"/>
              </a:rPr>
              <a:t>47 studies</a:t>
            </a:r>
            <a:br>
              <a:rPr lang="en-US" sz="2400" dirty="0" smtClean="0">
                <a:latin typeface="Arial"/>
                <a:cs typeface="Arial"/>
              </a:rPr>
            </a:br>
            <a:r>
              <a:rPr lang="en-US" sz="2400" dirty="0" smtClean="0">
                <a:latin typeface="Arial"/>
                <a:cs typeface="Arial"/>
              </a:rPr>
              <a:t>18 primary phenotypes</a:t>
            </a:r>
            <a:br>
              <a:rPr lang="en-US" sz="2400" dirty="0" smtClean="0">
                <a:latin typeface="Arial"/>
                <a:cs typeface="Arial"/>
              </a:rPr>
            </a:br>
            <a:r>
              <a:rPr lang="is-IS" sz="2400" dirty="0" smtClean="0">
                <a:latin typeface="Arial"/>
                <a:cs typeface="Arial"/>
              </a:rPr>
              <a:t>184,766 variants </a:t>
            </a:r>
            <a:br>
              <a:rPr lang="is-IS" sz="2400" dirty="0" smtClean="0">
                <a:latin typeface="Arial"/>
                <a:cs typeface="Arial"/>
              </a:rPr>
            </a:br>
            <a:r>
              <a:rPr lang="is-IS" sz="2400" dirty="0" smtClean="0">
                <a:latin typeface="Arial"/>
                <a:cs typeface="Arial"/>
              </a:rPr>
              <a:t>10,643 orthogonal validations</a:t>
            </a:r>
          </a:p>
          <a:p>
            <a:pPr>
              <a:lnSpc>
                <a:spcPts val="2940"/>
              </a:lnSpc>
              <a:buSzPct val="70000"/>
              <a:buFont typeface="Wingdings" charset="2"/>
              <a:buChar char="²"/>
            </a:pPr>
            <a:r>
              <a:rPr lang="is-IS" sz="2400" dirty="0" smtClean="0">
                <a:latin typeface="Arial"/>
                <a:cs typeface="Arial"/>
              </a:rPr>
              <a:t>Query</a:t>
            </a:r>
            <a:br>
              <a:rPr lang="is-IS" sz="2400" dirty="0" smtClean="0">
                <a:latin typeface="Arial"/>
                <a:cs typeface="Arial"/>
              </a:rPr>
            </a:br>
            <a:r>
              <a:rPr lang="en-US" sz="2400" dirty="0">
                <a:latin typeface="Arial"/>
                <a:cs typeface="Arial"/>
              </a:rPr>
              <a:t>gene, chr. position, phenotype, function, CADD threshold, sample ID, study</a:t>
            </a:r>
            <a:endParaRPr lang="is-IS" sz="2400" dirty="0" smtClean="0">
              <a:latin typeface="Arial"/>
              <a:cs typeface="Arial"/>
            </a:endParaRPr>
          </a:p>
        </p:txBody>
      </p:sp>
      <p:pic>
        <p:nvPicPr>
          <p:cNvPr id="10" name="Picture 9" descr="Dndb original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937" y="1795379"/>
            <a:ext cx="4131053" cy="319217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705028" y="5723486"/>
            <a:ext cx="50306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/>
                <a:cs typeface="Arial"/>
              </a:rPr>
              <a:t>http://denovo-db.gs.washington.edu/denovo-db/</a:t>
            </a:r>
          </a:p>
        </p:txBody>
      </p:sp>
      <p:pic>
        <p:nvPicPr>
          <p:cNvPr id="13" name="Picture 12" descr="twww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352" y="5360855"/>
            <a:ext cx="660400" cy="431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644580" y="5380033"/>
            <a:ext cx="12943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Arial"/>
                <a:cs typeface="Arial"/>
              </a:rPr>
              <a:t>@denovodb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298" y="6365018"/>
            <a:ext cx="6091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http://denovo-db.gs.washington.edu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Turner et al. 2016, Nucleic 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cids Research Database Issue Breakthrough Article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1371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048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denovo-db usage</a:t>
            </a:r>
            <a:endParaRPr lang="en-US" b="1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0567003"/>
              </p:ext>
            </p:extLst>
          </p:nvPr>
        </p:nvGraphicFramePr>
        <p:xfrm>
          <a:off x="1031187" y="1204296"/>
          <a:ext cx="6952478" cy="5509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73718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186030"/>
            <a:ext cx="8229600" cy="1143000"/>
          </a:xfrm>
        </p:spPr>
        <p:txBody>
          <a:bodyPr/>
          <a:lstStyle/>
          <a:p>
            <a:r>
              <a:rPr lang="en-US" b="1" i="1" dirty="0" smtClean="0">
                <a:latin typeface="Arial"/>
                <a:cs typeface="Arial"/>
              </a:rPr>
              <a:t>de novo</a:t>
            </a:r>
            <a:r>
              <a:rPr lang="en-US" b="1" dirty="0" smtClean="0">
                <a:latin typeface="Arial"/>
                <a:cs typeface="Arial"/>
              </a:rPr>
              <a:t> variants in disease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54499" y="6011951"/>
            <a:ext cx="6970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Discovery of genes involved in neurodevelopmental disorders by assessing clustering of missense mutations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2" name="Picture 1" descr="tmp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2" b="698"/>
          <a:stretch/>
        </p:blipFill>
        <p:spPr>
          <a:xfrm>
            <a:off x="274944" y="1344714"/>
            <a:ext cx="8689764" cy="457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729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5387" y="1725161"/>
            <a:ext cx="8625074" cy="46305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919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Arial"/>
                <a:cs typeface="Arial"/>
              </a:rPr>
              <a:t>CLUstering by Mutation Position (CLUMP)</a:t>
            </a:r>
            <a:endParaRPr lang="en-US" sz="2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13993" y="2666622"/>
            <a:ext cx="7885868" cy="0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562476" y="2476122"/>
            <a:ext cx="0" cy="381000"/>
          </a:xfrm>
          <a:prstGeom prst="line">
            <a:avLst/>
          </a:prstGeom>
          <a:ln w="57150" cmpd="sng">
            <a:solidFill>
              <a:srgbClr val="FF00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714876" y="2476122"/>
            <a:ext cx="0" cy="381000"/>
          </a:xfrm>
          <a:prstGeom prst="line">
            <a:avLst/>
          </a:prstGeom>
          <a:ln w="57150" cmpd="sng">
            <a:solidFill>
              <a:srgbClr val="FF00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92676" y="2476122"/>
            <a:ext cx="0" cy="381000"/>
          </a:xfrm>
          <a:prstGeom prst="line">
            <a:avLst/>
          </a:prstGeom>
          <a:ln w="57150" cmpd="sng">
            <a:solidFill>
              <a:srgbClr val="FF00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620930" y="2476122"/>
            <a:ext cx="0" cy="381000"/>
          </a:xfrm>
          <a:prstGeom prst="line">
            <a:avLst/>
          </a:prstGeom>
          <a:ln w="57150" cmpd="sng">
            <a:solidFill>
              <a:srgbClr val="FF00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11430" y="2476122"/>
            <a:ext cx="0" cy="381000"/>
          </a:xfrm>
          <a:prstGeom prst="line">
            <a:avLst/>
          </a:prstGeom>
          <a:ln w="57150" cmpd="sng">
            <a:solidFill>
              <a:srgbClr val="FF00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836486" y="2476122"/>
            <a:ext cx="0" cy="381000"/>
          </a:xfrm>
          <a:prstGeom prst="line">
            <a:avLst/>
          </a:prstGeom>
          <a:ln w="57150" cmpd="sng">
            <a:solidFill>
              <a:srgbClr val="FF00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177566" y="4024388"/>
            <a:ext cx="0" cy="381000"/>
          </a:xfrm>
          <a:prstGeom prst="line">
            <a:avLst/>
          </a:prstGeom>
          <a:ln w="57150" cmpd="sng">
            <a:solidFill>
              <a:srgbClr val="FF00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317077" y="4045890"/>
            <a:ext cx="3404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mino acid change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98121" y="4683228"/>
            <a:ext cx="3404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ocation of medoid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7200" y="980861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buSzPct val="70000"/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Uses a Partitioning Around Medoids (PAM)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algorithm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31921" y="3796526"/>
            <a:ext cx="3113671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If there are 6 mutations CLUMP randomly picks a certain number of medoids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It than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looks for the number of medoids that give the best local minimum but yet makes sure the clusters are not too close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892676" y="2994254"/>
            <a:ext cx="0" cy="368300"/>
          </a:xfrm>
          <a:prstGeom prst="straightConnector1">
            <a:avLst/>
          </a:prstGeom>
          <a:ln w="57150" cmpd="sng">
            <a:solidFill>
              <a:srgbClr val="0000FF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807984" y="2994990"/>
            <a:ext cx="0" cy="368300"/>
          </a:xfrm>
          <a:prstGeom prst="straightConnector1">
            <a:avLst/>
          </a:prstGeom>
          <a:ln w="57150" cmpd="sng">
            <a:solidFill>
              <a:srgbClr val="0000FF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841696" y="2995726"/>
            <a:ext cx="0" cy="368300"/>
          </a:xfrm>
          <a:prstGeom prst="straightConnector1">
            <a:avLst/>
          </a:prstGeom>
          <a:ln w="57150" cmpd="sng">
            <a:solidFill>
              <a:srgbClr val="0000FF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1177566" y="4745815"/>
            <a:ext cx="0" cy="368300"/>
          </a:xfrm>
          <a:prstGeom prst="straightConnector1">
            <a:avLst/>
          </a:prstGeom>
          <a:ln w="57150" cmpd="sng">
            <a:solidFill>
              <a:srgbClr val="0000FF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33023" y="1744118"/>
            <a:ext cx="4016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Linear representation of protein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59935" y="2870238"/>
            <a:ext cx="1781883" cy="646331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Result 1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m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edoids=3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8900" y="6545263"/>
            <a:ext cx="2654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Turner et al. 2015, Hum Mol Genet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1860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1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5387" y="1725161"/>
            <a:ext cx="8625074" cy="46305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919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Arial"/>
                <a:cs typeface="Arial"/>
              </a:rPr>
              <a:t>CLUstering by Mutation Position (CLUMP)</a:t>
            </a:r>
            <a:endParaRPr lang="en-US" sz="2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13993" y="2666622"/>
            <a:ext cx="7885868" cy="0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562476" y="2476122"/>
            <a:ext cx="0" cy="381000"/>
          </a:xfrm>
          <a:prstGeom prst="line">
            <a:avLst/>
          </a:prstGeom>
          <a:ln w="57150" cmpd="sng">
            <a:solidFill>
              <a:srgbClr val="FF00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714876" y="2476122"/>
            <a:ext cx="0" cy="381000"/>
          </a:xfrm>
          <a:prstGeom prst="line">
            <a:avLst/>
          </a:prstGeom>
          <a:ln w="57150" cmpd="sng">
            <a:solidFill>
              <a:srgbClr val="FF00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92676" y="2476122"/>
            <a:ext cx="0" cy="381000"/>
          </a:xfrm>
          <a:prstGeom prst="line">
            <a:avLst/>
          </a:prstGeom>
          <a:ln w="57150" cmpd="sng">
            <a:solidFill>
              <a:srgbClr val="FF00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620930" y="2476122"/>
            <a:ext cx="0" cy="381000"/>
          </a:xfrm>
          <a:prstGeom prst="line">
            <a:avLst/>
          </a:prstGeom>
          <a:ln w="57150" cmpd="sng">
            <a:solidFill>
              <a:srgbClr val="FF00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11430" y="2476122"/>
            <a:ext cx="0" cy="381000"/>
          </a:xfrm>
          <a:prstGeom prst="line">
            <a:avLst/>
          </a:prstGeom>
          <a:ln w="57150" cmpd="sng">
            <a:solidFill>
              <a:srgbClr val="FF00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836486" y="2476122"/>
            <a:ext cx="0" cy="381000"/>
          </a:xfrm>
          <a:prstGeom prst="line">
            <a:avLst/>
          </a:prstGeom>
          <a:ln w="57150" cmpd="sng">
            <a:solidFill>
              <a:srgbClr val="FF00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57200" y="980861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buSzPct val="70000"/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Uses a Partitioning Around Medoids (PAM)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algorithm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31921" y="3796526"/>
            <a:ext cx="3113671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If there are 6 mutations CLUMP randomly picks a certain number of medoids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It than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looks for the number of medoids that give the best local minimum but yet makes sure the clusters are not too close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703116" y="2994254"/>
            <a:ext cx="0" cy="368300"/>
          </a:xfrm>
          <a:prstGeom prst="straightConnector1">
            <a:avLst/>
          </a:prstGeom>
          <a:ln w="57150" cmpd="sng">
            <a:solidFill>
              <a:srgbClr val="0000FF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841696" y="2995726"/>
            <a:ext cx="0" cy="368300"/>
          </a:xfrm>
          <a:prstGeom prst="straightConnector1">
            <a:avLst/>
          </a:prstGeom>
          <a:ln w="57150" cmpd="sng">
            <a:solidFill>
              <a:srgbClr val="0000FF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359935" y="2870238"/>
            <a:ext cx="1781883" cy="646331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Result 2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m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edoids=2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1177566" y="4024388"/>
            <a:ext cx="0" cy="381000"/>
          </a:xfrm>
          <a:prstGeom prst="line">
            <a:avLst/>
          </a:prstGeom>
          <a:ln w="57150" cmpd="sng">
            <a:solidFill>
              <a:srgbClr val="FF00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317077" y="4045890"/>
            <a:ext cx="3404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mino acid change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98121" y="4683228"/>
            <a:ext cx="3404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ocation of medoid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1177566" y="4745815"/>
            <a:ext cx="0" cy="368300"/>
          </a:xfrm>
          <a:prstGeom prst="straightConnector1">
            <a:avLst/>
          </a:prstGeom>
          <a:ln w="57150" cmpd="sng">
            <a:solidFill>
              <a:srgbClr val="0000FF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33023" y="1744118"/>
            <a:ext cx="4016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Linear representation of protein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5365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5387" y="1725161"/>
            <a:ext cx="8625074" cy="46305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919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Arial"/>
                <a:cs typeface="Arial"/>
              </a:rPr>
              <a:t>CLUstering by Mutation Position (CLUMP)</a:t>
            </a:r>
            <a:endParaRPr lang="en-US" sz="2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13993" y="2666622"/>
            <a:ext cx="7885868" cy="0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562476" y="2476122"/>
            <a:ext cx="0" cy="381000"/>
          </a:xfrm>
          <a:prstGeom prst="line">
            <a:avLst/>
          </a:prstGeom>
          <a:ln w="57150" cmpd="sng">
            <a:solidFill>
              <a:srgbClr val="FF00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714876" y="2476122"/>
            <a:ext cx="0" cy="381000"/>
          </a:xfrm>
          <a:prstGeom prst="line">
            <a:avLst/>
          </a:prstGeom>
          <a:ln w="57150" cmpd="sng">
            <a:solidFill>
              <a:srgbClr val="FF00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92676" y="2476122"/>
            <a:ext cx="0" cy="381000"/>
          </a:xfrm>
          <a:prstGeom prst="line">
            <a:avLst/>
          </a:prstGeom>
          <a:ln w="57150" cmpd="sng">
            <a:solidFill>
              <a:srgbClr val="FF00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620930" y="2476122"/>
            <a:ext cx="0" cy="381000"/>
          </a:xfrm>
          <a:prstGeom prst="line">
            <a:avLst/>
          </a:prstGeom>
          <a:ln w="57150" cmpd="sng">
            <a:solidFill>
              <a:srgbClr val="FF00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11430" y="2476122"/>
            <a:ext cx="0" cy="381000"/>
          </a:xfrm>
          <a:prstGeom prst="line">
            <a:avLst/>
          </a:prstGeom>
          <a:ln w="57150" cmpd="sng">
            <a:solidFill>
              <a:srgbClr val="FF00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836486" y="2476122"/>
            <a:ext cx="0" cy="381000"/>
          </a:xfrm>
          <a:prstGeom prst="line">
            <a:avLst/>
          </a:prstGeom>
          <a:ln w="57150" cmpd="sng">
            <a:solidFill>
              <a:srgbClr val="FF00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57200" y="980861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buSzPct val="70000"/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Uses a Partitioning Around Medoids (PAM)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algorithm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31921" y="3796526"/>
            <a:ext cx="3113671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If there are 6 mutations CLUMP randomly picks a certain number of medoids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It than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looks for the number of medoids that give the best local minimum but yet makes sure the clusters are not too close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532512" y="2994254"/>
            <a:ext cx="0" cy="368300"/>
          </a:xfrm>
          <a:prstGeom prst="straightConnector1">
            <a:avLst/>
          </a:prstGeom>
          <a:ln w="57150" cmpd="sng">
            <a:solidFill>
              <a:srgbClr val="0000FF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841696" y="2995726"/>
            <a:ext cx="0" cy="368300"/>
          </a:xfrm>
          <a:prstGeom prst="straightConnector1">
            <a:avLst/>
          </a:prstGeom>
          <a:ln w="57150" cmpd="sng">
            <a:solidFill>
              <a:srgbClr val="0000FF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893428" y="2994990"/>
            <a:ext cx="0" cy="368300"/>
          </a:xfrm>
          <a:prstGeom prst="straightConnector1">
            <a:avLst/>
          </a:prstGeom>
          <a:ln w="57150" cmpd="sng">
            <a:solidFill>
              <a:srgbClr val="0000FF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177566" y="4024388"/>
            <a:ext cx="0" cy="381000"/>
          </a:xfrm>
          <a:prstGeom prst="line">
            <a:avLst/>
          </a:prstGeom>
          <a:ln w="57150" cmpd="sng">
            <a:solidFill>
              <a:srgbClr val="FF00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317077" y="4045890"/>
            <a:ext cx="3404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mino acid change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98121" y="4683228"/>
            <a:ext cx="3404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ocation of medoid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1177566" y="4745815"/>
            <a:ext cx="0" cy="368300"/>
          </a:xfrm>
          <a:prstGeom prst="straightConnector1">
            <a:avLst/>
          </a:prstGeom>
          <a:ln w="57150" cmpd="sng">
            <a:solidFill>
              <a:srgbClr val="0000FF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359935" y="2870238"/>
            <a:ext cx="1781883" cy="646331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Result 3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medoids=3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3023" y="1744118"/>
            <a:ext cx="4016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Linear representation of protein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6256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5387" y="1725161"/>
            <a:ext cx="8625074" cy="46305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919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Arial"/>
                <a:cs typeface="Arial"/>
              </a:rPr>
              <a:t>CLUstering by Mutation Position (CLUMP)</a:t>
            </a:r>
            <a:endParaRPr lang="en-US" sz="2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13993" y="2666622"/>
            <a:ext cx="7885868" cy="0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562476" y="2476122"/>
            <a:ext cx="0" cy="381000"/>
          </a:xfrm>
          <a:prstGeom prst="line">
            <a:avLst/>
          </a:prstGeom>
          <a:ln w="57150" cmpd="sng">
            <a:solidFill>
              <a:srgbClr val="FF00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714876" y="2476122"/>
            <a:ext cx="0" cy="381000"/>
          </a:xfrm>
          <a:prstGeom prst="line">
            <a:avLst/>
          </a:prstGeom>
          <a:ln w="57150" cmpd="sng">
            <a:solidFill>
              <a:srgbClr val="FF00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92676" y="2476122"/>
            <a:ext cx="0" cy="381000"/>
          </a:xfrm>
          <a:prstGeom prst="line">
            <a:avLst/>
          </a:prstGeom>
          <a:ln w="57150" cmpd="sng">
            <a:solidFill>
              <a:srgbClr val="FF00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620930" y="2476122"/>
            <a:ext cx="0" cy="381000"/>
          </a:xfrm>
          <a:prstGeom prst="line">
            <a:avLst/>
          </a:prstGeom>
          <a:ln w="57150" cmpd="sng">
            <a:solidFill>
              <a:srgbClr val="FF00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11430" y="2476122"/>
            <a:ext cx="0" cy="381000"/>
          </a:xfrm>
          <a:prstGeom prst="line">
            <a:avLst/>
          </a:prstGeom>
          <a:ln w="57150" cmpd="sng">
            <a:solidFill>
              <a:srgbClr val="FF00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836486" y="2476122"/>
            <a:ext cx="0" cy="381000"/>
          </a:xfrm>
          <a:prstGeom prst="line">
            <a:avLst/>
          </a:prstGeom>
          <a:ln w="57150" cmpd="sng">
            <a:solidFill>
              <a:srgbClr val="FF00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57200" y="980861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buSzPct val="70000"/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Uses a Partitioning Around Medoids (PAM)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algorithm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31921" y="3796526"/>
            <a:ext cx="3113671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If there are 6 mutations CLUMP randomly picks a certain number of medoids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It than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looks for the number of medoids that give the best local minimum but yet makes sure the clusters are not too close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3617672" y="2994254"/>
            <a:ext cx="0" cy="368300"/>
          </a:xfrm>
          <a:prstGeom prst="straightConnector1">
            <a:avLst/>
          </a:prstGeom>
          <a:ln w="57150" cmpd="sng">
            <a:solidFill>
              <a:srgbClr val="0000FF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826940" y="2994990"/>
            <a:ext cx="0" cy="368300"/>
          </a:xfrm>
          <a:prstGeom prst="straightConnector1">
            <a:avLst/>
          </a:prstGeom>
          <a:ln w="57150" cmpd="sng">
            <a:solidFill>
              <a:srgbClr val="0000FF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177566" y="4024388"/>
            <a:ext cx="0" cy="381000"/>
          </a:xfrm>
          <a:prstGeom prst="line">
            <a:avLst/>
          </a:prstGeom>
          <a:ln w="57150" cmpd="sng">
            <a:solidFill>
              <a:srgbClr val="FF00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317077" y="4045890"/>
            <a:ext cx="3404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mino acid change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98121" y="4683228"/>
            <a:ext cx="3404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ocation of medoid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1177566" y="4745815"/>
            <a:ext cx="0" cy="368300"/>
          </a:xfrm>
          <a:prstGeom prst="straightConnector1">
            <a:avLst/>
          </a:prstGeom>
          <a:ln w="57150" cmpd="sng">
            <a:solidFill>
              <a:srgbClr val="0000FF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359935" y="2870238"/>
            <a:ext cx="1781883" cy="646331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Result 4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m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edoids=2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3023" y="1744118"/>
            <a:ext cx="4016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Linear representation of protein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2075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5387" y="1725161"/>
            <a:ext cx="8625074" cy="46305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919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Arial"/>
                <a:cs typeface="Arial"/>
              </a:rPr>
              <a:t>CLUstering by Mutation Position (CLUMP)</a:t>
            </a:r>
            <a:endParaRPr lang="en-US" sz="2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13993" y="2666622"/>
            <a:ext cx="7885868" cy="0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562476" y="2476122"/>
            <a:ext cx="0" cy="381000"/>
          </a:xfrm>
          <a:prstGeom prst="line">
            <a:avLst/>
          </a:prstGeom>
          <a:ln w="57150" cmpd="sng">
            <a:solidFill>
              <a:srgbClr val="FF00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714876" y="2476122"/>
            <a:ext cx="0" cy="381000"/>
          </a:xfrm>
          <a:prstGeom prst="line">
            <a:avLst/>
          </a:prstGeom>
          <a:ln w="57150" cmpd="sng">
            <a:solidFill>
              <a:srgbClr val="FF00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92676" y="2476122"/>
            <a:ext cx="0" cy="381000"/>
          </a:xfrm>
          <a:prstGeom prst="line">
            <a:avLst/>
          </a:prstGeom>
          <a:ln w="57150" cmpd="sng">
            <a:solidFill>
              <a:srgbClr val="FF00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620930" y="2476122"/>
            <a:ext cx="0" cy="381000"/>
          </a:xfrm>
          <a:prstGeom prst="line">
            <a:avLst/>
          </a:prstGeom>
          <a:ln w="57150" cmpd="sng">
            <a:solidFill>
              <a:srgbClr val="FF00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11430" y="2476122"/>
            <a:ext cx="0" cy="381000"/>
          </a:xfrm>
          <a:prstGeom prst="line">
            <a:avLst/>
          </a:prstGeom>
          <a:ln w="57150" cmpd="sng">
            <a:solidFill>
              <a:srgbClr val="FF00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836486" y="2476122"/>
            <a:ext cx="0" cy="381000"/>
          </a:xfrm>
          <a:prstGeom prst="line">
            <a:avLst/>
          </a:prstGeom>
          <a:ln w="57150" cmpd="sng">
            <a:solidFill>
              <a:srgbClr val="FF00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177566" y="4024388"/>
            <a:ext cx="0" cy="381000"/>
          </a:xfrm>
          <a:prstGeom prst="line">
            <a:avLst/>
          </a:prstGeom>
          <a:ln w="57150" cmpd="sng">
            <a:solidFill>
              <a:srgbClr val="FF00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317077" y="4045890"/>
            <a:ext cx="3404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mino acid change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98121" y="4683228"/>
            <a:ext cx="3404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ocation of medoid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7200" y="980861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buSzPct val="70000"/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Uses a Partitioning Around Medoids (PAM)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algorithm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31921" y="3796526"/>
            <a:ext cx="3113671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If there are 6 mutations CLUMP randomly picks a certain number of medoids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It than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looks for the number of medoids that give the best local minimum but yet makes sure the clusters are not too close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892676" y="2994254"/>
            <a:ext cx="0" cy="368300"/>
          </a:xfrm>
          <a:prstGeom prst="straightConnector1">
            <a:avLst/>
          </a:prstGeom>
          <a:ln w="57150" cmpd="sng">
            <a:solidFill>
              <a:srgbClr val="0000FF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807984" y="2994990"/>
            <a:ext cx="0" cy="368300"/>
          </a:xfrm>
          <a:prstGeom prst="straightConnector1">
            <a:avLst/>
          </a:prstGeom>
          <a:ln w="57150" cmpd="sng">
            <a:solidFill>
              <a:srgbClr val="0000FF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841696" y="2995726"/>
            <a:ext cx="0" cy="368300"/>
          </a:xfrm>
          <a:prstGeom prst="straightConnector1">
            <a:avLst/>
          </a:prstGeom>
          <a:ln w="57150" cmpd="sng">
            <a:solidFill>
              <a:srgbClr val="0000FF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1177566" y="4745815"/>
            <a:ext cx="0" cy="368300"/>
          </a:xfrm>
          <a:prstGeom prst="straightConnector1">
            <a:avLst/>
          </a:prstGeom>
          <a:ln w="57150" cmpd="sng">
            <a:solidFill>
              <a:srgbClr val="0000FF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33023" y="1744118"/>
            <a:ext cx="4016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Linear representation of protein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59935" y="2870238"/>
            <a:ext cx="1781883" cy="646331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Result 1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m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edoids=3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6457" y="5307489"/>
            <a:ext cx="4906302" cy="92333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Lower CLUMP scores indicate more clustering as mutations tend to be very close to the medoids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7588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806</Words>
  <Application>Microsoft Macintosh PowerPoint</Application>
  <PresentationFormat>On-screen Show (4:3)</PresentationFormat>
  <Paragraphs>160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Analysis of de novo variants</vt:lpstr>
      <vt:lpstr>denovo-db</vt:lpstr>
      <vt:lpstr>denovo-db usage</vt:lpstr>
      <vt:lpstr>de novo variants in disease</vt:lpstr>
      <vt:lpstr>CLUstering by Mutation Position (CLUMP)</vt:lpstr>
      <vt:lpstr>CLUstering by Mutation Position (CLUMP)</vt:lpstr>
      <vt:lpstr>CLUstering by Mutation Position (CLUMP)</vt:lpstr>
      <vt:lpstr>CLUstering by Mutation Position (CLUMP)</vt:lpstr>
      <vt:lpstr>CLUstering by Mutation Position (CLUMP)</vt:lpstr>
      <vt:lpstr>Missense clustering is greatest in  autosomal dominant disorders</vt:lpstr>
      <vt:lpstr>Applying CLUMP to missense variants in neurodevelopmental disorders (NDD)</vt:lpstr>
      <vt:lpstr>Applying CLUMP to missense variants in neurodevelopmental disorders (NDD)</vt:lpstr>
      <vt:lpstr>Clustered mutations and 3D protein structure</vt:lpstr>
      <vt:lpstr>Clustered mutations and 3D protein structure</vt:lpstr>
      <vt:lpstr>Conclusions</vt:lpstr>
      <vt:lpstr>Future Directions</vt:lpstr>
      <vt:lpstr>Acknowledgments</vt:lpstr>
      <vt:lpstr>PowerPoint Presentation</vt:lpstr>
    </vt:vector>
  </TitlesOfParts>
  <Company>University of Washington Department of Genome Sciences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Tychele Turner</dc:creator>
  <cp:lastModifiedBy>Tychele Turner</cp:lastModifiedBy>
  <cp:revision>176</cp:revision>
  <dcterms:created xsi:type="dcterms:W3CDTF">2017-03-11T00:35:07Z</dcterms:created>
  <dcterms:modified xsi:type="dcterms:W3CDTF">2017-03-27T17:29:59Z</dcterms:modified>
</cp:coreProperties>
</file>