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8" r:id="rId1"/>
    <p:sldMasterId id="2147483943" r:id="rId2"/>
  </p:sldMasterIdLst>
  <p:notesMasterIdLst>
    <p:notesMasterId r:id="rId21"/>
  </p:notesMasterIdLst>
  <p:sldIdLst>
    <p:sldId id="318" r:id="rId3"/>
    <p:sldId id="353" r:id="rId4"/>
    <p:sldId id="311" r:id="rId5"/>
    <p:sldId id="312" r:id="rId6"/>
    <p:sldId id="313" r:id="rId7"/>
    <p:sldId id="314" r:id="rId8"/>
    <p:sldId id="315" r:id="rId9"/>
    <p:sldId id="316" r:id="rId10"/>
    <p:sldId id="352" r:id="rId11"/>
    <p:sldId id="354" r:id="rId12"/>
    <p:sldId id="319" r:id="rId13"/>
    <p:sldId id="266" r:id="rId14"/>
    <p:sldId id="272" r:id="rId15"/>
    <p:sldId id="270" r:id="rId16"/>
    <p:sldId id="278" r:id="rId17"/>
    <p:sldId id="298" r:id="rId18"/>
    <p:sldId id="285" r:id="rId19"/>
    <p:sldId id="351" r:id="rId20"/>
  </p:sldIdLst>
  <p:sldSz cx="9144000" cy="6858000" type="screen4x3"/>
  <p:notesSz cx="9144000" cy="6858000"/>
  <p:defaultTextStyle>
    <a:defPPr>
      <a:defRPr lang="en-US"/>
    </a:defPPr>
    <a:lvl1pPr marL="0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81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564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845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1127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408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691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972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2254" algn="l" defTabSz="41028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2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081"/>
    <a:srgbClr val="DF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191" autoAdjust="0"/>
    <p:restoredTop sz="93899" autoAdjust="0"/>
  </p:normalViewPr>
  <p:slideViewPr>
    <p:cSldViewPr snapToGrid="0" snapToObjects="1">
      <p:cViewPr>
        <p:scale>
          <a:sx n="80" d="100"/>
          <a:sy n="80" d="100"/>
        </p:scale>
        <p:origin x="1292" y="-284"/>
      </p:cViewPr>
      <p:guideLst>
        <p:guide orient="horz" pos="4319"/>
        <p:guide pos="29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98CDF-8E63-8F4E-8622-DFEA3F73543D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0D6BB-7ECF-B741-A47D-F4392BDD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8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8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6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6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6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5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41984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946A03-6FEF-4626-AF89-0F181A1B9E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4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/>
              <a:t>Genetic Testing</a:t>
            </a:r>
          </a:p>
          <a:p>
            <a:pPr lvl="1">
              <a:lnSpc>
                <a:spcPct val="80000"/>
              </a:lnSpc>
            </a:pPr>
            <a:r>
              <a:rPr lang="en-GB" altLang="ja-JP" sz="1800" dirty="0"/>
              <a:t>9/17/99 karyotype normal 46,XY</a:t>
            </a:r>
            <a:r>
              <a:rPr lang="en-US" altLang="ja-JP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GB" altLang="ja-JP" sz="1800" dirty="0"/>
              <a:t>9/9/2011 Chromosomal microarray (CGH+SNP) 599 kb duplication chr5q34, maternally inherited </a:t>
            </a:r>
          </a:p>
          <a:p>
            <a:pPr>
              <a:lnSpc>
                <a:spcPct val="80000"/>
              </a:lnSpc>
            </a:pPr>
            <a:r>
              <a:rPr lang="en-US" altLang="ja-JP" sz="2000" b="1" dirty="0"/>
              <a:t>Metabolic Testing</a:t>
            </a:r>
            <a:r>
              <a:rPr lang="en-US" altLang="ja-JP" sz="2000" dirty="0"/>
              <a:t> - </a:t>
            </a:r>
            <a:r>
              <a:rPr lang="en-US" altLang="ja-JP" sz="1800" dirty="0"/>
              <a:t>Copper, </a:t>
            </a:r>
            <a:r>
              <a:rPr lang="en-US" altLang="ja-JP" sz="1800" dirty="0" err="1"/>
              <a:t>ceruloplasm,lactate</a:t>
            </a:r>
            <a:r>
              <a:rPr lang="en-US" altLang="ja-JP" sz="1800" dirty="0"/>
              <a:t>, T+F carnitine, PAA, UOA, </a:t>
            </a:r>
            <a:r>
              <a:rPr lang="en-US" altLang="ja-JP" sz="1800" dirty="0" err="1"/>
              <a:t>creatine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guanidinoacetate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sulfocysteine</a:t>
            </a:r>
            <a:r>
              <a:rPr lang="en-US" altLang="ja-JP" sz="1800" dirty="0"/>
              <a:t>, 7-dehydrocholesterol, CHO-</a:t>
            </a:r>
            <a:r>
              <a:rPr lang="en-US" altLang="ja-JP" sz="1800" dirty="0" err="1"/>
              <a:t>def</a:t>
            </a:r>
            <a:r>
              <a:rPr lang="en-US" altLang="ja-JP" sz="1800" dirty="0"/>
              <a:t> transferrin</a:t>
            </a:r>
          </a:p>
          <a:p>
            <a:pPr>
              <a:lnSpc>
                <a:spcPct val="80000"/>
              </a:lnSpc>
            </a:pPr>
            <a:r>
              <a:rPr lang="en-US" altLang="ja-JP" sz="2000" b="1" dirty="0"/>
              <a:t>Osteoporosis </a:t>
            </a:r>
            <a:r>
              <a:rPr lang="en-US" altLang="ja-JP" sz="2000" dirty="0"/>
              <a:t>- </a:t>
            </a:r>
            <a:r>
              <a:rPr lang="en-US" altLang="ja-JP" sz="1800" dirty="0"/>
              <a:t>Hip Z-4.7 SD, L1-L4 -2.7 SD, </a:t>
            </a:r>
            <a:r>
              <a:rPr lang="en-US" altLang="ja-JP" sz="1800" dirty="0" err="1"/>
              <a:t>nl</a:t>
            </a:r>
            <a:r>
              <a:rPr lang="en-US" altLang="ja-JP" sz="1800" dirty="0"/>
              <a:t> AP, </a:t>
            </a:r>
            <a:r>
              <a:rPr lang="en-US" altLang="ja-JP" sz="1800" dirty="0" err="1"/>
              <a:t>Phos</a:t>
            </a:r>
            <a:r>
              <a:rPr lang="en-US" altLang="ja-JP" sz="1800" dirty="0"/>
              <a:t>, Ca, 25-OH </a:t>
            </a:r>
            <a:r>
              <a:rPr lang="en-US" altLang="ja-JP" sz="1800" dirty="0" err="1"/>
              <a:t>Vit</a:t>
            </a:r>
            <a:r>
              <a:rPr lang="en-US" altLang="ja-JP" sz="1800" dirty="0"/>
              <a:t> D, PTH</a:t>
            </a:r>
          </a:p>
          <a:p>
            <a:pPr>
              <a:lnSpc>
                <a:spcPct val="80000"/>
              </a:lnSpc>
            </a:pPr>
            <a:r>
              <a:rPr lang="en-US" altLang="ja-JP" sz="2000" b="1" dirty="0"/>
              <a:t>Cardiac ECHO</a:t>
            </a:r>
            <a:r>
              <a:rPr lang="en-US" altLang="ja-JP" sz="2000" dirty="0"/>
              <a:t> - </a:t>
            </a:r>
            <a:r>
              <a:rPr lang="en-US" altLang="ja-JP" sz="2000" dirty="0" err="1"/>
              <a:t>nl</a:t>
            </a:r>
            <a:endParaRPr lang="en-US" altLang="ja-JP" sz="2000" dirty="0"/>
          </a:p>
          <a:p>
            <a:pPr>
              <a:lnSpc>
                <a:spcPct val="80000"/>
              </a:lnSpc>
            </a:pPr>
            <a:r>
              <a:rPr lang="en-US" altLang="ja-JP" sz="2000" b="1" dirty="0"/>
              <a:t>EEG</a:t>
            </a:r>
            <a:r>
              <a:rPr lang="en-US" altLang="ja-JP" sz="2000" dirty="0"/>
              <a:t> - </a:t>
            </a:r>
            <a:r>
              <a:rPr lang="en-GB" altLang="ja-JP" sz="2000" dirty="0"/>
              <a:t>frequent epileptiform activity over the left hemisphere, mostly occipital, less frequently temporal. there is also continuous slowing over the posterior left hemisphere.</a:t>
            </a:r>
            <a:r>
              <a:rPr lang="en-GB" altLang="ja-JP" sz="28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Brain MRI</a:t>
            </a:r>
            <a:r>
              <a:rPr lang="en-US" sz="2000" dirty="0"/>
              <a:t> </a:t>
            </a:r>
            <a:r>
              <a:rPr lang="en-US" sz="1600" dirty="0"/>
              <a:t>- </a:t>
            </a:r>
            <a:r>
              <a:rPr lang="en-US" sz="1800" dirty="0"/>
              <a:t>Normal orbits, optic nerve (13 </a:t>
            </a:r>
            <a:r>
              <a:rPr lang="en-US" sz="1800" dirty="0" err="1"/>
              <a:t>mo</a:t>
            </a:r>
            <a:r>
              <a:rPr lang="en-US" sz="1800" dirty="0"/>
              <a:t>) increased T2 signal in </a:t>
            </a:r>
            <a:r>
              <a:rPr lang="en-US" sz="1800" dirty="0" err="1"/>
              <a:t>paratrigonal</a:t>
            </a:r>
            <a:r>
              <a:rPr lang="en-US" sz="1800" dirty="0"/>
              <a:t> white matter greater than expected for age. Question periventricular leukomalacia (PVL). however, there is no irregularity to the surface of the ventricles to support the diagnosis of PVL.</a:t>
            </a:r>
          </a:p>
          <a:p>
            <a:pPr>
              <a:lnSpc>
                <a:spcPct val="80000"/>
              </a:lnSpc>
            </a:pPr>
            <a:endParaRPr lang="en-US" altLang="ja-JP" sz="1800" dirty="0"/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Note: A distal duplication, 5q34--,</a:t>
            </a:r>
            <a:r>
              <a:rPr lang="en-US" sz="1800" dirty="0" err="1"/>
              <a:t>ter</a:t>
            </a:r>
            <a:r>
              <a:rPr lang="en-US" sz="1800" dirty="0"/>
              <a:t>, associated with short stature, mild mental retardation, delayed puberty, chronic eczema, hernias, dysmorphic facies including short receding forehead, high nasal bridge, thick alae </a:t>
            </a:r>
            <a:r>
              <a:rPr lang="en-US" sz="1800" dirty="0" err="1"/>
              <a:t>nasales</a:t>
            </a:r>
            <a:r>
              <a:rPr lang="en-US" sz="1800" dirty="0"/>
              <a:t>, prominent nasal tip, dental caries, digital anomalies and normal life expectancy.</a:t>
            </a:r>
          </a:p>
          <a:p>
            <a:pPr>
              <a:lnSpc>
                <a:spcPct val="80000"/>
              </a:lnSpc>
            </a:pPr>
            <a:endParaRPr lang="en-US" altLang="ja-JP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BBA1A-4DFA-4914-8390-5CF5B4DAC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9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6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Saudi Arabia, second child dies 3 mo CHD, IV.5 died chest infection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B6BEC-E83D-4EA6-8442-065B528FE4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3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different in their philosophies than in their underlying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3370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545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3153444"/>
            <a:ext cx="9143999" cy="2104361"/>
          </a:xfrm>
          <a:solidFill>
            <a:schemeClr val="tx1">
              <a:alpha val="40000"/>
            </a:schemeClr>
          </a:solidFill>
        </p:spPr>
        <p:txBody>
          <a:bodyPr bIns="320032" anchor="ctr" anchorCtr="1">
            <a:noAutofit/>
          </a:bodyPr>
          <a:lstStyle>
            <a:lvl1pPr algn="ctr">
              <a:defRPr sz="2926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7" y="4267205"/>
            <a:ext cx="8234363" cy="265457"/>
          </a:xfrm>
        </p:spPr>
        <p:txBody>
          <a:bodyPr/>
          <a:lstStyle>
            <a:lvl1pPr marL="0" indent="0" algn="ctr">
              <a:buNone/>
              <a:defRPr sz="1725" b="0">
                <a:solidFill>
                  <a:schemeClr val="bg1"/>
                </a:solidFill>
              </a:defRPr>
            </a:lvl1pPr>
            <a:lvl2pPr marL="342984" indent="0" algn="ctr">
              <a:buNone/>
              <a:defRPr sz="1500"/>
            </a:lvl2pPr>
            <a:lvl3pPr marL="685966" indent="0" algn="ctr">
              <a:buNone/>
              <a:defRPr sz="1350"/>
            </a:lvl3pPr>
            <a:lvl4pPr marL="1028950" indent="0" algn="ctr">
              <a:buNone/>
              <a:defRPr sz="1200"/>
            </a:lvl4pPr>
            <a:lvl5pPr marL="1371934" indent="0" algn="ctr">
              <a:buNone/>
              <a:defRPr sz="1200"/>
            </a:lvl5pPr>
            <a:lvl6pPr marL="1714917" indent="0" algn="ctr">
              <a:buNone/>
              <a:defRPr sz="1200"/>
            </a:lvl6pPr>
            <a:lvl7pPr marL="2057901" indent="0" algn="ctr">
              <a:buNone/>
              <a:defRPr sz="1200"/>
            </a:lvl7pPr>
            <a:lvl8pPr marL="2400885" indent="0" algn="ctr">
              <a:buNone/>
              <a:defRPr sz="1200"/>
            </a:lvl8pPr>
            <a:lvl9pPr marL="27438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71" y="5624066"/>
            <a:ext cx="1856258" cy="8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4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250" y="3059673"/>
            <a:ext cx="8243888" cy="26545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eyBearClawsClipped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08" y="538996"/>
            <a:ext cx="3810992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-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0" y="0"/>
            <a:ext cx="9156700" cy="11020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4298" rIns="3429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31" name="Shape 131"/>
          <p:cNvSpPr/>
          <p:nvPr/>
        </p:nvSpPr>
        <p:spPr>
          <a:xfrm>
            <a:off x="0" y="6515494"/>
            <a:ext cx="9156700" cy="355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4298" rIns="3429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32" name="Shape 132"/>
          <p:cNvSpPr/>
          <p:nvPr/>
        </p:nvSpPr>
        <p:spPr>
          <a:xfrm>
            <a:off x="7378701" y="6547244"/>
            <a:ext cx="1778000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sz="750"/>
              <a:t>genomicsandhealth.org</a:t>
            </a:r>
          </a:p>
        </p:txBody>
      </p:sp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457200" y="782810"/>
            <a:ext cx="5518150" cy="228524"/>
          </a:xfrm>
          <a:prstGeom prst="rect">
            <a:avLst/>
          </a:prstGeom>
        </p:spPr>
        <p:txBody>
          <a:bodyPr/>
          <a:lstStyle>
            <a:lvl1pPr algn="l">
              <a:defRPr sz="165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pic>
        <p:nvPicPr>
          <p:cNvPr id="134" name="image5.png" descr="GA4GH-Logo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328" y="506907"/>
            <a:ext cx="2025526" cy="49529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457200" y="1663382"/>
            <a:ext cx="8229600" cy="15645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581180" indent="-238189">
              <a:spcBef>
                <a:spcPts val="300"/>
              </a:spcBef>
              <a:buFontTx/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00353" indent="-214370">
              <a:spcBef>
                <a:spcPts val="300"/>
              </a:spcBef>
              <a:buFontTx/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57635" indent="-228661">
              <a:spcBef>
                <a:spcPts val="300"/>
              </a:spcBef>
              <a:buFontTx/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00627" indent="-228661">
              <a:spcBef>
                <a:spcPts val="300"/>
              </a:spcBef>
              <a:buFontTx/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361951" y="6559600"/>
            <a:ext cx="220003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2242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1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1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3301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48019" indent="0" algn="l">
              <a:buNone/>
              <a:defRPr sz="1800">
                <a:solidFill>
                  <a:schemeClr val="tx2"/>
                </a:solidFill>
              </a:defRPr>
            </a:lvl1pPr>
            <a:lvl2pPr marL="342991" indent="0" algn="ctr">
              <a:buNone/>
            </a:lvl2pPr>
            <a:lvl3pPr marL="685983" indent="0" algn="ctr">
              <a:buNone/>
            </a:lvl3pPr>
            <a:lvl4pPr marL="1028974" indent="0" algn="ctr">
              <a:buNone/>
            </a:lvl4pPr>
            <a:lvl5pPr marL="1371966" indent="0" algn="ctr">
              <a:buNone/>
            </a:lvl5pPr>
            <a:lvl6pPr marL="1714957" indent="0" algn="ctr">
              <a:buNone/>
            </a:lvl6pPr>
            <a:lvl7pPr marL="2057949" indent="0" algn="ctr">
              <a:buNone/>
            </a:lvl7pPr>
            <a:lvl8pPr marL="2400940" indent="0" algn="ctr">
              <a:buNone/>
            </a:lvl8pPr>
            <a:lvl9pPr marL="2743932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3DD59916-8B61-4BDB-A781-783CECBF7EB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1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533400"/>
            <a:ext cx="8229600" cy="609600"/>
          </a:xfrm>
        </p:spPr>
        <p:txBody>
          <a:bodyPr>
            <a:normAutofit/>
          </a:bodyPr>
          <a:lstStyle>
            <a:lvl1pPr>
              <a:defRPr sz="225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181600"/>
          </a:xfrm>
        </p:spPr>
        <p:txBody>
          <a:bodyPr>
            <a:normAutofit/>
          </a:bodyPr>
          <a:lstStyle>
            <a:lvl1pPr>
              <a:defRPr sz="1876"/>
            </a:lvl1pPr>
            <a:lvl2pPr>
              <a:defRPr sz="1876"/>
            </a:lvl2pPr>
            <a:lvl3pPr>
              <a:defRPr sz="1876"/>
            </a:lvl3pPr>
            <a:lvl4pPr>
              <a:defRPr sz="1876"/>
            </a:lvl4pPr>
            <a:lvl5pPr>
              <a:defRPr sz="1876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1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3226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34299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05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2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3001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9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9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1" y="2708519"/>
            <a:ext cx="4041648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8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300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7" y="2272"/>
            <a:ext cx="762000" cy="365760"/>
          </a:xfrm>
        </p:spPr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2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5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7" y="3404768"/>
            <a:ext cx="8234363" cy="405239"/>
          </a:xfrm>
        </p:spPr>
        <p:txBody>
          <a:bodyPr anchor="b"/>
          <a:lstStyle>
            <a:lvl1pPr>
              <a:defRPr sz="29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7" y="4149980"/>
            <a:ext cx="8234363" cy="265457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1pPr>
            <a:lvl2pPr marL="342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8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5777" y="3980107"/>
            <a:ext cx="82343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47" y="5848183"/>
            <a:ext cx="1856258" cy="8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61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35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686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4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2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2401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7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6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0CD3-0961-4D9C-999E-C83F9D1FD7A4}" type="datetimeFigureOut">
              <a:rPr lang="en-US" smtClean="0">
                <a:solidFill>
                  <a:srgbClr val="438086"/>
                </a:solidFill>
              </a:rPr>
              <a:pPr/>
              <a:t>3/29/2017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9916-8B61-4BDB-A781-783CECBF7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9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9144000" cy="26545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777" y="4967035"/>
            <a:ext cx="8234363" cy="405239"/>
          </a:xfrm>
        </p:spPr>
        <p:txBody>
          <a:bodyPr anchor="b"/>
          <a:lstStyle>
            <a:lvl1pPr>
              <a:defRPr sz="2926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85777" y="5482616"/>
            <a:ext cx="8234363" cy="265457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</a:defRPr>
            </a:lvl1pPr>
            <a:lvl2pPr marL="342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8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47" y="5848183"/>
            <a:ext cx="1856258" cy="8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5777" y="1295400"/>
            <a:ext cx="82343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50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524004"/>
            <a:ext cx="3941064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1" y="1524004"/>
            <a:ext cx="3995738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5777" y="1295400"/>
            <a:ext cx="82343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00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39" y="744668"/>
            <a:ext cx="8233001" cy="322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140" y="1631596"/>
            <a:ext cx="4011047" cy="238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725" b="1"/>
            </a:lvl1pPr>
            <a:lvl2pPr marL="342984" indent="0">
              <a:buNone/>
              <a:defRPr sz="1500" b="1"/>
            </a:lvl2pPr>
            <a:lvl3pPr marL="685966" indent="0">
              <a:buNone/>
              <a:defRPr sz="1350" b="1"/>
            </a:lvl3pPr>
            <a:lvl4pPr marL="1028950" indent="0">
              <a:buNone/>
              <a:defRPr sz="1200" b="1"/>
            </a:lvl4pPr>
            <a:lvl5pPr marL="1371934" indent="0">
              <a:buNone/>
              <a:defRPr sz="1200" b="1"/>
            </a:lvl5pPr>
            <a:lvl6pPr marL="1714917" indent="0">
              <a:buNone/>
              <a:defRPr sz="1200" b="1"/>
            </a:lvl6pPr>
            <a:lvl7pPr marL="2057901" indent="0">
              <a:buNone/>
              <a:defRPr sz="1200" b="1"/>
            </a:lvl7pPr>
            <a:lvl8pPr marL="2400885" indent="0">
              <a:buNone/>
              <a:defRPr sz="1200" b="1"/>
            </a:lvl8pPr>
            <a:lvl9pPr marL="27438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140" y="2081644"/>
            <a:ext cx="4011047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631596"/>
            <a:ext cx="4090985" cy="238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725" b="1"/>
            </a:lvl1pPr>
            <a:lvl2pPr marL="342984" indent="0">
              <a:buNone/>
              <a:defRPr sz="1500" b="1"/>
            </a:lvl2pPr>
            <a:lvl3pPr marL="685966" indent="0">
              <a:buNone/>
              <a:defRPr sz="1350" b="1"/>
            </a:lvl3pPr>
            <a:lvl4pPr marL="1028950" indent="0">
              <a:buNone/>
              <a:defRPr sz="1200" b="1"/>
            </a:lvl4pPr>
            <a:lvl5pPr marL="1371934" indent="0">
              <a:buNone/>
              <a:defRPr sz="1200" b="1"/>
            </a:lvl5pPr>
            <a:lvl6pPr marL="1714917" indent="0">
              <a:buNone/>
              <a:defRPr sz="1200" b="1"/>
            </a:lvl6pPr>
            <a:lvl7pPr marL="2057901" indent="0">
              <a:buNone/>
              <a:defRPr sz="1200" b="1"/>
            </a:lvl7pPr>
            <a:lvl8pPr marL="2400885" indent="0">
              <a:buNone/>
              <a:defRPr sz="1200" b="1"/>
            </a:lvl8pPr>
            <a:lvl9pPr marL="27438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081647"/>
            <a:ext cx="4090986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5777" y="1295400"/>
            <a:ext cx="82343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19800" y="3"/>
            <a:ext cx="3124200" cy="530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6255" y="744665"/>
            <a:ext cx="5280025" cy="322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85778" y="1524006"/>
            <a:ext cx="5262563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5778" y="1295400"/>
            <a:ext cx="52625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0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Streams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6250" y="744668"/>
            <a:ext cx="8243888" cy="322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250" y="1524006"/>
            <a:ext cx="8243888" cy="1583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5777" y="1295400"/>
            <a:ext cx="8234363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eyBearClawsClipped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08" y="896158"/>
            <a:ext cx="3810992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3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04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250" y="744668"/>
            <a:ext cx="8243888" cy="322139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1524006"/>
            <a:ext cx="8243888" cy="158376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60"/>
            <a:ext cx="3086100" cy="365125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1091" y="6356360"/>
            <a:ext cx="2057400" cy="365125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EF04-633D-F244-B345-3900B3A595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9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7" r:id="rId3"/>
    <p:sldLayoutId id="2147483930" r:id="rId4"/>
    <p:sldLayoutId id="2147483932" r:id="rId5"/>
    <p:sldLayoutId id="2147483933" r:id="rId6"/>
    <p:sldLayoutId id="2147483936" r:id="rId7"/>
    <p:sldLayoutId id="2147483938" r:id="rId8"/>
    <p:sldLayoutId id="2147483934" r:id="rId9"/>
    <p:sldLayoutId id="2147483935" r:id="rId10"/>
    <p:sldLayoutId id="2147483939" r:id="rId11"/>
    <p:sldLayoutId id="2147483941" r:id="rId12"/>
  </p:sldLayoutIdLst>
  <p:txStyles>
    <p:titleStyle>
      <a:lvl1pPr algn="l" defTabSz="685966" rtl="0" eaLnBrk="1" latinLnBrk="0" hangingPunct="1">
        <a:lnSpc>
          <a:spcPct val="90000"/>
        </a:lnSpc>
        <a:spcBef>
          <a:spcPct val="0"/>
        </a:spcBef>
        <a:buNone/>
        <a:defRPr sz="2326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92" indent="-171492" algn="l" defTabSz="685966" rtl="0" eaLnBrk="1" latinLnBrk="0" hangingPunct="1">
        <a:lnSpc>
          <a:spcPct val="100000"/>
        </a:lnSpc>
        <a:spcBef>
          <a:spcPts val="0"/>
        </a:spcBef>
        <a:spcAft>
          <a:spcPts val="451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514476" indent="-171492" algn="l" defTabSz="685966" rtl="0" eaLnBrk="1" latinLnBrk="0" hangingPunct="1">
        <a:lnSpc>
          <a:spcPct val="100000"/>
        </a:lnSpc>
        <a:spcBef>
          <a:spcPts val="0"/>
        </a:spcBef>
        <a:spcAft>
          <a:spcPts val="451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57458" indent="-171492" algn="l" defTabSz="685966" rtl="0" eaLnBrk="1" latinLnBrk="0" hangingPunct="1">
        <a:lnSpc>
          <a:spcPct val="100000"/>
        </a:lnSpc>
        <a:spcBef>
          <a:spcPts val="0"/>
        </a:spcBef>
        <a:spcAft>
          <a:spcPts val="451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442" indent="-171492" algn="l" defTabSz="685966" rtl="0" eaLnBrk="1" latinLnBrk="0" hangingPunct="1">
        <a:lnSpc>
          <a:spcPct val="100000"/>
        </a:lnSpc>
        <a:spcBef>
          <a:spcPts val="0"/>
        </a:spcBef>
        <a:spcAft>
          <a:spcPts val="451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543426" indent="-171492" algn="l" defTabSz="685966" rtl="0" eaLnBrk="1" latinLnBrk="0" hangingPunct="1">
        <a:lnSpc>
          <a:spcPct val="100000"/>
        </a:lnSpc>
        <a:spcBef>
          <a:spcPts val="0"/>
        </a:spcBef>
        <a:spcAft>
          <a:spcPts val="451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1886409" indent="-171492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393" indent="-171492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77" indent="-171492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360" indent="-171492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84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66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50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34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17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01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885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68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8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fld id="{A5580CD3-0961-4D9C-999E-C83F9D1FD7A4}" type="datetimeFigureOut">
              <a:rPr lang="en-US" smtClean="0">
                <a:solidFill>
                  <a:srgbClr val="438086"/>
                </a:solidFill>
                <a:cs typeface="Arial" pitchFamily="34" charset="0"/>
              </a:rPr>
              <a:pPr/>
              <a:t>3/29/2017</a:t>
            </a:fld>
            <a:endParaRPr lang="en-US">
              <a:solidFill>
                <a:srgbClr val="438086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srgbClr val="438086"/>
              </a:solidFill>
              <a:cs typeface="Arial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7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50">
                <a:solidFill>
                  <a:srgbClr val="FFFFFF"/>
                </a:solidFill>
              </a:defRPr>
            </a:lvl1pPr>
          </a:lstStyle>
          <a:p>
            <a:fld id="{3DD59916-8B61-4BDB-A781-783CECBF7EB6}" type="slidenum">
              <a:rPr lang="en-US" smtClean="0">
                <a:cs typeface="Arial" pitchFamily="34" charset="0"/>
              </a:rPr>
              <a:pPr/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8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93" indent="-192075" algn="l" rtl="0" eaLnBrk="1" latinLnBrk="0" hangingPunct="1">
        <a:spcBef>
          <a:spcPts val="225"/>
        </a:spcBef>
        <a:buClr>
          <a:schemeClr val="accent3"/>
        </a:buClr>
        <a:buFont typeface="Georgia"/>
        <a:buChar char="•"/>
        <a:defRPr kumimoji="0"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93908" indent="-185215" algn="l" rtl="0" eaLnBrk="1" latinLnBrk="0" hangingPunct="1">
        <a:spcBef>
          <a:spcPts val="225"/>
        </a:spcBef>
        <a:buClr>
          <a:schemeClr val="accent2"/>
        </a:buClr>
        <a:buFont typeface="Georgia"/>
        <a:buChar char="▫"/>
        <a:defRPr kumimoji="0" sz="1951" kern="1200">
          <a:solidFill>
            <a:schemeClr val="accent2"/>
          </a:solidFill>
          <a:latin typeface="+mn-lt"/>
          <a:ea typeface="+mn-ea"/>
          <a:cs typeface="+mn-cs"/>
        </a:defRPr>
      </a:lvl2pPr>
      <a:lvl3pPr marL="692843" indent="-164636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84918" indent="-150916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6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42694" indent="-137197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207330" indent="-137197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35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371966" indent="-137197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2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1522882" indent="-137197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125" kern="1200">
          <a:solidFill>
            <a:schemeClr val="accent3"/>
          </a:solidFill>
          <a:latin typeface="+mn-lt"/>
          <a:ea typeface="+mn-ea"/>
          <a:cs typeface="+mn-cs"/>
        </a:defRPr>
      </a:lvl8pPr>
      <a:lvl9pPr marL="1680658" indent="-137197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05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ncbi.nlm.nih.gov/variation/tools/1000genomes/?chr=X&amp;from=31496431&amp;to=31496431&amp;gts=rs41305353&amp;mk=31496431:31496431|rs4130535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tif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ncbi.nlm.nih.gov/pubmed/936093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89" y="1096019"/>
            <a:ext cx="8864895" cy="407987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400" dirty="0"/>
              <a:t>Challenges and Opportunities:</a:t>
            </a:r>
            <a:br>
              <a:rPr lang="en-US" sz="4400" dirty="0"/>
            </a:br>
            <a:r>
              <a:rPr lang="en-US" sz="4000" i="1" dirty="0"/>
              <a:t>The Use of </a:t>
            </a:r>
            <a:r>
              <a:rPr lang="en-US" sz="4000" i="1" dirty="0" err="1"/>
              <a:t>ClinVar</a:t>
            </a:r>
            <a:r>
              <a:rPr lang="en-US" sz="4000" i="1" dirty="0"/>
              <a:t> and the Beacon Network for </a:t>
            </a:r>
            <a:br>
              <a:rPr lang="en-US" sz="4000" i="1" dirty="0"/>
            </a:br>
            <a:r>
              <a:rPr lang="en-US" sz="4000" i="1" dirty="0"/>
              <a:t>Gene Discovery and Expanded Data Sharing</a:t>
            </a:r>
            <a:br>
              <a:rPr lang="en-US" sz="2200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2200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1500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1500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1200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2100" i="1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br>
              <a:rPr lang="en-US" sz="2100" i="1" dirty="0"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  <a:t>Heidi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  <a:t>Rehm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84" charset="-128"/>
                <a:cs typeface="Helvetica Neue Light"/>
              </a:rPr>
              <a:t>On behalf of the Broad Center for Mendelian Genomics</a:t>
            </a:r>
            <a:br>
              <a:rPr lang="en-US" sz="2000" dirty="0">
                <a:solidFill>
                  <a:srgbClr val="595959"/>
                </a:solidFill>
                <a:latin typeface="Calibri" panose="020F0502020204030204" pitchFamily="34" charset="0"/>
                <a:cs typeface="Helvetica Neue Light"/>
              </a:rPr>
            </a:br>
            <a:endParaRPr lang="en-US" sz="1200" dirty="0">
              <a:latin typeface="Calibri" panose="020F0502020204030204" pitchFamily="34" charset="0"/>
              <a:ea typeface="ＭＳ Ｐゴシック" pitchFamily="-84" charset="-128"/>
              <a:cs typeface="Helvetica Neue Light"/>
            </a:endParaRPr>
          </a:p>
        </p:txBody>
      </p:sp>
      <p:pic>
        <p:nvPicPr>
          <p:cNvPr id="367622" name="Picture 4" descr="http://www.broadinstitute.org/collaboration/gcc/wp-content/uploads/2011/07/broad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2" y="5892800"/>
            <a:ext cx="2704781" cy="6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2409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ClinVar</a:t>
            </a:r>
            <a:r>
              <a:rPr lang="en-US" sz="3200" dirty="0"/>
              <a:t>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47800"/>
            <a:ext cx="8267700" cy="23114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+mj-lt"/>
              </a:rPr>
              <a:t>I receive ~ 1 email per week from a clinician requesting the exchange of detailed phenotype to clarify VUSs found in patients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In some cases this has allowed variants to move form VUS to LP/P or LB/B</a:t>
            </a:r>
          </a:p>
        </p:txBody>
      </p:sp>
    </p:spTree>
    <p:extLst>
      <p:ext uri="{BB962C8B-B14F-4D97-AF65-F5344CB8AC3E}">
        <p14:creationId xmlns:p14="http://schemas.microsoft.com/office/powerpoint/2010/main" val="34298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1" dirty="0"/>
              <a:t>Roles for </a:t>
            </a:r>
            <a:r>
              <a:rPr lang="en-US" sz="3301" dirty="0" err="1"/>
              <a:t>ClinVar</a:t>
            </a:r>
            <a:endParaRPr lang="en-US" sz="330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3947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+mj-lt"/>
              </a:rPr>
              <a:t>Primarily used as a resource to share interpreted variants (P, LP, VUS, LB, B) in known genes 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Can also submit candidates for:</a:t>
            </a:r>
          </a:p>
          <a:p>
            <a:pPr lvl="1"/>
            <a:r>
              <a:rPr lang="en-US" sz="2800" dirty="0">
                <a:latin typeface="+mj-lt"/>
              </a:rPr>
              <a:t>phenotype expansions of known genes</a:t>
            </a:r>
          </a:p>
          <a:p>
            <a:pPr lvl="1"/>
            <a:r>
              <a:rPr lang="en-US" sz="2800" dirty="0">
                <a:latin typeface="+mj-lt"/>
              </a:rPr>
              <a:t>novel genes</a:t>
            </a:r>
          </a:p>
          <a:p>
            <a:pPr lvl="2"/>
            <a:r>
              <a:rPr lang="en-US" sz="2800" dirty="0">
                <a:latin typeface="+mj-lt"/>
              </a:rPr>
              <a:t>These may be entered as VUS or Likely Pathogenic with phenotypic features submitted as HPO terms and the uncertainty in gene-phenotype association explained in a text description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Labs are encouraged to submit alternate interpretations of variants incorrectly reported as pathogenic</a:t>
            </a:r>
          </a:p>
        </p:txBody>
      </p:sp>
    </p:spTree>
    <p:extLst>
      <p:ext uri="{BB962C8B-B14F-4D97-AF65-F5344CB8AC3E}">
        <p14:creationId xmlns:p14="http://schemas.microsoft.com/office/powerpoint/2010/main" val="382370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6667"/>
          <a:stretch/>
        </p:blipFill>
        <p:spPr>
          <a:xfrm>
            <a:off x="456405" y="856580"/>
            <a:ext cx="8406688" cy="3208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9"/>
          <a:stretch/>
        </p:blipFill>
        <p:spPr>
          <a:xfrm>
            <a:off x="392890" y="3908395"/>
            <a:ext cx="8526725" cy="210572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159563" y="3054252"/>
            <a:ext cx="1028968" cy="36839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299300" y="3568737"/>
            <a:ext cx="889231" cy="41587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88531" y="3119584"/>
            <a:ext cx="1079781" cy="10622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1"/>
              <a:t>Links </a:t>
            </a:r>
            <a:r>
              <a:rPr lang="en-US" sz="2101" dirty="0"/>
              <a:t>to </a:t>
            </a:r>
            <a:r>
              <a:rPr lang="en-US" sz="2101" dirty="0" err="1"/>
              <a:t>ClinVar</a:t>
            </a:r>
            <a:endParaRPr lang="en-US" sz="210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72" y="1762879"/>
            <a:ext cx="6491391" cy="3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0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2890" y="856581"/>
            <a:ext cx="8526725" cy="5157541"/>
            <a:chOff x="523717" y="-1"/>
            <a:chExt cx="11366043" cy="6874939"/>
          </a:xfrm>
        </p:grpSpPr>
        <p:grpSp>
          <p:nvGrpSpPr>
            <p:cNvPr id="11" name="Group 10"/>
            <p:cNvGrpSpPr/>
            <p:nvPr/>
          </p:nvGrpSpPr>
          <p:grpSpPr>
            <a:xfrm>
              <a:off x="523717" y="-1"/>
              <a:ext cx="11366043" cy="6874939"/>
              <a:chOff x="523716" y="0"/>
              <a:chExt cx="11366006" cy="68749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46667"/>
              <a:stretch/>
            </p:blipFill>
            <p:spPr>
              <a:xfrm>
                <a:off x="608380" y="0"/>
                <a:ext cx="11205999" cy="427682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t="3789"/>
              <a:stretch/>
            </p:blipFill>
            <p:spPr>
              <a:xfrm>
                <a:off x="523716" y="4068027"/>
                <a:ext cx="11366006" cy="280690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533" y="1208083"/>
                <a:ext cx="8652934" cy="426213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3227495" y="1276981"/>
                <a:ext cx="5733503" cy="4924552"/>
                <a:chOff x="3227495" y="1276981"/>
                <a:chExt cx="5733503" cy="492455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8899" t="85595" r="33561" b="2013"/>
                <a:stretch/>
              </p:blipFill>
              <p:spPr>
                <a:xfrm>
                  <a:off x="5077165" y="5422863"/>
                  <a:ext cx="2355240" cy="77867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48" t="21172" r="38354" b="73012"/>
                <a:stretch/>
              </p:blipFill>
              <p:spPr>
                <a:xfrm>
                  <a:off x="3277628" y="5292267"/>
                  <a:ext cx="3786296" cy="325944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70" t="75166" r="23152" b="13981"/>
                <a:stretch/>
              </p:blipFill>
              <p:spPr>
                <a:xfrm>
                  <a:off x="3227495" y="4701646"/>
                  <a:ext cx="4920829" cy="572166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70" t="3204" r="12015" b="30030"/>
                <a:stretch/>
              </p:blipFill>
              <p:spPr>
                <a:xfrm>
                  <a:off x="3241038" y="1276981"/>
                  <a:ext cx="5719960" cy="3472485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8216" y="3236387"/>
              <a:ext cx="254001" cy="21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8213" y="5031319"/>
              <a:ext cx="254001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65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2890" y="856581"/>
            <a:ext cx="8526725" cy="3980513"/>
            <a:chOff x="523716" y="0"/>
            <a:chExt cx="11366006" cy="5305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50640" b="4478"/>
            <a:stretch/>
          </p:blipFill>
          <p:spPr>
            <a:xfrm>
              <a:off x="523716" y="3996549"/>
              <a:ext cx="11366006" cy="13094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845" y="2842379"/>
              <a:ext cx="1761067" cy="1914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512" y="1278500"/>
              <a:ext cx="1761067" cy="1914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737290" y="3913448"/>
            <a:ext cx="52662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i="1" dirty="0">
                <a:solidFill>
                  <a:srgbClr val="FF0000"/>
                </a:solidFill>
              </a:rPr>
              <a:t>pathogenic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890" y="264544"/>
            <a:ext cx="833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Identification of incorrect classifications in the public domain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440" y="4068800"/>
            <a:ext cx="5357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Arial Black" panose="020B0A04020102020204" pitchFamily="34" charset="0"/>
              </a:rPr>
              <a:t>DMD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5413" y="4335420"/>
            <a:ext cx="657552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rs41305353</a:t>
            </a:r>
            <a:endParaRPr lang="en-US" sz="700" dirty="0"/>
          </a:p>
        </p:txBody>
      </p:sp>
      <p:sp>
        <p:nvSpPr>
          <p:cNvPr id="14" name="Rectangle 13"/>
          <p:cNvSpPr/>
          <p:nvPr/>
        </p:nvSpPr>
        <p:spPr>
          <a:xfrm>
            <a:off x="1515413" y="4038157"/>
            <a:ext cx="792205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0070C0"/>
                </a:solidFill>
                <a:latin typeface="arial" panose="020B0604020202020204" pitchFamily="34" charset="0"/>
              </a:rPr>
              <a:t>chrX:31478314</a:t>
            </a:r>
            <a:endParaRPr lang="en-US" sz="7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1590" y="4190557"/>
            <a:ext cx="351378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T&gt;A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6828" y="4238212"/>
            <a:ext cx="54181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c.8729A&gt;T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p.Glu2910Val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3650" y="4033754"/>
            <a:ext cx="1069524" cy="77457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1KG_WGS 0.0358</a:t>
            </a:r>
          </a:p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1KG_WGS_POPMAX 0.0833</a:t>
            </a:r>
          </a:p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EXAC_V3 </a:t>
            </a:r>
            <a:r>
              <a:rPr lang="en-US" sz="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0.0219</a:t>
            </a:r>
          </a:p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EXAC_V3_POPMAX </a:t>
            </a:r>
            <a:r>
              <a:rPr lang="en-US" sz="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0.07336</a:t>
            </a:r>
          </a:p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GNOMAD-EXOMES</a:t>
            </a:r>
          </a:p>
          <a:p>
            <a:pPr>
              <a:spcAft>
                <a:spcPts val="200"/>
              </a:spcAft>
            </a:pPr>
            <a:r>
              <a:rPr lang="en-US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GNOMAD-GENOMES</a:t>
            </a:r>
          </a:p>
        </p:txBody>
      </p:sp>
      <p:sp>
        <p:nvSpPr>
          <p:cNvPr id="10" name="Oval 9"/>
          <p:cNvSpPr/>
          <p:nvPr/>
        </p:nvSpPr>
        <p:spPr>
          <a:xfrm>
            <a:off x="239830" y="3672609"/>
            <a:ext cx="5859217" cy="1188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/>
          </a:p>
        </p:txBody>
      </p:sp>
      <p:sp>
        <p:nvSpPr>
          <p:cNvPr id="19" name="Rounded Rectangle 7"/>
          <p:cNvSpPr/>
          <p:nvPr/>
        </p:nvSpPr>
        <p:spPr>
          <a:xfrm>
            <a:off x="703504" y="5322715"/>
            <a:ext cx="7352976" cy="14568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US" sz="12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853" t="4406" r="3183" b="5977"/>
          <a:stretch/>
        </p:blipFill>
        <p:spPr>
          <a:xfrm>
            <a:off x="804826" y="5376629"/>
            <a:ext cx="7162940" cy="12801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53695" y="6033782"/>
            <a:ext cx="6835927" cy="161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Unlikely to be pathogenic based on 0.8% population frequency in </a:t>
            </a:r>
            <a:r>
              <a:rPr lang="en-US" sz="1050" dirty="0" err="1">
                <a:solidFill>
                  <a:schemeClr val="tx1"/>
                </a:solidFill>
              </a:rPr>
              <a:t>gnomAD</a:t>
            </a:r>
            <a:r>
              <a:rPr lang="en-US" sz="1050" dirty="0">
                <a:solidFill>
                  <a:schemeClr val="tx1"/>
                </a:solidFill>
              </a:rPr>
              <a:t> and identification in healthy individuals.</a:t>
            </a:r>
          </a:p>
        </p:txBody>
      </p:sp>
      <p:sp>
        <p:nvSpPr>
          <p:cNvPr id="22" name="Arrow: Curved Left 21"/>
          <p:cNvSpPr/>
          <p:nvPr/>
        </p:nvSpPr>
        <p:spPr>
          <a:xfrm rot="10800000" flipV="1">
            <a:off x="219734" y="4186999"/>
            <a:ext cx="515706" cy="2049209"/>
          </a:xfrm>
          <a:prstGeom prst="curvedLef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9856" y="4969815"/>
            <a:ext cx="5445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Broad CMG will begin submitting these to </a:t>
            </a:r>
            <a:r>
              <a:rPr lang="en-US" dirty="0" err="1">
                <a:solidFill>
                  <a:srgbClr val="FF0000"/>
                </a:solidFill>
              </a:rPr>
              <a:t>ClinVar</a:t>
            </a:r>
            <a:r>
              <a:rPr lang="en-US" dirty="0">
                <a:solidFill>
                  <a:srgbClr val="FF0000"/>
                </a:solidFill>
              </a:rPr>
              <a:t> as well.</a:t>
            </a:r>
          </a:p>
        </p:txBody>
      </p:sp>
    </p:spTree>
    <p:extLst>
      <p:ext uri="{BB962C8B-B14F-4D97-AF65-F5344CB8AC3E}">
        <p14:creationId xmlns:p14="http://schemas.microsoft.com/office/powerpoint/2010/main" val="3582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2391" y="1199662"/>
            <a:ext cx="29166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 sz="1200"/>
          </a:p>
        </p:txBody>
      </p:sp>
      <p:pic>
        <p:nvPicPr>
          <p:cNvPr id="309" name="image10-small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0138" t="32772" r="28599" b="4849"/>
          <a:stretch/>
        </p:blipFill>
        <p:spPr>
          <a:xfrm>
            <a:off x="127214" y="194346"/>
            <a:ext cx="1413324" cy="3192998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7095090" y="2954118"/>
            <a:ext cx="3742905" cy="749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normAutofit/>
          </a:bodyPr>
          <a:lstStyle>
            <a:lvl1pPr>
              <a:spcBef>
                <a:spcPts val="400"/>
              </a:spcBef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500" dirty="0"/>
          </a:p>
        </p:txBody>
      </p:sp>
      <p:sp>
        <p:nvSpPr>
          <p:cNvPr id="5" name="Shape 313"/>
          <p:cNvSpPr>
            <a:spLocks noGrp="1"/>
          </p:cNvSpPr>
          <p:nvPr>
            <p:ph type="body" sz="quarter" idx="1"/>
          </p:nvPr>
        </p:nvSpPr>
        <p:spPr>
          <a:xfrm>
            <a:off x="1804258" y="1619766"/>
            <a:ext cx="6590441" cy="11285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beacon is a web-service that can be queried for the existence of a variant</a:t>
            </a:r>
          </a:p>
          <a:p>
            <a:r>
              <a:rPr dirty="0"/>
              <a:t>A user can ask a beacon, do you have information about the allele “C at position 32,936,732 on chromosome 13?”</a:t>
            </a:r>
          </a:p>
          <a:p>
            <a:r>
              <a:rPr dirty="0"/>
              <a:t>A Beacon responds yes or no, and may include metadata about the allele.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-4298" y="4493877"/>
            <a:ext cx="159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Slides modified from Marc Fiume, Beacon Project Co-Lead</a:t>
            </a:r>
          </a:p>
        </p:txBody>
      </p:sp>
      <p:pic>
        <p:nvPicPr>
          <p:cNvPr id="7" name="image6.ti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57015" y="5584101"/>
            <a:ext cx="723191" cy="723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4"/>
                  <a:pt x="0" y="10798"/>
                </a:cubicBezTo>
                <a:cubicBezTo>
                  <a:pt x="0" y="16762"/>
                  <a:pt x="4834" y="21600"/>
                  <a:pt x="10798" y="21600"/>
                </a:cubicBezTo>
                <a:cubicBezTo>
                  <a:pt x="16762" y="21600"/>
                  <a:pt x="21600" y="16762"/>
                  <a:pt x="21600" y="10798"/>
                </a:cubicBezTo>
                <a:cubicBezTo>
                  <a:pt x="21600" y="4834"/>
                  <a:pt x="16762" y="0"/>
                  <a:pt x="10798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8" name="Shape 337"/>
          <p:cNvSpPr/>
          <p:nvPr/>
        </p:nvSpPr>
        <p:spPr>
          <a:xfrm>
            <a:off x="2366910" y="3775364"/>
            <a:ext cx="875291" cy="38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 dirty="0"/>
              <a:t>VCF Files</a:t>
            </a:r>
          </a:p>
        </p:txBody>
      </p:sp>
      <p:sp>
        <p:nvSpPr>
          <p:cNvPr id="9" name="Shape 338"/>
          <p:cNvSpPr/>
          <p:nvPr/>
        </p:nvSpPr>
        <p:spPr>
          <a:xfrm>
            <a:off x="3764370" y="3775364"/>
            <a:ext cx="856055" cy="38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 dirty="0"/>
              <a:t>Database</a:t>
            </a:r>
          </a:p>
        </p:txBody>
      </p:sp>
      <p:sp>
        <p:nvSpPr>
          <p:cNvPr id="10" name="Shape 339"/>
          <p:cNvSpPr/>
          <p:nvPr/>
        </p:nvSpPr>
        <p:spPr>
          <a:xfrm>
            <a:off x="4770426" y="3775364"/>
            <a:ext cx="1793811" cy="38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/>
              <a:t>Clinical Record or EMR</a:t>
            </a:r>
          </a:p>
        </p:txBody>
      </p:sp>
      <p:sp>
        <p:nvSpPr>
          <p:cNvPr id="11" name="Shape 340"/>
          <p:cNvSpPr/>
          <p:nvPr/>
        </p:nvSpPr>
        <p:spPr>
          <a:xfrm>
            <a:off x="3533036" y="3968738"/>
            <a:ext cx="1271623" cy="5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/>
              <a:t>e.g. </a:t>
            </a:r>
            <a:r>
              <a:rPr lang="en-US" sz="1200" dirty="0" err="1"/>
              <a:t>ClinVar</a:t>
            </a:r>
            <a:r>
              <a:rPr lang="en-US" sz="1200" dirty="0"/>
              <a:t>, </a:t>
            </a:r>
            <a:r>
              <a:rPr sz="1200" dirty="0"/>
              <a:t>BRCA Exchange</a:t>
            </a:r>
          </a:p>
        </p:txBody>
      </p:sp>
      <p:sp>
        <p:nvSpPr>
          <p:cNvPr id="12" name="Shape 341"/>
          <p:cNvSpPr/>
          <p:nvPr/>
        </p:nvSpPr>
        <p:spPr>
          <a:xfrm>
            <a:off x="4851759" y="3968738"/>
            <a:ext cx="1670733" cy="5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/>
              <a:t>e.g. </a:t>
            </a:r>
            <a:r>
              <a:rPr sz="1200" dirty="0" err="1"/>
              <a:t>PhenomeCentral</a:t>
            </a:r>
            <a:r>
              <a:rPr sz="1200" dirty="0"/>
              <a:t>, FHIR</a:t>
            </a:r>
          </a:p>
        </p:txBody>
      </p:sp>
      <p:sp>
        <p:nvSpPr>
          <p:cNvPr id="13" name="Shape 342"/>
          <p:cNvSpPr/>
          <p:nvPr/>
        </p:nvSpPr>
        <p:spPr>
          <a:xfrm>
            <a:off x="2251569" y="3971910"/>
            <a:ext cx="1092851" cy="5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9244" tIns="99244" rIns="99244" bIns="99244" anchor="ctr">
            <a:spAutoFit/>
          </a:bodyPr>
          <a:lstStyle>
            <a:lvl1pPr algn="ctr" defTabSz="1521354"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/>
              <a:t>e.g. </a:t>
            </a:r>
            <a:r>
              <a:rPr lang="en-US" sz="1200" dirty="0" err="1"/>
              <a:t>gnomAD</a:t>
            </a:r>
            <a:r>
              <a:rPr lang="en-US" sz="1200" dirty="0"/>
              <a:t>, </a:t>
            </a:r>
            <a:r>
              <a:rPr lang="en-US" sz="1200" dirty="0" err="1"/>
              <a:t>BIPMed</a:t>
            </a:r>
            <a:endParaRPr sz="1200" dirty="0"/>
          </a:p>
        </p:txBody>
      </p:sp>
      <p:pic>
        <p:nvPicPr>
          <p:cNvPr id="1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3024" y="3276104"/>
            <a:ext cx="571650" cy="57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8731" y="3250859"/>
            <a:ext cx="571650" cy="57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46248" y="3238466"/>
            <a:ext cx="686697" cy="6866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360224" y="504001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Beacon Project</a:t>
            </a:r>
          </a:p>
        </p:txBody>
      </p:sp>
      <p:sp>
        <p:nvSpPr>
          <p:cNvPr id="18" name="Shape 405"/>
          <p:cNvSpPr/>
          <p:nvPr/>
        </p:nvSpPr>
        <p:spPr>
          <a:xfrm>
            <a:off x="7538554" y="5243721"/>
            <a:ext cx="133384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900" dirty="0"/>
              <a:t>Organizations</a:t>
            </a:r>
          </a:p>
        </p:txBody>
      </p:sp>
      <p:sp>
        <p:nvSpPr>
          <p:cNvPr id="19" name="Shape 408"/>
          <p:cNvSpPr/>
          <p:nvPr/>
        </p:nvSpPr>
        <p:spPr>
          <a:xfrm>
            <a:off x="7699949" y="4840373"/>
            <a:ext cx="1066722" cy="5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spcBef>
                <a:spcPts val="1400"/>
              </a:spcBef>
              <a:defRPr sz="6000" b="1">
                <a:solidFill>
                  <a:srgbClr val="7B5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001" dirty="0"/>
              <a:t>25+</a:t>
            </a:r>
          </a:p>
        </p:txBody>
      </p:sp>
      <p:sp>
        <p:nvSpPr>
          <p:cNvPr id="20" name="Shape 409"/>
          <p:cNvSpPr/>
          <p:nvPr/>
        </p:nvSpPr>
        <p:spPr>
          <a:xfrm>
            <a:off x="7538554" y="4460616"/>
            <a:ext cx="133384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900" dirty="0"/>
              <a:t>Beacons</a:t>
            </a:r>
          </a:p>
        </p:txBody>
      </p:sp>
      <p:sp>
        <p:nvSpPr>
          <p:cNvPr id="21" name="Shape 410"/>
          <p:cNvSpPr/>
          <p:nvPr/>
        </p:nvSpPr>
        <p:spPr>
          <a:xfrm>
            <a:off x="7699949" y="4064793"/>
            <a:ext cx="1066723" cy="5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spcBef>
                <a:spcPts val="1400"/>
              </a:spcBef>
              <a:defRPr sz="6000" b="1">
                <a:solidFill>
                  <a:srgbClr val="7B5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001" dirty="0"/>
              <a:t>60+</a:t>
            </a:r>
          </a:p>
        </p:txBody>
      </p:sp>
      <p:sp>
        <p:nvSpPr>
          <p:cNvPr id="22" name="Shape 411"/>
          <p:cNvSpPr/>
          <p:nvPr/>
        </p:nvSpPr>
        <p:spPr>
          <a:xfrm>
            <a:off x="7531578" y="3289212"/>
            <a:ext cx="1403466" cy="5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spcBef>
                <a:spcPts val="1400"/>
              </a:spcBef>
              <a:defRPr sz="6000" b="1">
                <a:solidFill>
                  <a:srgbClr val="7B5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001" dirty="0"/>
              <a:t>200+</a:t>
            </a:r>
          </a:p>
        </p:txBody>
      </p:sp>
      <p:sp>
        <p:nvSpPr>
          <p:cNvPr id="23" name="Shape 412"/>
          <p:cNvSpPr/>
          <p:nvPr/>
        </p:nvSpPr>
        <p:spPr>
          <a:xfrm>
            <a:off x="7339715" y="2513630"/>
            <a:ext cx="1787191" cy="5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spcBef>
                <a:spcPts val="1400"/>
              </a:spcBef>
              <a:defRPr sz="6000" b="1">
                <a:solidFill>
                  <a:srgbClr val="7B5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001" dirty="0"/>
              <a:t>100K+</a:t>
            </a:r>
          </a:p>
        </p:txBody>
      </p:sp>
      <p:sp>
        <p:nvSpPr>
          <p:cNvPr id="24" name="Shape 413"/>
          <p:cNvSpPr/>
          <p:nvPr/>
        </p:nvSpPr>
        <p:spPr>
          <a:xfrm>
            <a:off x="7538554" y="3677510"/>
            <a:ext cx="133384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900" dirty="0"/>
              <a:t>Datasets</a:t>
            </a:r>
          </a:p>
        </p:txBody>
      </p:sp>
      <p:sp>
        <p:nvSpPr>
          <p:cNvPr id="25" name="Shape 414"/>
          <p:cNvSpPr/>
          <p:nvPr/>
        </p:nvSpPr>
        <p:spPr>
          <a:xfrm>
            <a:off x="7538554" y="2894404"/>
            <a:ext cx="133384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900" dirty="0"/>
              <a:t>Individuals</a:t>
            </a:r>
          </a:p>
        </p:txBody>
      </p:sp>
      <p:sp>
        <p:nvSpPr>
          <p:cNvPr id="26" name="Shape 408"/>
          <p:cNvSpPr/>
          <p:nvPr/>
        </p:nvSpPr>
        <p:spPr>
          <a:xfrm>
            <a:off x="7699949" y="5615954"/>
            <a:ext cx="1066722" cy="55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spcBef>
                <a:spcPts val="1400"/>
              </a:spcBef>
              <a:defRPr sz="6000" b="1">
                <a:solidFill>
                  <a:srgbClr val="7B5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3001" dirty="0"/>
              <a:t>6</a:t>
            </a:r>
            <a:endParaRPr sz="3001" dirty="0"/>
          </a:p>
        </p:txBody>
      </p:sp>
      <p:sp>
        <p:nvSpPr>
          <p:cNvPr id="27" name="Shape 405"/>
          <p:cNvSpPr/>
          <p:nvPr/>
        </p:nvSpPr>
        <p:spPr>
          <a:xfrm>
            <a:off x="7566386" y="6026826"/>
            <a:ext cx="133384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>
            <a:lvl1pPr algn="ctr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900" dirty="0"/>
              <a:t>Continents</a:t>
            </a:r>
            <a:endParaRPr sz="900" dirty="0"/>
          </a:p>
        </p:txBody>
      </p:sp>
      <p:pic>
        <p:nvPicPr>
          <p:cNvPr id="28" name="image4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49854" y="4848190"/>
            <a:ext cx="2470250" cy="86024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575"/>
          <p:cNvSpPr/>
          <p:nvPr/>
        </p:nvSpPr>
        <p:spPr>
          <a:xfrm>
            <a:off x="2590351" y="5702367"/>
            <a:ext cx="4215813" cy="64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normAutofit/>
          </a:bodyPr>
          <a:lstStyle/>
          <a:p>
            <a:pPr>
              <a:spcBef>
                <a:spcPts val="300"/>
              </a:spcBef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Search interface a</a:t>
            </a:r>
            <a:r>
              <a:rPr sz="1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vailable at beacon-network.org </a:t>
            </a:r>
            <a:endParaRPr lang="en-US" sz="15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spcBef>
                <a:spcPts val="300"/>
              </a:spcBef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Data available through an </a:t>
            </a:r>
            <a:r>
              <a:rPr sz="1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API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2667" r="58500" b="74445"/>
          <a:stretch/>
        </p:blipFill>
        <p:spPr bwMode="auto">
          <a:xfrm>
            <a:off x="6522492" y="383978"/>
            <a:ext cx="2621508" cy="6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eacon-logo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03554" y="523858"/>
            <a:ext cx="780877" cy="8900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9660467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title"/>
          </p:nvPr>
        </p:nvSpPr>
        <p:spPr>
          <a:xfrm>
            <a:off x="329578" y="433604"/>
            <a:ext cx="5518150" cy="2285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Tiered Access and </a:t>
            </a:r>
            <a:r>
              <a:rPr dirty="0"/>
              <a:t>Progressive Disclosure</a:t>
            </a:r>
          </a:p>
        </p:txBody>
      </p:sp>
      <p:sp>
        <p:nvSpPr>
          <p:cNvPr id="505" name="Shape 505"/>
          <p:cNvSpPr/>
          <p:nvPr/>
        </p:nvSpPr>
        <p:spPr>
          <a:xfrm>
            <a:off x="1620224" y="4477817"/>
            <a:ext cx="3038699" cy="120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 anchor="ctr">
            <a:normAutofit/>
          </a:bodyPr>
          <a:lstStyle/>
          <a:p>
            <a:pPr>
              <a:spcBef>
                <a:spcPts val="225"/>
              </a:spcBef>
              <a:defRPr sz="1200" b="1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response : </a:t>
            </a: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exists : true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metadata : frequency: 0.1</a:t>
            </a: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register : &lt;</a:t>
            </a:r>
            <a:r>
              <a:rPr sz="900" dirty="0" err="1"/>
              <a:t>url</a:t>
            </a:r>
            <a:r>
              <a:rPr sz="900" dirty="0"/>
              <a:t>&gt; 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1620224" y="3281321"/>
            <a:ext cx="2047244" cy="103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 anchor="ctr">
            <a:normAutofit/>
          </a:bodyPr>
          <a:lstStyle/>
          <a:p>
            <a:pPr>
              <a:spcBef>
                <a:spcPts val="225"/>
              </a:spcBef>
              <a:defRPr sz="1200" b="1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query: </a:t>
            </a: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</a:t>
            </a:r>
            <a:r>
              <a:rPr sz="900" dirty="0" err="1"/>
              <a:t>chrom</a:t>
            </a:r>
            <a:r>
              <a:rPr sz="900" dirty="0"/>
              <a:t> : 13,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allele: C,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position : 32936732,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spcBef>
                <a:spcPts val="225"/>
              </a:spcBef>
              <a:defRPr sz="1200">
                <a:latin typeface="Consolas"/>
                <a:ea typeface="Consolas"/>
                <a:cs typeface="Consolas"/>
                <a:sym typeface="Consolas"/>
              </a:defRPr>
            </a:pPr>
            <a:r>
              <a:rPr sz="900" dirty="0"/>
              <a:t>  assembly : GRCh37</a:t>
            </a:r>
            <a:endParaRPr sz="9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08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7997" y="4313617"/>
            <a:ext cx="1869204" cy="371572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1620225" y="3112607"/>
            <a:ext cx="266770" cy="26677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r>
              <a:rPr sz="975"/>
              <a:t>1</a:t>
            </a:r>
          </a:p>
        </p:txBody>
      </p:sp>
      <p:sp>
        <p:nvSpPr>
          <p:cNvPr id="510" name="Shape 510"/>
          <p:cNvSpPr/>
          <p:nvPr/>
        </p:nvSpPr>
        <p:spPr>
          <a:xfrm>
            <a:off x="1931531" y="3112606"/>
            <a:ext cx="1335651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8" rIns="34298">
            <a:spAutoFit/>
          </a:bodyPr>
          <a:lstStyle>
            <a:lvl1pPr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050"/>
              <a:t>Discovery</a:t>
            </a:r>
          </a:p>
        </p:txBody>
      </p:sp>
      <p:grpSp>
        <p:nvGrpSpPr>
          <p:cNvPr id="516" name="Group 516"/>
          <p:cNvGrpSpPr/>
          <p:nvPr/>
        </p:nvGrpSpPr>
        <p:grpSpPr>
          <a:xfrm>
            <a:off x="5847728" y="3092570"/>
            <a:ext cx="2052764" cy="2926188"/>
            <a:chOff x="7356" y="0"/>
            <a:chExt cx="2736304" cy="3900566"/>
          </a:xfrm>
        </p:grpSpPr>
        <p:sp>
          <p:nvSpPr>
            <p:cNvPr id="511" name="Shape 511"/>
            <p:cNvSpPr/>
            <p:nvPr/>
          </p:nvSpPr>
          <p:spPr>
            <a:xfrm>
              <a:off x="7356" y="2297962"/>
              <a:ext cx="2736304" cy="160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t">
              <a:normAutofit/>
            </a:bodyPr>
            <a:lstStyle/>
            <a:p>
              <a:pPr>
                <a:spcBef>
                  <a:spcPts val="225"/>
                </a:spcBef>
                <a:defRPr sz="1200" b="1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response : </a:t>
              </a:r>
              <a:endParaRPr sz="900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exists : true,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metadata : </a:t>
              </a: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  frequency: 0.1</a:t>
              </a: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  patients: [ </a:t>
              </a:r>
              <a:r>
                <a:rPr lang="en-US" sz="900" i="1" dirty="0"/>
                <a:t>phenotypes</a:t>
              </a:r>
              <a:r>
                <a:rPr sz="900" dirty="0"/>
                <a:t> ]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7356" y="347679"/>
              <a:ext cx="2728948" cy="160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t">
              <a:normAutofit/>
            </a:bodyPr>
            <a:lstStyle/>
            <a:p>
              <a:pPr>
                <a:spcBef>
                  <a:spcPts val="225"/>
                </a:spcBef>
                <a:defRPr sz="1200" b="1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query:</a:t>
              </a:r>
              <a:endParaRPr sz="900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token : 4389638616,</a:t>
              </a: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</a:t>
              </a:r>
              <a:r>
                <a:rPr sz="900" dirty="0" err="1"/>
                <a:t>chrom</a:t>
              </a:r>
              <a:r>
                <a:rPr sz="900" dirty="0"/>
                <a:t> : 13,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allele: C,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position : 32936732,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>
                <a:spcBef>
                  <a:spcPts val="225"/>
                </a:spcBef>
                <a:defRPr sz="1200">
                  <a:latin typeface="Consolas"/>
                  <a:ea typeface="Consolas"/>
                  <a:cs typeface="Consolas"/>
                  <a:sym typeface="Consolas"/>
                </a:defRPr>
              </a:pPr>
              <a:r>
                <a:rPr sz="900" dirty="0"/>
                <a:t>  assembly : GRCh37</a:t>
              </a:r>
              <a:endParaRPr sz="9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513" name="image35.png"/>
            <p:cNvPicPr>
              <a:picLocks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3551" y="1802661"/>
              <a:ext cx="24892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Shape 514"/>
            <p:cNvSpPr/>
            <p:nvPr/>
          </p:nvSpPr>
          <p:spPr>
            <a:xfrm>
              <a:off x="62981" y="0"/>
              <a:ext cx="355601" cy="3556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ctr">
              <a:no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r>
                <a:rPr sz="975"/>
                <a:t>3</a:t>
              </a:r>
            </a:p>
          </p:txBody>
        </p:sp>
        <p:sp>
          <p:nvSpPr>
            <p:cNvPr id="515" name="Shape 515"/>
            <p:cNvSpPr/>
            <p:nvPr/>
          </p:nvSpPr>
          <p:spPr>
            <a:xfrm>
              <a:off x="477950" y="0"/>
              <a:ext cx="1780403" cy="307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t">
              <a:spAutoFit/>
            </a:bodyPr>
            <a:lstStyle>
              <a:lvl1pPr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050"/>
                <a:t>Sharing</a:t>
              </a:r>
            </a:p>
          </p:txBody>
        </p:sp>
      </p:grpSp>
      <p:grpSp>
        <p:nvGrpSpPr>
          <p:cNvPr id="526" name="Group 526"/>
          <p:cNvGrpSpPr/>
          <p:nvPr/>
        </p:nvGrpSpPr>
        <p:grpSpPr>
          <a:xfrm>
            <a:off x="3754842" y="3112607"/>
            <a:ext cx="1646959" cy="1758370"/>
            <a:chOff x="0" y="0"/>
            <a:chExt cx="2195372" cy="2343881"/>
          </a:xfrm>
        </p:grpSpPr>
        <p:sp>
          <p:nvSpPr>
            <p:cNvPr id="517" name="Shape 517"/>
            <p:cNvSpPr/>
            <p:nvPr/>
          </p:nvSpPr>
          <p:spPr>
            <a:xfrm>
              <a:off x="0" y="0"/>
              <a:ext cx="355600" cy="3556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ctr">
              <a:noAutofit/>
            </a:bodyPr>
            <a:lstStyle>
              <a:lvl1pPr algn="ctr">
                <a:defRPr sz="1300">
                  <a:solidFill>
                    <a:srgbClr val="FFFFFF"/>
                  </a:solidFill>
                </a:defRPr>
              </a:lvl1pPr>
            </a:lstStyle>
            <a:p>
              <a:r>
                <a:rPr sz="975"/>
                <a:t>2</a:t>
              </a:r>
            </a:p>
          </p:txBody>
        </p:sp>
        <p:sp>
          <p:nvSpPr>
            <p:cNvPr id="518" name="Shape 518"/>
            <p:cNvSpPr/>
            <p:nvPr/>
          </p:nvSpPr>
          <p:spPr>
            <a:xfrm>
              <a:off x="414969" y="0"/>
              <a:ext cx="1780403" cy="307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t">
              <a:spAutoFit/>
            </a:bodyPr>
            <a:lstStyle>
              <a:lvl1pPr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050"/>
                <a:t>Registration</a:t>
              </a:r>
            </a:p>
          </p:txBody>
        </p:sp>
        <p:sp>
          <p:nvSpPr>
            <p:cNvPr id="519" name="Shape 519"/>
            <p:cNvSpPr/>
            <p:nvPr/>
          </p:nvSpPr>
          <p:spPr>
            <a:xfrm>
              <a:off x="62229" y="1352722"/>
              <a:ext cx="231141" cy="2311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A7A7A7"/>
              </a:solidFill>
              <a:prstDash val="solid"/>
              <a:round/>
            </a:ln>
            <a:effectLst/>
          </p:spPr>
          <p:txBody>
            <a:bodyPr wrap="square" lIns="34298" tIns="34298" rIns="34298" bIns="34298" numCol="1" anchor="ctr">
              <a:noAutofit/>
            </a:bodyPr>
            <a:lstStyle/>
            <a:p>
              <a:endParaRPr sz="12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62229" y="1704472"/>
              <a:ext cx="231141" cy="2311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A7A7A7"/>
              </a:solidFill>
              <a:prstDash val="solid"/>
              <a:round/>
            </a:ln>
            <a:effectLst/>
          </p:spPr>
          <p:txBody>
            <a:bodyPr wrap="square" lIns="34298" tIns="34298" rIns="34298" bIns="34298" numCol="1" anchor="ctr">
              <a:noAutofit/>
            </a:bodyPr>
            <a:lstStyle/>
            <a:p>
              <a:endParaRPr sz="12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55879" y="2054398"/>
              <a:ext cx="669732" cy="2894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ctr">
              <a:no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750"/>
                <a:t>Register</a:t>
              </a:r>
            </a:p>
          </p:txBody>
        </p:sp>
        <p:sp>
          <p:nvSpPr>
            <p:cNvPr id="522" name="Shape 522"/>
            <p:cNvSpPr/>
            <p:nvPr/>
          </p:nvSpPr>
          <p:spPr>
            <a:xfrm>
              <a:off x="62229" y="507749"/>
              <a:ext cx="1765301" cy="3388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A7A7A7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ctr">
              <a:noAutofit/>
            </a:bodyPr>
            <a:lstStyle>
              <a:lvl1pPr>
                <a:defRPr sz="1400">
                  <a:solidFill>
                    <a:srgbClr val="A7A7A7"/>
                  </a:solidFill>
                </a:defRPr>
              </a:lvl1pPr>
            </a:lstStyle>
            <a:p>
              <a:r>
                <a:rPr sz="1050"/>
                <a:t>full name</a:t>
              </a:r>
            </a:p>
          </p:txBody>
        </p:sp>
        <p:sp>
          <p:nvSpPr>
            <p:cNvPr id="523" name="Shape 523"/>
            <p:cNvSpPr/>
            <p:nvPr/>
          </p:nvSpPr>
          <p:spPr>
            <a:xfrm>
              <a:off x="62229" y="930235"/>
              <a:ext cx="1765301" cy="3388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A7A7A7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8" tIns="34298" rIns="34298" bIns="34298" numCol="1" anchor="ctr">
              <a:noAutofit/>
            </a:bodyPr>
            <a:lstStyle>
              <a:lvl1pPr>
                <a:defRPr sz="1400">
                  <a:solidFill>
                    <a:srgbClr val="A7A7A7"/>
                  </a:solidFill>
                </a:defRPr>
              </a:lvl1pPr>
            </a:lstStyle>
            <a:p>
              <a:r>
                <a:rPr sz="1050"/>
                <a:t>email</a:t>
              </a:r>
            </a:p>
          </p:txBody>
        </p:sp>
        <p:sp>
          <p:nvSpPr>
            <p:cNvPr id="524" name="Shape 524"/>
            <p:cNvSpPr/>
            <p:nvPr/>
          </p:nvSpPr>
          <p:spPr>
            <a:xfrm>
              <a:off x="453162" y="1333672"/>
              <a:ext cx="767553" cy="276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8" tIns="34298" rIns="34298" bIns="34298" numCol="1" anchor="t">
              <a:spAutoFit/>
            </a:bodyPr>
            <a:lstStyle>
              <a:lvl1pPr>
                <a:defRPr sz="1200">
                  <a:solidFill>
                    <a:srgbClr val="A7A7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900"/>
                <a:t>I agree …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453162" y="1698122"/>
              <a:ext cx="767553" cy="276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8" tIns="34298" rIns="34298" bIns="34298" numCol="1" anchor="t">
              <a:spAutoFit/>
            </a:bodyPr>
            <a:lstStyle>
              <a:lvl1pPr>
                <a:defRPr sz="1200">
                  <a:solidFill>
                    <a:srgbClr val="A7A7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900"/>
                <a:t>I agree …</a:t>
              </a:r>
            </a:p>
          </p:txBody>
        </p:sp>
      </p:grpSp>
      <p:pic>
        <p:nvPicPr>
          <p:cNvPr id="25" name="image34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905" y="1731982"/>
            <a:ext cx="1806493" cy="26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5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905" y="1370733"/>
            <a:ext cx="1806493" cy="26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905" y="1017345"/>
            <a:ext cx="1806493" cy="27894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499"/>
          <p:cNvSpPr/>
          <p:nvPr/>
        </p:nvSpPr>
        <p:spPr>
          <a:xfrm>
            <a:off x="2313143" y="1005047"/>
            <a:ext cx="348830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/>
          <a:p>
            <a:pPr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050" dirty="0"/>
              <a:t>Public</a:t>
            </a:r>
            <a:r>
              <a:rPr lang="en-US" sz="1050" dirty="0"/>
              <a:t>: </a:t>
            </a:r>
            <a:r>
              <a:rPr sz="1050" dirty="0"/>
              <a:t>accessible to anonymous users of the internet</a:t>
            </a:r>
          </a:p>
        </p:txBody>
      </p:sp>
      <p:sp>
        <p:nvSpPr>
          <p:cNvPr id="29" name="Shape 500"/>
          <p:cNvSpPr/>
          <p:nvPr/>
        </p:nvSpPr>
        <p:spPr>
          <a:xfrm>
            <a:off x="2307718" y="1367598"/>
            <a:ext cx="348830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spAutoFit/>
          </a:bodyPr>
          <a:lstStyle/>
          <a:p>
            <a:pPr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050" dirty="0"/>
              <a:t>Registered</a:t>
            </a:r>
            <a:r>
              <a:rPr lang="en-US" sz="1050" dirty="0"/>
              <a:t>: </a:t>
            </a:r>
            <a:r>
              <a:rPr sz="1050" dirty="0"/>
              <a:t>accessible to users with an account</a:t>
            </a:r>
          </a:p>
        </p:txBody>
      </p:sp>
      <p:sp>
        <p:nvSpPr>
          <p:cNvPr id="30" name="Shape 501"/>
          <p:cNvSpPr/>
          <p:nvPr/>
        </p:nvSpPr>
        <p:spPr>
          <a:xfrm>
            <a:off x="2288800" y="1737288"/>
            <a:ext cx="467188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8" rIns="34298">
            <a:spAutoFit/>
          </a:bodyPr>
          <a:lstStyle/>
          <a:p>
            <a:pPr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050" dirty="0"/>
              <a:t>Controlled</a:t>
            </a:r>
            <a:r>
              <a:rPr lang="en-US" sz="1050" dirty="0"/>
              <a:t>: </a:t>
            </a:r>
            <a:r>
              <a:rPr sz="1050" dirty="0"/>
              <a:t>accessible to users who have been manually approved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2391" y="1193728"/>
            <a:ext cx="29166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 sz="120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2667" r="58500" b="74445"/>
          <a:stretch/>
        </p:blipFill>
        <p:spPr bwMode="auto">
          <a:xfrm>
            <a:off x="6491531" y="432513"/>
            <a:ext cx="2621508" cy="6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99938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 animBg="1" advAuto="0"/>
      <p:bldP spid="526" grpId="0" animBg="1" advAuto="0"/>
      <p:bldP spid="25" grpId="0" animBg="1" advAuto="0"/>
      <p:bldP spid="26" grpId="0" animBg="1" advAuto="0"/>
      <p:bldP spid="29" grpId="0" animBg="1" advAuto="0"/>
      <p:bldP spid="29" grpId="1" animBg="1"/>
      <p:bldP spid="30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9174" y="1824809"/>
            <a:ext cx="5552608" cy="40394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US" sz="1200"/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342678" y="272256"/>
            <a:ext cx="5486102" cy="830997"/>
          </a:xfrm>
          <a:prstGeom prst="rect">
            <a:avLst/>
          </a:prstGeom>
        </p:spPr>
        <p:txBody>
          <a:bodyPr/>
          <a:lstStyle/>
          <a:p>
            <a:r>
              <a:rPr sz="2400" dirty="0"/>
              <a:t>Beacon and Matchmaker</a:t>
            </a:r>
            <a:r>
              <a:rPr lang="en-US" sz="24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Combine into one interface??</a:t>
            </a:r>
            <a:endParaRPr sz="1800" dirty="0"/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1413641" y="5777561"/>
            <a:ext cx="165045" cy="17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70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77367" y="4543493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99224" y="2599303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973947" y="2610166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429039" y="2610166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42678" y="4638935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202822" y="3927563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968133" y="4023007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981844" y="4543493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47156" y="4638935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202822" y="5170025"/>
            <a:ext cx="339069" cy="33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968133" y="5265468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506041" y="1999176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949658" y="1999176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424382" y="1990323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1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899104" y="1990323"/>
            <a:ext cx="332253" cy="33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884133" y="2610166"/>
            <a:ext cx="339069" cy="33906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 flipV="1">
            <a:off x="668758" y="2356467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87" name="Shape 387"/>
          <p:cNvSpPr/>
          <p:nvPr/>
        </p:nvSpPr>
        <p:spPr>
          <a:xfrm flipV="1">
            <a:off x="1144596" y="2370819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88" name="Shape 388"/>
          <p:cNvSpPr/>
          <p:nvPr/>
        </p:nvSpPr>
        <p:spPr>
          <a:xfrm flipV="1">
            <a:off x="1605783" y="2370819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89" name="Shape 389"/>
          <p:cNvSpPr/>
          <p:nvPr/>
        </p:nvSpPr>
        <p:spPr>
          <a:xfrm flipV="1">
            <a:off x="2044859" y="2356467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90" name="Shape 390"/>
          <p:cNvSpPr/>
          <p:nvPr/>
        </p:nvSpPr>
        <p:spPr>
          <a:xfrm flipV="1">
            <a:off x="1372356" y="4849769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91" name="Shape 391"/>
          <p:cNvSpPr/>
          <p:nvPr/>
        </p:nvSpPr>
        <p:spPr>
          <a:xfrm flipV="1">
            <a:off x="1372356" y="4326965"/>
            <a:ext cx="1" cy="242837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92" name="Shape 392"/>
          <p:cNvSpPr/>
          <p:nvPr/>
        </p:nvSpPr>
        <p:spPr>
          <a:xfrm flipV="1">
            <a:off x="959063" y="4718031"/>
            <a:ext cx="283864" cy="7088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93" name="Shape 393"/>
          <p:cNvSpPr/>
          <p:nvPr/>
        </p:nvSpPr>
        <p:spPr>
          <a:xfrm flipV="1">
            <a:off x="1445245" y="4718031"/>
            <a:ext cx="283864" cy="7088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</p:spPr>
        <p:txBody>
          <a:bodyPr lIns="34298" rIns="34298"/>
          <a:lstStyle/>
          <a:p>
            <a:endParaRPr sz="1200"/>
          </a:p>
        </p:txBody>
      </p:sp>
      <p:sp>
        <p:nvSpPr>
          <p:cNvPr id="396" name="Shape 396"/>
          <p:cNvSpPr/>
          <p:nvPr/>
        </p:nvSpPr>
        <p:spPr>
          <a:xfrm>
            <a:off x="422916" y="3633997"/>
            <a:ext cx="1809674" cy="22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normAutofit fontScale="92500" lnSpcReduction="20000"/>
          </a:bodyPr>
          <a:lstStyle>
            <a:lvl1pPr algn="ctr">
              <a:spcBef>
                <a:spcPts val="300"/>
              </a:spcBef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050" dirty="0"/>
              <a:t>Matchmaker</a:t>
            </a:r>
          </a:p>
        </p:txBody>
      </p:sp>
      <p:sp>
        <p:nvSpPr>
          <p:cNvPr id="397" name="Shape 397"/>
          <p:cNvSpPr/>
          <p:nvPr/>
        </p:nvSpPr>
        <p:spPr>
          <a:xfrm>
            <a:off x="377074" y="1675631"/>
            <a:ext cx="1809674" cy="22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8" rIns="34298">
            <a:normAutofit fontScale="92500" lnSpcReduction="20000"/>
          </a:bodyPr>
          <a:lstStyle>
            <a:lvl1pPr algn="ctr">
              <a:spcBef>
                <a:spcPts val="300"/>
              </a:spcBef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050" dirty="0"/>
              <a:t>Beacon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156" y="2002377"/>
            <a:ext cx="5624579" cy="3566160"/>
          </a:xfrm>
          <a:prstGeom prst="rect">
            <a:avLst/>
          </a:prstGeom>
        </p:spPr>
      </p:pic>
      <p:sp>
        <p:nvSpPr>
          <p:cNvPr id="3" name="Arrow: Right 2"/>
          <p:cNvSpPr/>
          <p:nvPr/>
        </p:nvSpPr>
        <p:spPr>
          <a:xfrm>
            <a:off x="2524783" y="2367860"/>
            <a:ext cx="428737" cy="55024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 sz="1200"/>
          </a:p>
        </p:txBody>
      </p:sp>
      <p:sp>
        <p:nvSpPr>
          <p:cNvPr id="60" name="Arrow: Right 59"/>
          <p:cNvSpPr/>
          <p:nvPr/>
        </p:nvSpPr>
        <p:spPr>
          <a:xfrm>
            <a:off x="2524783" y="4344152"/>
            <a:ext cx="428737" cy="55024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 sz="1200"/>
          </a:p>
        </p:txBody>
      </p:sp>
      <p:sp>
        <p:nvSpPr>
          <p:cNvPr id="62" name="Rectangle 61"/>
          <p:cNvSpPr/>
          <p:nvPr/>
        </p:nvSpPr>
        <p:spPr>
          <a:xfrm>
            <a:off x="6469161" y="1132187"/>
            <a:ext cx="264983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spAutoFit/>
          </a:bodyPr>
          <a:lstStyle/>
          <a:p>
            <a:pPr algn="ctr"/>
            <a:endParaRPr lang="en-US" sz="120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2667" r="58500" b="74445"/>
          <a:stretch/>
        </p:blipFill>
        <p:spPr bwMode="auto">
          <a:xfrm>
            <a:off x="6610035" y="366179"/>
            <a:ext cx="2533965" cy="6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0266" y="1400844"/>
            <a:ext cx="207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Mock-up of search interface</a:t>
            </a:r>
          </a:p>
        </p:txBody>
      </p:sp>
    </p:spTree>
    <p:extLst>
      <p:ext uri="{BB962C8B-B14F-4D97-AF65-F5344CB8AC3E}">
        <p14:creationId xmlns:p14="http://schemas.microsoft.com/office/powerpoint/2010/main" val="168825993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47" y="557513"/>
            <a:ext cx="6173808" cy="457319"/>
          </a:xfrm>
        </p:spPr>
        <p:txBody>
          <a:bodyPr>
            <a:noAutofit/>
          </a:bodyPr>
          <a:lstStyle/>
          <a:p>
            <a:r>
              <a:rPr lang="en-US" sz="2701" dirty="0">
                <a:solidFill>
                  <a:schemeClr val="accent2">
                    <a:lumMod val="75000"/>
                  </a:schemeClr>
                </a:solidFill>
              </a:rPr>
              <a:t>In summary……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47" y="1413894"/>
            <a:ext cx="8643893" cy="497776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CMGs are encouraged to submit variants to </a:t>
            </a:r>
            <a:r>
              <a:rPr lang="en-US" sz="2400" dirty="0" err="1">
                <a:latin typeface="+mj-lt"/>
              </a:rPr>
              <a:t>ClinVar</a:t>
            </a:r>
            <a:endParaRPr lang="en-US" sz="2400" dirty="0">
              <a:latin typeface="+mj-lt"/>
            </a:endParaRPr>
          </a:p>
          <a:p>
            <a:pPr lvl="1"/>
            <a:r>
              <a:rPr lang="en-US" sz="2400" dirty="0">
                <a:latin typeface="+mj-lt"/>
              </a:rPr>
              <a:t>Causal variants (required)</a:t>
            </a:r>
          </a:p>
          <a:p>
            <a:pPr lvl="1"/>
            <a:r>
              <a:rPr lang="en-US" sz="2400" dirty="0">
                <a:latin typeface="+mj-lt"/>
              </a:rPr>
              <a:t>Candidate variants in known or novel genes (VUS, LP as appropriate)</a:t>
            </a:r>
          </a:p>
          <a:p>
            <a:pPr lvl="1"/>
            <a:r>
              <a:rPr lang="en-US" sz="2400" dirty="0">
                <a:latin typeface="+mj-lt"/>
              </a:rPr>
              <a:t>Corrected interpretations for misinterpreted variants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CMGs should use the Beacon network to identify data on candidate variants and light Beacons on their data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We hope to continue to make </a:t>
            </a:r>
            <a:r>
              <a:rPr lang="en-US" sz="2400" dirty="0" err="1">
                <a:latin typeface="+mj-lt"/>
              </a:rPr>
              <a:t>ClinVar</a:t>
            </a:r>
            <a:r>
              <a:rPr lang="en-US" sz="2400" dirty="0">
                <a:latin typeface="+mj-lt"/>
              </a:rPr>
              <a:t>, Beacon and MME useful to both the clinical and research communities – feedback is welcome!</a:t>
            </a:r>
          </a:p>
          <a:p>
            <a:pPr lvl="1"/>
            <a:endParaRPr lang="en-US" sz="2400" dirty="0">
              <a:latin typeface="+mj-lt"/>
            </a:endParaRPr>
          </a:p>
          <a:p>
            <a:pPr lvl="1"/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614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 to aid in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49" y="1276560"/>
            <a:ext cx="8762964" cy="5507698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+mj-lt"/>
              </a:rPr>
              <a:t>Matchmaker Exchange</a:t>
            </a:r>
          </a:p>
          <a:p>
            <a:pPr lvl="1"/>
            <a:r>
              <a:rPr lang="en-US" sz="2200" dirty="0">
                <a:latin typeface="+mj-lt"/>
              </a:rPr>
              <a:t>Federated network of databases</a:t>
            </a:r>
          </a:p>
          <a:p>
            <a:pPr lvl="1"/>
            <a:r>
              <a:rPr lang="en-US" sz="2200" dirty="0">
                <a:latin typeface="+mj-lt"/>
              </a:rPr>
              <a:t>Primarily controlled access (exceptions MyGene2, part of DECIPHER)</a:t>
            </a:r>
          </a:p>
          <a:p>
            <a:pPr lvl="1"/>
            <a:r>
              <a:rPr lang="en-US" sz="2200" dirty="0">
                <a:latin typeface="+mj-lt"/>
              </a:rPr>
              <a:t>Must use the system through choosing to work with a single site’s portal of entry</a:t>
            </a:r>
          </a:p>
          <a:p>
            <a:pPr lvl="1"/>
            <a:r>
              <a:rPr lang="en-US" sz="2200" dirty="0">
                <a:latin typeface="+mj-lt"/>
              </a:rPr>
              <a:t>Primarily gene-level matching</a:t>
            </a:r>
          </a:p>
          <a:p>
            <a:pPr marL="308692" lvl="1" indent="0">
              <a:buNone/>
            </a:pPr>
            <a:endParaRPr lang="en-US" sz="2200" dirty="0">
              <a:latin typeface="+mj-lt"/>
            </a:endParaRPr>
          </a:p>
          <a:p>
            <a:r>
              <a:rPr lang="en-US" sz="2200" dirty="0" err="1">
                <a:latin typeface="+mj-lt"/>
              </a:rPr>
              <a:t>ClinVar</a:t>
            </a:r>
            <a:endParaRPr lang="en-US" sz="2200" dirty="0">
              <a:latin typeface="+mj-lt"/>
            </a:endParaRPr>
          </a:p>
          <a:p>
            <a:pPr lvl="1"/>
            <a:r>
              <a:rPr lang="en-US" sz="2200" dirty="0">
                <a:latin typeface="+mj-lt"/>
              </a:rPr>
              <a:t>Variant-level resource (with supporting case-level data)</a:t>
            </a:r>
          </a:p>
          <a:p>
            <a:pPr lvl="1"/>
            <a:r>
              <a:rPr lang="en-US" sz="2200" dirty="0">
                <a:latin typeface="+mj-lt"/>
              </a:rPr>
              <a:t>Public access (tens of thousands of hits per day) and content downloadable to insert in genomic pipelines</a:t>
            </a:r>
          </a:p>
          <a:p>
            <a:pPr lvl="1"/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Beacon</a:t>
            </a:r>
          </a:p>
          <a:p>
            <a:pPr lvl="1"/>
            <a:r>
              <a:rPr lang="en-US" sz="2200" dirty="0">
                <a:latin typeface="+mj-lt"/>
              </a:rPr>
              <a:t>Variant-level queries of genomic data</a:t>
            </a:r>
          </a:p>
          <a:p>
            <a:pPr lvl="1"/>
            <a:r>
              <a:rPr lang="en-US" sz="2200" dirty="0">
                <a:latin typeface="+mj-lt"/>
              </a:rPr>
              <a:t>Tiered access (public &gt; registered &gt; controlled)</a:t>
            </a:r>
          </a:p>
          <a:p>
            <a:pPr lvl="1"/>
            <a:r>
              <a:rPr lang="en-US" sz="2200" dirty="0">
                <a:latin typeface="+mj-lt"/>
              </a:rPr>
              <a:t>Federated network with centralized search interface and API access</a:t>
            </a:r>
          </a:p>
          <a:p>
            <a:pPr lvl="1"/>
            <a:endParaRPr lang="en-US" sz="22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376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3512" y="1463869"/>
            <a:ext cx="8760488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16 year old male with:</a:t>
            </a: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Congenital blindness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(light perception only, pale optic nerves)</a:t>
            </a: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Microcephaly </a:t>
            </a: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Severe developmental delay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(speech and motor delay)</a:t>
            </a: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Seizures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(since 11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91" lvl="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Immunodeficiency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(profound decrease in T-cells, low tetanus titers,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abnl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T cell proliferation PHA, lymphopenia, multiple viral infections)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Dysmorphic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(smooth philtrum, prominent lips, tall narrow ears, mild pectus, thoracic kyphosis, thick coarse hair, wide spaced teeth)</a:t>
            </a:r>
          </a:p>
          <a:p>
            <a:pPr marL="342991" defTabSz="685983" fontAlgn="base">
              <a:spcBef>
                <a:spcPts val="9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Family history: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Unaffected parents and sibs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41478" y="405116"/>
            <a:ext cx="35482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Calibri" pitchFamily="34" charset="0"/>
              </a:rPr>
              <a:t>Case 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4456" y="6457890"/>
            <a:ext cx="6059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Courtesy of David </a:t>
            </a:r>
            <a:r>
              <a:rPr lang="en-US" sz="2000" dirty="0" err="1">
                <a:solidFill>
                  <a:prstClr val="black"/>
                </a:solidFill>
                <a:latin typeface="Calibri" pitchFamily="34" charset="0"/>
              </a:rPr>
              <a:t>Sweetser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, MD, Chief of Genetics, MGH</a:t>
            </a:r>
          </a:p>
        </p:txBody>
      </p:sp>
    </p:spTree>
    <p:extLst>
      <p:ext uri="{BB962C8B-B14F-4D97-AF65-F5344CB8AC3E}">
        <p14:creationId xmlns:p14="http://schemas.microsoft.com/office/powerpoint/2010/main" val="5440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1" dirty="0"/>
              <a:t>Whole Exome Sequencing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057" y="2133263"/>
            <a:ext cx="79814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DIAPH1, c.533+1G&gt;A, heterozygous, 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de novo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DIAPH1, Exon 23-24 deletion, heterozygous, maternal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cis vs trans unknown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5556" y="6257835"/>
            <a:ext cx="6059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Courtesy of David </a:t>
            </a:r>
            <a:r>
              <a:rPr lang="en-US" sz="2000" dirty="0" err="1">
                <a:solidFill>
                  <a:prstClr val="black"/>
                </a:solidFill>
                <a:latin typeface="Calibri" pitchFamily="34" charset="0"/>
              </a:rPr>
              <a:t>Sweetser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, MD, Chief of Genetics, MGH</a:t>
            </a:r>
          </a:p>
        </p:txBody>
      </p:sp>
    </p:spTree>
    <p:extLst>
      <p:ext uri="{BB962C8B-B14F-4D97-AF65-F5344CB8AC3E}">
        <p14:creationId xmlns:p14="http://schemas.microsoft.com/office/powerpoint/2010/main" val="295406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682" y="2652749"/>
            <a:ext cx="3799220" cy="2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5013132" y="2443546"/>
            <a:ext cx="3891367" cy="783371"/>
          </a:xfrm>
        </p:spPr>
        <p:txBody>
          <a:bodyPr/>
          <a:lstStyle/>
          <a:p>
            <a:pPr marL="82318" indent="0">
              <a:buNone/>
            </a:pPr>
            <a:r>
              <a:rPr lang="fr-FR" u="sng" dirty="0">
                <a:hlinkClick r:id="rId4" tooltip="Science (New York, N.Y.)."/>
              </a:rPr>
              <a:t>Science.</a:t>
            </a:r>
            <a:r>
              <a:rPr lang="fr-FR" dirty="0"/>
              <a:t> 1997. 278:1315-8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21492" r="39776" b="59204"/>
          <a:stretch/>
        </p:blipFill>
        <p:spPr bwMode="auto">
          <a:xfrm>
            <a:off x="4738175" y="1450413"/>
            <a:ext cx="4023727" cy="9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148" y="5847903"/>
            <a:ext cx="820991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Only 1 mutation had ever been published: TTAA insertion at +1 splice site leading to a frameshift that truncates 52 c-term AA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7437" y="1348028"/>
            <a:ext cx="4096136" cy="43221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mbria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21194" r="65672" b="34129"/>
          <a:stretch/>
        </p:blipFill>
        <p:spPr bwMode="auto">
          <a:xfrm>
            <a:off x="627093" y="1310307"/>
            <a:ext cx="3659772" cy="434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6839" y="131030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OMIM</a:t>
            </a:r>
          </a:p>
        </p:txBody>
      </p:sp>
    </p:spTree>
    <p:extLst>
      <p:ext uri="{BB962C8B-B14F-4D97-AF65-F5344CB8AC3E}">
        <p14:creationId xmlns:p14="http://schemas.microsoft.com/office/powerpoint/2010/main" val="54022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9" y="516414"/>
            <a:ext cx="6173808" cy="457319"/>
          </a:xfrm>
        </p:spPr>
        <p:txBody>
          <a:bodyPr>
            <a:noAutofit/>
          </a:bodyPr>
          <a:lstStyle/>
          <a:p>
            <a:r>
              <a:rPr lang="en-US" sz="2701" dirty="0">
                <a:solidFill>
                  <a:schemeClr val="accent2">
                    <a:lumMod val="75000"/>
                  </a:schemeClr>
                </a:solidFill>
              </a:rPr>
              <a:t>Case was unsolved at this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14" y="1657086"/>
            <a:ext cx="8218664" cy="40751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Patient was documented to have normal hearing, conflicting with only known pathogenic mutation causing dominant hearing loss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Cis vs trans configuration of variants was unknown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Then ClinVar was searched……</a:t>
            </a:r>
          </a:p>
        </p:txBody>
      </p:sp>
    </p:spTree>
    <p:extLst>
      <p:ext uri="{BB962C8B-B14F-4D97-AF65-F5344CB8AC3E}">
        <p14:creationId xmlns:p14="http://schemas.microsoft.com/office/powerpoint/2010/main" val="270159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101"/>
            <a:ext cx="8229600" cy="609600"/>
          </a:xfrm>
        </p:spPr>
        <p:txBody>
          <a:bodyPr/>
          <a:lstStyle/>
          <a:p>
            <a:r>
              <a:rPr lang="en-US" sz="2800" dirty="0"/>
              <a:t>Pre-publication</a:t>
            </a:r>
            <a:r>
              <a:rPr lang="en-US" dirty="0"/>
              <a:t> </a:t>
            </a:r>
            <a:r>
              <a:rPr lang="en-US" sz="2800" dirty="0"/>
              <a:t>deposition to ClinVar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28947" r="41010" b="51560"/>
          <a:stretch/>
        </p:blipFill>
        <p:spPr bwMode="auto">
          <a:xfrm>
            <a:off x="314970" y="1455174"/>
            <a:ext cx="8663988" cy="219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4969" y="2703871"/>
            <a:ext cx="8663989" cy="82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18250" y="3525508"/>
            <a:ext cx="381099" cy="50495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9814" r="56250" b="57594"/>
          <a:stretch/>
        </p:blipFill>
        <p:spPr bwMode="auto">
          <a:xfrm>
            <a:off x="601422" y="4121678"/>
            <a:ext cx="4375921" cy="220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5639077" y="4362694"/>
            <a:ext cx="274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Contacted the ClinVar submitter, to get more details on the case</a:t>
            </a:r>
          </a:p>
        </p:txBody>
      </p:sp>
      <p:sp>
        <p:nvSpPr>
          <p:cNvPr id="10" name="Down Arrow 9"/>
          <p:cNvSpPr/>
          <p:nvPr/>
        </p:nvSpPr>
        <p:spPr>
          <a:xfrm rot="16200000">
            <a:off x="5124594" y="4517069"/>
            <a:ext cx="381099" cy="50495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796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 noChangeArrowheads="1"/>
          </p:cNvPicPr>
          <p:nvPr/>
        </p:nvPicPr>
        <p:blipFill rotWithShape="1">
          <a:blip r:embed="rId3"/>
          <a:srcRect l="5010"/>
          <a:stretch/>
        </p:blipFill>
        <p:spPr bwMode="auto">
          <a:xfrm>
            <a:off x="133384" y="1781169"/>
            <a:ext cx="8352028" cy="490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6440253" y="3900935"/>
            <a:ext cx="321505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Microcephaly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Severe visual impairment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Intellectual disability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Short stature 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Seizures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Normal hearing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21665" r="58177" b="75187"/>
          <a:stretch/>
        </p:blipFill>
        <p:spPr bwMode="auto">
          <a:xfrm>
            <a:off x="133384" y="729119"/>
            <a:ext cx="8863132" cy="4679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4102" y="2287054"/>
            <a:ext cx="310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Homozygous DFNA1 p.Gln778*</a:t>
            </a:r>
          </a:p>
        </p:txBody>
      </p:sp>
    </p:spTree>
    <p:extLst>
      <p:ext uri="{BB962C8B-B14F-4D97-AF65-F5344CB8AC3E}">
        <p14:creationId xmlns:p14="http://schemas.microsoft.com/office/powerpoint/2010/main" val="185746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11" y="570272"/>
            <a:ext cx="8841870" cy="27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9477" y="3316453"/>
            <a:ext cx="3594756" cy="2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532" y="4157132"/>
            <a:ext cx="824119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Publication showed homozygous null effect on protein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Null effect also predicted for the c.533+1G&gt;A and Exon 23-24 deletion variants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Dominant hearing loss phenotype likely due to distinct gain-of-function mechanism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Case solved!</a:t>
            </a:r>
          </a:p>
        </p:txBody>
      </p:sp>
    </p:spTree>
    <p:extLst>
      <p:ext uri="{BB962C8B-B14F-4D97-AF65-F5344CB8AC3E}">
        <p14:creationId xmlns:p14="http://schemas.microsoft.com/office/powerpoint/2010/main" val="40087675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roadPowerpointTheme">
  <a:themeElements>
    <a:clrScheme name="BroadColorTheme2016">
      <a:dk1>
        <a:srgbClr val="000000"/>
      </a:dk1>
      <a:lt1>
        <a:sysClr val="window" lastClr="FFFFFF"/>
      </a:lt1>
      <a:dk2>
        <a:srgbClr val="63666A"/>
      </a:dk2>
      <a:lt2>
        <a:srgbClr val="E7E6E6"/>
      </a:lt2>
      <a:accent1>
        <a:srgbClr val="006DB6"/>
      </a:accent1>
      <a:accent2>
        <a:srgbClr val="FF5000"/>
      </a:accent2>
      <a:accent3>
        <a:srgbClr val="00AFD7"/>
      </a:accent3>
      <a:accent4>
        <a:srgbClr val="5F259E"/>
      </a:accent4>
      <a:accent5>
        <a:srgbClr val="E4002B"/>
      </a:accent5>
      <a:accent6>
        <a:srgbClr val="00BF71"/>
      </a:accent6>
      <a:hlink>
        <a:srgbClr val="006DB6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anchor="ctr" anchorCtr="0">
        <a:spAutoFit/>
      </a:bodyPr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2"/>
          </a:solidFill>
          <a:tailEnd type="triangl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oadSlideTemplate_styleA_widescreen_121516" id="{17DEBC76-C6ED-EF43-BFD6-B81255F73687}" vid="{177DDFBB-1801-4546-84B5-A3E798AD0180}"/>
    </a:ext>
  </a:extLst>
</a:theme>
</file>

<file path=ppt/theme/theme2.xml><?xml version="1.0" encoding="utf-8"?>
<a:theme xmlns:a="http://schemas.openxmlformats.org/drawingml/2006/main" name="5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Broad_styleA_widescreen_121516</Template>
  <TotalTime>426</TotalTime>
  <Words>1093</Words>
  <Application>Microsoft Office PowerPoint</Application>
  <PresentationFormat>On-screen Show (4:3)</PresentationFormat>
  <Paragraphs>174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ＭＳ Ｐゴシック</vt:lpstr>
      <vt:lpstr>Arial</vt:lpstr>
      <vt:lpstr>Arial</vt:lpstr>
      <vt:lpstr>Arial Black</vt:lpstr>
      <vt:lpstr>Calibri</vt:lpstr>
      <vt:lpstr>Cambria</vt:lpstr>
      <vt:lpstr>Consolas</vt:lpstr>
      <vt:lpstr>Georgia</vt:lpstr>
      <vt:lpstr>Helvetica</vt:lpstr>
      <vt:lpstr>Helvetica Neue</vt:lpstr>
      <vt:lpstr>Helvetica Neue Light</vt:lpstr>
      <vt:lpstr>Helvetica Neue Medium</vt:lpstr>
      <vt:lpstr>Times New Roman</vt:lpstr>
      <vt:lpstr>Wingdings 2</vt:lpstr>
      <vt:lpstr>BroadPowerpointTheme</vt:lpstr>
      <vt:lpstr>5_Urban</vt:lpstr>
      <vt:lpstr>Challenges and Opportunities: The Use of ClinVar and the Beacon Network for  Gene Discovery and Expanded Data Sharing       Heidi Rehm On behalf of the Broad Center for Mendelian Genomics </vt:lpstr>
      <vt:lpstr>Resources to aid in matching</vt:lpstr>
      <vt:lpstr>PowerPoint Presentation</vt:lpstr>
      <vt:lpstr>Whole Exome Sequencing Results</vt:lpstr>
      <vt:lpstr>PowerPoint Presentation</vt:lpstr>
      <vt:lpstr>Case was unsolved at this stage</vt:lpstr>
      <vt:lpstr>Pre-publication deposition to ClinVar</vt:lpstr>
      <vt:lpstr>PowerPoint Presentation</vt:lpstr>
      <vt:lpstr>PowerPoint Presentation</vt:lpstr>
      <vt:lpstr>ClinVar Communication</vt:lpstr>
      <vt:lpstr>Roles for ClinVar</vt:lpstr>
      <vt:lpstr>PowerPoint Presentation</vt:lpstr>
      <vt:lpstr>PowerPoint Presentation</vt:lpstr>
      <vt:lpstr>PowerPoint Presentation</vt:lpstr>
      <vt:lpstr>PowerPoint Presentation</vt:lpstr>
      <vt:lpstr>Tiered Access and Progressive Disclosure</vt:lpstr>
      <vt:lpstr>Beacon and Matchmaker   Combine into one interface??</vt:lpstr>
      <vt:lpstr>In summary……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Elise Valkanas</dc:creator>
  <cp:lastModifiedBy>Rehm, Heidi,Ph.D.</cp:lastModifiedBy>
  <cp:revision>46</cp:revision>
  <cp:lastPrinted>2016-11-29T20:10:26Z</cp:lastPrinted>
  <dcterms:created xsi:type="dcterms:W3CDTF">2017-03-13T20:35:29Z</dcterms:created>
  <dcterms:modified xsi:type="dcterms:W3CDTF">2017-03-29T14:54:51Z</dcterms:modified>
</cp:coreProperties>
</file>