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2" r:id="rId2"/>
    <p:sldId id="300" r:id="rId3"/>
    <p:sldId id="327" r:id="rId4"/>
    <p:sldId id="303" r:id="rId5"/>
    <p:sldId id="329" r:id="rId6"/>
    <p:sldId id="330" r:id="rId7"/>
    <p:sldId id="331" r:id="rId8"/>
    <p:sldId id="340" r:id="rId9"/>
    <p:sldId id="323" r:id="rId10"/>
    <p:sldId id="324" r:id="rId11"/>
    <p:sldId id="325" r:id="rId12"/>
    <p:sldId id="326" r:id="rId13"/>
    <p:sldId id="338" r:id="rId14"/>
    <p:sldId id="314" r:id="rId15"/>
    <p:sldId id="313" r:id="rId16"/>
    <p:sldId id="277" r:id="rId17"/>
    <p:sldId id="319" r:id="rId18"/>
    <p:sldId id="339" r:id="rId19"/>
    <p:sldId id="281" r:id="rId20"/>
    <p:sldId id="341" r:id="rId21"/>
    <p:sldId id="282" r:id="rId22"/>
    <p:sldId id="317" r:id="rId23"/>
    <p:sldId id="286" r:id="rId24"/>
    <p:sldId id="343" r:id="rId25"/>
    <p:sldId id="346" r:id="rId26"/>
    <p:sldId id="292" r:id="rId27"/>
    <p:sldId id="311" r:id="rId2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D80"/>
    <a:srgbClr val="926CA5"/>
    <a:srgbClr val="936AA7"/>
    <a:srgbClr val="C0B10C"/>
    <a:srgbClr val="86A7DE"/>
    <a:srgbClr val="CAA74A"/>
    <a:srgbClr val="759AD8"/>
    <a:srgbClr val="D2AE4D"/>
    <a:srgbClr val="6A6CD9"/>
    <a:srgbClr val="62A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 showGuides="1">
      <p:cViewPr>
        <p:scale>
          <a:sx n="50" d="100"/>
          <a:sy n="50" d="100"/>
        </p:scale>
        <p:origin x="-1208" y="504"/>
      </p:cViewPr>
      <p:guideLst>
        <p:guide orient="horz" pos="1058"/>
        <p:guide pos="8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B3FC-5B1A-7245-AEA8-741FFA804C29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FA97-285E-744F-9183-A181E64E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5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475755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7EFE600-3E90-3E44-A859-5E65866EB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r>
              <a:rPr lang="en-US" dirty="0" smtClean="0"/>
              <a:t>Examples include</a:t>
            </a:r>
            <a:r>
              <a:rPr lang="en-US" baseline="0" dirty="0" smtClean="0"/>
              <a:t> HBB and B-thalassemia</a:t>
            </a:r>
          </a:p>
          <a:p>
            <a:r>
              <a:rPr lang="en-US" baseline="0" dirty="0" smtClean="0"/>
              <a:t>VWF von </a:t>
            </a:r>
            <a:r>
              <a:rPr lang="en-US" baseline="0" dirty="0" err="1" smtClean="0"/>
              <a:t>willebrand</a:t>
            </a:r>
            <a:r>
              <a:rPr lang="en-US" baseline="0" dirty="0" smtClean="0"/>
              <a:t>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r>
              <a:rPr lang="en-US" dirty="0" smtClean="0"/>
              <a:t>Examples include</a:t>
            </a:r>
            <a:r>
              <a:rPr lang="en-US" baseline="0" dirty="0" smtClean="0"/>
              <a:t> HBB and B-thalassemia</a:t>
            </a:r>
          </a:p>
          <a:p>
            <a:r>
              <a:rPr lang="en-US" baseline="0" dirty="0" smtClean="0"/>
              <a:t>VWF von </a:t>
            </a:r>
            <a:r>
              <a:rPr lang="en-US" baseline="0" dirty="0" err="1" smtClean="0"/>
              <a:t>willebrand</a:t>
            </a:r>
            <a:r>
              <a:rPr lang="en-US" baseline="0" dirty="0" smtClean="0"/>
              <a:t>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7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~Although I initially screened</a:t>
            </a:r>
            <a:r>
              <a:rPr lang="en-US" baseline="0" dirty="0" smtClean="0"/>
              <a:t> all coding regions, it was quickly clear that all pathogenic variants were tightly clustered</a:t>
            </a:r>
          </a:p>
          <a:p>
            <a:r>
              <a:rPr lang="en-US" baseline="0" dirty="0" smtClean="0"/>
              <a:t>~This depicts the location of all identified variants to date including several found by our collaborators</a:t>
            </a:r>
          </a:p>
          <a:p>
            <a:r>
              <a:rPr lang="en-US" baseline="0" dirty="0" smtClean="0"/>
              <a:t>~they are all within 100nt of each other in the penultimate exon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14 individuals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10 distinct variants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All variants in the penultimate exon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In total, six distinct </a:t>
            </a:r>
            <a:r>
              <a:rPr lang="en-US" sz="2400" b="0" i="0" u="none" strike="noStrike" baseline="0" dirty="0" err="1" smtClean="0">
                <a:latin typeface="Avenir Roman"/>
                <a:ea typeface="Avenir Roman"/>
                <a:cs typeface="Avenir Roman"/>
                <a:sym typeface="Avenir Roman"/>
              </a:rPr>
              <a:t>frameshift</a:t>
            </a:r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 mutations were found in eight subjects, and all were heterozygous truncating variants within the penultimate</a:t>
            </a: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exon ofDVL1.</a:t>
            </a:r>
            <a:endParaRPr lang="en-US" dirty="0" smtClean="0"/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All variant alleles are predicted to result in a premature </a:t>
            </a:r>
            <a:r>
              <a:rPr lang="en-US" sz="2400" b="0" i="0" u="none" strike="noStrike" baseline="0" dirty="0" err="1" smtClean="0">
                <a:latin typeface="Avenir Roman"/>
                <a:ea typeface="Avenir Roman"/>
                <a:cs typeface="Avenir Roman"/>
                <a:sym typeface="Avenir Roman"/>
              </a:rPr>
              <a:t>terminationcodon</a:t>
            </a:r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 within the last exon, escape nonsense-mediated</a:t>
            </a: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decay (NMD), and most likely generate a C-terminally truncated protein with a distinct1 reading-frame terminus. Study of the transcripts</a:t>
            </a: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extracted from affected subjects’ leukocytes confirmed expression of both wild-type and variant alleles, supporting the hypothesis</a:t>
            </a: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that mutant mRNA escapes NMD.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4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2088" y="1184275"/>
            <a:ext cx="4256087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Although</a:t>
            </a:r>
            <a:r>
              <a:rPr lang="en-US" baseline="0" dirty="0"/>
              <a:t> I haven’t found anything in DVL2 yet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DVl3 has a very similar story to </a:t>
            </a:r>
            <a:r>
              <a:rPr lang="en-US" baseline="0" dirty="0" smtClean="0"/>
              <a:t>DVl1</a:t>
            </a: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Similar to the variants observed in DVL1-mediated</a:t>
            </a:r>
          </a:p>
          <a:p>
            <a:r>
              <a:rPr lang="en-US" sz="2400" b="0" i="0" u="none" strike="noStrike" baseline="0" dirty="0" err="1" smtClean="0">
                <a:latin typeface="Avenir Roman"/>
                <a:ea typeface="Avenir Roman"/>
                <a:cs typeface="Avenir Roman"/>
                <a:sym typeface="Avenir Roman"/>
              </a:rPr>
              <a:t>Robinow</a:t>
            </a:r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 syndrome, all variants in DVL3 result in a 1 </a:t>
            </a:r>
            <a:r>
              <a:rPr lang="en-US" sz="2400" b="0" i="0" u="none" strike="noStrike" baseline="0" dirty="0" err="1" smtClean="0">
                <a:latin typeface="Avenir Roman"/>
                <a:ea typeface="Avenir Roman"/>
                <a:cs typeface="Avenir Roman"/>
                <a:sym typeface="Avenir Roman"/>
              </a:rPr>
              <a:t>frameshift</a:t>
            </a:r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, indicating that these highly specific alterations might be a common</a:t>
            </a: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cause of dominant </a:t>
            </a:r>
            <a:r>
              <a:rPr lang="en-US" sz="2400" b="0" i="0" u="none" strike="noStrike" baseline="0" dirty="0" err="1" smtClean="0">
                <a:latin typeface="Avenir Roman"/>
                <a:ea typeface="Avenir Roman"/>
                <a:cs typeface="Avenir Roman"/>
                <a:sym typeface="Avenir Roman"/>
              </a:rPr>
              <a:t>Robinow</a:t>
            </a:r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 syndrome.</a:t>
            </a: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Remarkably, targeted sequencing identified five unrelated individuals harboring heterozygous, de novo </a:t>
            </a:r>
            <a:r>
              <a:rPr lang="en-US" sz="2400" b="0" i="0" u="none" strike="noStrike" baseline="0" dirty="0" err="1" smtClean="0">
                <a:latin typeface="Avenir Roman"/>
                <a:ea typeface="Avenir Roman"/>
                <a:cs typeface="Avenir Roman"/>
                <a:sym typeface="Avenir Roman"/>
              </a:rPr>
              <a:t>frameshift</a:t>
            </a:r>
            <a:endParaRPr lang="en-US" sz="2400" b="0" i="0" u="none" strike="noStrike" baseline="0" dirty="0" smtClean="0"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variants in DVL3,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6 total pathogenic variants which are tightly clustered within 100nt of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Contrary to DVl1 the variants are also located in the final exon and includes two splice acceptors mutations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But all are still -1 </a:t>
            </a:r>
            <a:r>
              <a:rPr lang="en-US" baseline="0" dirty="0" err="1"/>
              <a:t>framesifting</a:t>
            </a:r>
            <a:r>
              <a:rPr lang="en-US" baseline="0" dirty="0"/>
              <a:t> and escape from NMD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32505">
              <a:defRPr/>
            </a:pPr>
            <a:fld id="{B35FD19C-492B-473B-9AF8-39BF53900005}" type="slidenum">
              <a:rPr lang="en-US" sz="1800" kern="0">
                <a:solidFill>
                  <a:sysClr val="windowText" lastClr="000000"/>
                </a:solidFill>
              </a:rPr>
              <a:pPr defTabSz="932505">
                <a:defRPr/>
              </a:pPr>
              <a:t>13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7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6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 to the beta version </a:t>
            </a:r>
          </a:p>
          <a:p>
            <a:r>
              <a:rPr lang="en-US" dirty="0"/>
              <a:t>So with</a:t>
            </a:r>
            <a:r>
              <a:rPr lang="en-US" baseline="0" dirty="0"/>
              <a:t> the </a:t>
            </a:r>
            <a:r>
              <a:rPr lang="en-US" baseline="0" dirty="0" err="1"/>
              <a:t>algorithym</a:t>
            </a:r>
            <a:r>
              <a:rPr lang="en-US" baseline="0" dirty="0"/>
              <a:t> we have an easy way making NMD predictions across massive number of </a:t>
            </a:r>
            <a:r>
              <a:rPr lang="en-US" baseline="0" dirty="0" err="1"/>
              <a:t>varaints</a:t>
            </a:r>
            <a:r>
              <a:rPr lang="en-US" baseline="0" dirty="0"/>
              <a:t> in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20FEEFC-DACA-412E-935F-F2C6A98246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84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60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04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7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36602D-E558-41A6-9484-A5CACB22D7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18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7EFE600-3E90-3E44-A859-5E65866EB5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9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endParaRPr lang="en-US" sz="2400" b="0" i="0" u="none" strike="noStrike" baseline="0" dirty="0" smtClean="0"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en-US" sz="2400" b="0" i="0" u="none" strike="noStrike" baseline="0" dirty="0" smtClean="0">
                <a:latin typeface="Avenir Roman"/>
                <a:ea typeface="Avenir Roman"/>
                <a:cs typeface="Avenir Roman"/>
                <a:sym typeface="Avenir Roman"/>
              </a:rPr>
              <a:t> The NMD pathway is an mRNA surveillance system that protects eukaryotic cells by reducing the production of harmful truncated proteins translated from PTC-bearing transcripts1. In addition, NMD is involved in post-transcriptional regulation of global gene expression2. PTC-introducing variants cause human genetic diseases3, making NMD an important modulator of disease outcome. In particular, NMD can both protect against disease4 and aggravate disease phenotypes5. Therefore, a complete understanding of how the NMD machinery selects transcripts to degrade is crucial for predicting the phenotypic consequences of nonsense mutations in humans.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r>
              <a:rPr lang="en-US" dirty="0" smtClean="0"/>
              <a:t>Drawn as linear</a:t>
            </a:r>
            <a:r>
              <a:rPr lang="en-US" baseline="0" dirty="0" smtClean="0"/>
              <a:t> but </a:t>
            </a:r>
            <a:r>
              <a:rPr lang="en-US" baseline="0" dirty="0" err="1" smtClean="0"/>
              <a:t>inreality</a:t>
            </a:r>
            <a:r>
              <a:rPr lang="en-US" baseline="0" dirty="0" smtClean="0"/>
              <a:t> is circular</a:t>
            </a:r>
          </a:p>
          <a:p>
            <a:r>
              <a:rPr lang="en-US" baseline="0" dirty="0" smtClean="0"/>
              <a:t>Following transcription, polyadenylation and 5’capping</a:t>
            </a:r>
          </a:p>
          <a:p>
            <a:r>
              <a:rPr lang="en-US" baseline="0" dirty="0" smtClean="0"/>
              <a:t>Non-stop and no-go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r>
              <a:rPr lang="en-US" dirty="0" smtClean="0"/>
              <a:t>Drawn as linear</a:t>
            </a:r>
            <a:r>
              <a:rPr lang="en-US" baseline="0" dirty="0" smtClean="0"/>
              <a:t> but </a:t>
            </a:r>
            <a:r>
              <a:rPr lang="en-US" baseline="0" dirty="0" err="1" smtClean="0"/>
              <a:t>inreality</a:t>
            </a:r>
            <a:r>
              <a:rPr lang="en-US" baseline="0" dirty="0" smtClean="0"/>
              <a:t> is circular</a:t>
            </a:r>
          </a:p>
          <a:p>
            <a:r>
              <a:rPr lang="en-US" baseline="0" dirty="0" smtClean="0"/>
              <a:t>Following transcription, polyadenylation and 5’capping</a:t>
            </a:r>
          </a:p>
          <a:p>
            <a:r>
              <a:rPr lang="en-US" baseline="0" dirty="0" smtClean="0"/>
              <a:t>Non-stop and no-go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r>
              <a:rPr lang="en-US" dirty="0" smtClean="0"/>
              <a:t>Drawn as linear</a:t>
            </a:r>
            <a:r>
              <a:rPr lang="en-US" baseline="0" dirty="0" smtClean="0"/>
              <a:t> but </a:t>
            </a:r>
            <a:r>
              <a:rPr lang="en-US" baseline="0" dirty="0" err="1" smtClean="0"/>
              <a:t>inreality</a:t>
            </a:r>
            <a:r>
              <a:rPr lang="en-US" baseline="0" dirty="0" smtClean="0"/>
              <a:t> is circular</a:t>
            </a:r>
          </a:p>
          <a:p>
            <a:r>
              <a:rPr lang="en-US" baseline="0" dirty="0" smtClean="0"/>
              <a:t>Following transcription, polyadenylation and 5’capping</a:t>
            </a:r>
          </a:p>
          <a:p>
            <a:r>
              <a:rPr lang="en-US" baseline="0" dirty="0" smtClean="0"/>
              <a:t>Non-stop and no-go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r>
              <a:rPr lang="en-US" dirty="0" smtClean="0"/>
              <a:t>Drawn as linear</a:t>
            </a:r>
            <a:r>
              <a:rPr lang="en-US" baseline="0" dirty="0" smtClean="0"/>
              <a:t> but </a:t>
            </a:r>
            <a:r>
              <a:rPr lang="en-US" baseline="0" dirty="0" err="1" smtClean="0"/>
              <a:t>inreality</a:t>
            </a:r>
            <a:r>
              <a:rPr lang="en-US" baseline="0" dirty="0" smtClean="0"/>
              <a:t> is circular</a:t>
            </a:r>
          </a:p>
          <a:p>
            <a:r>
              <a:rPr lang="en-US" baseline="0" dirty="0" smtClean="0"/>
              <a:t>Following transcription, polyadenylation and 5’capping</a:t>
            </a:r>
          </a:p>
          <a:p>
            <a:r>
              <a:rPr lang="en-US" baseline="0" dirty="0" smtClean="0"/>
              <a:t>Non-stop and no-go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2088" y="1184275"/>
            <a:ext cx="4256087" cy="319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Although</a:t>
            </a:r>
            <a:r>
              <a:rPr lang="en-US" baseline="0" dirty="0"/>
              <a:t> I haven’t found anything in DVL2 yet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DVl3 has a very similar story to DVl1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6 total pathogenic variants which are tightly clustered within 100nt of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Contrary to DVl1 the variants are also located in the final exon and includes two splice acceptors mutations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But all are still -1 </a:t>
            </a:r>
            <a:r>
              <a:rPr lang="en-US" baseline="0" dirty="0" err="1"/>
              <a:t>framesifting</a:t>
            </a:r>
            <a:r>
              <a:rPr lang="en-US" baseline="0" dirty="0"/>
              <a:t> and escape from NMD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32505">
              <a:defRPr/>
            </a:pPr>
            <a:fld id="{B35FD19C-492B-473B-9AF8-39BF53900005}" type="slidenum">
              <a:rPr lang="en-US" sz="1800" kern="0">
                <a:solidFill>
                  <a:sysClr val="windowText" lastClr="000000"/>
                </a:solidFill>
              </a:rPr>
              <a:pPr defTabSz="932505">
                <a:defRPr/>
              </a:pPr>
              <a:t>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657" tIns="44828" rIns="89657" bIns="44828"/>
          <a:lstStyle/>
          <a:p>
            <a:r>
              <a:rPr lang="en-US" dirty="0" smtClean="0"/>
              <a:t>Examples include</a:t>
            </a:r>
            <a:r>
              <a:rPr lang="en-US" baseline="0" dirty="0" smtClean="0"/>
              <a:t> HBB and B-thalassemia</a:t>
            </a:r>
          </a:p>
          <a:p>
            <a:r>
              <a:rPr lang="en-US" baseline="0" dirty="0" smtClean="0"/>
              <a:t>VWF von </a:t>
            </a:r>
            <a:r>
              <a:rPr lang="en-US" baseline="0" dirty="0" err="1" smtClean="0"/>
              <a:t>willebrand</a:t>
            </a:r>
            <a:r>
              <a:rPr lang="en-US" baseline="0" dirty="0" smtClean="0"/>
              <a:t>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166" y="8685240"/>
            <a:ext cx="2971283" cy="457200"/>
          </a:xfrm>
          <a:prstGeom prst="rect">
            <a:avLst/>
          </a:prstGeom>
        </p:spPr>
        <p:txBody>
          <a:bodyPr lIns="89657" tIns="44828" rIns="89657" bIns="44828"/>
          <a:lstStyle/>
          <a:p>
            <a:fld id="{F26059CC-8A46-4DA5-BA5F-768BD7CE5B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FC2CDCA-885F-EC41-BAB8-9E90305B0F77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3ABEC69E-0DB5-E54C-BE8C-0D2D1782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433" y="9187250"/>
            <a:ext cx="2637089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D62CEF3B-A037-46D0-B02C-1428F07E9383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1931" y="9187250"/>
            <a:ext cx="5144324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0489" y="9187250"/>
            <a:ext cx="1399493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2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FC2CDCA-885F-EC41-BAB8-9E90305B0F77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3ABEC69E-0DB5-E54C-BE8C-0D2D1782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nmdpredictions.shinyapps.io/shiny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63" y="225875"/>
            <a:ext cx="12730937" cy="29406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/>
                <a:cs typeface="Calibri"/>
              </a:rPr>
              <a:t>When are LOF mutations not LOF mutations?</a:t>
            </a:r>
            <a:endParaRPr lang="en-US" sz="4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32" y="7461554"/>
            <a:ext cx="9980833" cy="1083188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GSP Meeting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 March 29</a:t>
            </a:r>
            <a:r>
              <a:rPr lang="en-US" sz="2400" b="1" baseline="30000" dirty="0" smtClean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Department 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of Molecular and Human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Genetics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Baylor 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College of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Medicine</a:t>
            </a:r>
            <a:endParaRPr lang="en-US"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457" y="6815223"/>
            <a:ext cx="645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alibri"/>
                <a:cs typeface="Calibri"/>
              </a:rPr>
              <a:t>Zeynep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 H. </a:t>
            </a:r>
            <a:r>
              <a:rPr lang="en-US" b="1" dirty="0" err="1">
                <a:solidFill>
                  <a:srgbClr val="FF0000"/>
                </a:solidFill>
                <a:latin typeface="Calibri"/>
                <a:cs typeface="Calibri"/>
              </a:rPr>
              <a:t>Coban-Akdemir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, Ph.D.</a:t>
            </a: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b="31481"/>
          <a:stretch/>
        </p:blipFill>
        <p:spPr>
          <a:xfrm>
            <a:off x="3275457" y="4445182"/>
            <a:ext cx="6096000" cy="16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" t="9429" r="33350"/>
          <a:stretch/>
        </p:blipFill>
        <p:spPr>
          <a:xfrm>
            <a:off x="825940" y="2635489"/>
            <a:ext cx="7739982" cy="4275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0113" y="6468270"/>
            <a:ext cx="3945191" cy="325744"/>
          </a:xfrm>
          <a:prstGeom prst="rect">
            <a:avLst/>
          </a:prstGeom>
        </p:spPr>
        <p:txBody>
          <a:bodyPr wrap="none" lIns="109234" tIns="54617" rIns="109234" bIns="54617">
            <a:spAutoFit/>
          </a:bodyPr>
          <a:lstStyle/>
          <a:p>
            <a:r>
              <a:rPr lang="en-US" sz="1400" b="1" dirty="0">
                <a:latin typeface="Calibri"/>
                <a:cs typeface="Calibri"/>
              </a:rPr>
              <a:t>-distinct traits from </a:t>
            </a:r>
            <a:r>
              <a:rPr lang="en-US" sz="1400" b="1" dirty="0" smtClean="0">
                <a:latin typeface="Calibri"/>
                <a:cs typeface="Calibri"/>
              </a:rPr>
              <a:t> the variants in the same </a:t>
            </a:r>
            <a:r>
              <a:rPr lang="en-US" sz="1400" b="1" dirty="0">
                <a:latin typeface="Calibri"/>
                <a:cs typeface="Calibri"/>
              </a:rPr>
              <a:t>gene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61538"/>
              </p:ext>
            </p:extLst>
          </p:nvPr>
        </p:nvGraphicFramePr>
        <p:xfrm>
          <a:off x="4882906" y="7044116"/>
          <a:ext cx="3919833" cy="2030840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857160">
                  <a:extLst>
                    <a:ext uri="{9D8B030D-6E8A-4147-A177-3AD203B41FA5}">
                      <a16:colId xmlns="" xmlns:a16="http://schemas.microsoft.com/office/drawing/2014/main" val="3085947894"/>
                    </a:ext>
                  </a:extLst>
                </a:gridCol>
                <a:gridCol w="1489333">
                  <a:extLst>
                    <a:ext uri="{9D8B030D-6E8A-4147-A177-3AD203B41FA5}">
                      <a16:colId xmlns="" xmlns:a16="http://schemas.microsoft.com/office/drawing/2014/main" val="4118689621"/>
                    </a:ext>
                  </a:extLst>
                </a:gridCol>
                <a:gridCol w="1573340">
                  <a:extLst>
                    <a:ext uri="{9D8B030D-6E8A-4147-A177-3AD203B41FA5}">
                      <a16:colId xmlns="" xmlns:a16="http://schemas.microsoft.com/office/drawing/2014/main" val="511860074"/>
                    </a:ext>
                  </a:extLst>
                </a:gridCol>
              </a:tblGrid>
              <a:tr h="430226">
                <a:tc>
                  <a:txBody>
                    <a:bodyPr/>
                    <a:lstStyle/>
                    <a:p>
                      <a:pPr algn="ctr"/>
                      <a:endParaRPr lang="en-US" sz="2000" b="1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5’ PTV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3’ PTV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452027"/>
                  </a:ext>
                </a:extLst>
              </a:tr>
              <a:tr h="68870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ROR2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Brachydactylytype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B1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Robinow syndrome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9672898"/>
                  </a:ext>
                </a:extLst>
              </a:tr>
              <a:tr h="89764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DMD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Duchenne muscular dystrophy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Becker muscular dystrophy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872358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296167" y="2590647"/>
            <a:ext cx="403597" cy="4288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47163" y="337685"/>
            <a:ext cx="11216640" cy="12014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/>
            </a:r>
            <a:br>
              <a:rPr lang="en-US" b="1" dirty="0" smtClean="0">
                <a:latin typeface="Calibri"/>
                <a:cs typeface="Calibri"/>
              </a:rPr>
            </a:b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475882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8306"/>
              </p:ext>
            </p:extLst>
          </p:nvPr>
        </p:nvGraphicFramePr>
        <p:xfrm>
          <a:off x="111522" y="7065267"/>
          <a:ext cx="4611398" cy="1995424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711485">
                  <a:extLst>
                    <a:ext uri="{9D8B030D-6E8A-4147-A177-3AD203B41FA5}">
                      <a16:colId xmlns="" xmlns:a16="http://schemas.microsoft.com/office/drawing/2014/main" val="4020946067"/>
                    </a:ext>
                  </a:extLst>
                </a:gridCol>
                <a:gridCol w="2064259">
                  <a:extLst>
                    <a:ext uri="{9D8B030D-6E8A-4147-A177-3AD203B41FA5}">
                      <a16:colId xmlns="" xmlns:a16="http://schemas.microsoft.com/office/drawing/2014/main" val="593942340"/>
                    </a:ext>
                  </a:extLst>
                </a:gridCol>
                <a:gridCol w="1835654">
                  <a:extLst>
                    <a:ext uri="{9D8B030D-6E8A-4147-A177-3AD203B41FA5}">
                      <a16:colId xmlns="" xmlns:a16="http://schemas.microsoft.com/office/drawing/2014/main" val="3014594663"/>
                    </a:ext>
                  </a:extLst>
                </a:gridCol>
              </a:tblGrid>
              <a:tr h="43349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5’ PTV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3’ PTV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2969676"/>
                  </a:ext>
                </a:extLst>
              </a:tr>
              <a:tr h="9103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VWF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Recessive Von </a:t>
                      </a:r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Willebrand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disease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Dominant Von </a:t>
                      </a:r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Willebrand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disease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999285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HBB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Recessive </a:t>
                      </a:r>
                    </a:p>
                    <a:p>
                      <a:pPr algn="l"/>
                      <a:r>
                        <a:rPr lang="el-GR" sz="1700" b="1" dirty="0" smtClean="0">
                          <a:latin typeface="Calibri"/>
                          <a:cs typeface="Calibri"/>
                        </a:rPr>
                        <a:t>Β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eta-Thalassemia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Dominant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b="1" dirty="0" smtClean="0">
                          <a:latin typeface="Calibri"/>
                          <a:cs typeface="Calibri"/>
                        </a:rPr>
                        <a:t>Β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eta-Thalassemia</a:t>
                      </a: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532682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37300" y="9373606"/>
            <a:ext cx="374140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PTV: Protein truncating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variant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0855" y="1592738"/>
            <a:ext cx="1244282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b="1" dirty="0" smtClean="0">
                <a:latin typeface="Calibri"/>
                <a:cs typeface="Calibri"/>
              </a:rPr>
              <a:t>Various molecular consequences from truncating variants</a:t>
            </a:r>
            <a:endParaRPr lang="en-US"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45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" t="9429" r="-1211"/>
          <a:stretch/>
        </p:blipFill>
        <p:spPr>
          <a:xfrm>
            <a:off x="894590" y="2635489"/>
            <a:ext cx="11753532" cy="4275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1452" y="6468270"/>
            <a:ext cx="3176555" cy="371911"/>
          </a:xfrm>
          <a:prstGeom prst="rect">
            <a:avLst/>
          </a:prstGeom>
        </p:spPr>
        <p:txBody>
          <a:bodyPr wrap="none" lIns="109234" tIns="54617" rIns="109234" bIns="54617">
            <a:spAutoFit/>
          </a:bodyPr>
          <a:lstStyle/>
          <a:p>
            <a:r>
              <a:rPr lang="en-US" sz="1700" dirty="0"/>
              <a:t>-distinct traits from same gene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47163" y="28728"/>
            <a:ext cx="11216640" cy="12014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/>
            </a:r>
            <a:br>
              <a:rPr lang="en-US" b="1" dirty="0" smtClean="0">
                <a:latin typeface="Calibri"/>
                <a:cs typeface="Calibri"/>
              </a:rPr>
            </a:b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2475882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493" y="169285"/>
            <a:ext cx="12455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Aim: To find novel disease genes that underlie </a:t>
            </a:r>
            <a:r>
              <a:rPr lang="en-US" sz="4400" b="1" dirty="0" err="1">
                <a:solidFill>
                  <a:srgbClr val="FF0000"/>
                </a:solidFill>
                <a:latin typeface="Calibri"/>
                <a:cs typeface="Calibri"/>
              </a:rPr>
              <a:t>Mendelian</a:t>
            </a:r>
            <a:r>
              <a:rPr lang="en-US" sz="4400" b="1" dirty="0">
                <a:solidFill>
                  <a:srgbClr val="FF0000"/>
                </a:solidFill>
                <a:latin typeface="Calibri"/>
                <a:cs typeface="Calibri"/>
              </a:rPr>
              <a:t> phenotypes through escape  from NMD</a:t>
            </a:r>
            <a:endParaRPr lang="en-US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66537"/>
              </p:ext>
            </p:extLst>
          </p:nvPr>
        </p:nvGraphicFramePr>
        <p:xfrm>
          <a:off x="4814256" y="7044116"/>
          <a:ext cx="3919833" cy="2038239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857160">
                  <a:extLst>
                    <a:ext uri="{9D8B030D-6E8A-4147-A177-3AD203B41FA5}">
                      <a16:colId xmlns="" xmlns:a16="http://schemas.microsoft.com/office/drawing/2014/main" val="3085947894"/>
                    </a:ext>
                  </a:extLst>
                </a:gridCol>
                <a:gridCol w="1489333">
                  <a:extLst>
                    <a:ext uri="{9D8B030D-6E8A-4147-A177-3AD203B41FA5}">
                      <a16:colId xmlns="" xmlns:a16="http://schemas.microsoft.com/office/drawing/2014/main" val="4118689621"/>
                    </a:ext>
                  </a:extLst>
                </a:gridCol>
                <a:gridCol w="1573340">
                  <a:extLst>
                    <a:ext uri="{9D8B030D-6E8A-4147-A177-3AD203B41FA5}">
                      <a16:colId xmlns="" xmlns:a16="http://schemas.microsoft.com/office/drawing/2014/main" val="511860074"/>
                    </a:ext>
                  </a:extLst>
                </a:gridCol>
              </a:tblGrid>
              <a:tr h="427829">
                <a:tc>
                  <a:txBody>
                    <a:bodyPr/>
                    <a:lstStyle/>
                    <a:p>
                      <a:pPr algn="ctr"/>
                      <a:endParaRPr lang="en-US" sz="2000" b="1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5’ PTV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3’ PTV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452027"/>
                  </a:ext>
                </a:extLst>
              </a:tr>
              <a:tr h="69610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ROR2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Brachydactylytype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B1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Robinow syndrome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9672898"/>
                  </a:ext>
                </a:extLst>
              </a:tr>
              <a:tr h="89264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DMD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Duchenne muscular dystrophy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Becker muscular dystrophy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872358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20691"/>
              </p:ext>
            </p:extLst>
          </p:nvPr>
        </p:nvGraphicFramePr>
        <p:xfrm>
          <a:off x="145847" y="7065267"/>
          <a:ext cx="4611398" cy="1995424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711485">
                  <a:extLst>
                    <a:ext uri="{9D8B030D-6E8A-4147-A177-3AD203B41FA5}">
                      <a16:colId xmlns="" xmlns:a16="http://schemas.microsoft.com/office/drawing/2014/main" val="4020946067"/>
                    </a:ext>
                  </a:extLst>
                </a:gridCol>
                <a:gridCol w="2064259">
                  <a:extLst>
                    <a:ext uri="{9D8B030D-6E8A-4147-A177-3AD203B41FA5}">
                      <a16:colId xmlns="" xmlns:a16="http://schemas.microsoft.com/office/drawing/2014/main" val="593942340"/>
                    </a:ext>
                  </a:extLst>
                </a:gridCol>
                <a:gridCol w="1835654">
                  <a:extLst>
                    <a:ext uri="{9D8B030D-6E8A-4147-A177-3AD203B41FA5}">
                      <a16:colId xmlns="" xmlns:a16="http://schemas.microsoft.com/office/drawing/2014/main" val="3014594663"/>
                    </a:ext>
                  </a:extLst>
                </a:gridCol>
              </a:tblGrid>
              <a:tr h="43349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5’ PTV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3’ PTV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2969676"/>
                  </a:ext>
                </a:extLst>
              </a:tr>
              <a:tr h="9103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VWF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Recessive Von </a:t>
                      </a:r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Willebrand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disease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Dominant Von </a:t>
                      </a:r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Willebrand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disease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999285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HBB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Recessive </a:t>
                      </a:r>
                    </a:p>
                    <a:p>
                      <a:pPr algn="l"/>
                      <a:r>
                        <a:rPr lang="el-GR" sz="1700" b="1" dirty="0" smtClean="0">
                          <a:latin typeface="Calibri"/>
                          <a:cs typeface="Calibri"/>
                        </a:rPr>
                        <a:t>Β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eta-Thalassemia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Dominant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b="1" dirty="0" smtClean="0">
                          <a:latin typeface="Calibri"/>
                          <a:cs typeface="Calibri"/>
                        </a:rPr>
                        <a:t>Β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eta-Thalassemia</a:t>
                      </a: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532682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137300" y="9373606"/>
            <a:ext cx="374140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PTV: Protein truncating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variant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24192"/>
              </p:ext>
            </p:extLst>
          </p:nvPr>
        </p:nvGraphicFramePr>
        <p:xfrm>
          <a:off x="8830046" y="7045361"/>
          <a:ext cx="3919833" cy="1142371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857160">
                  <a:extLst>
                    <a:ext uri="{9D8B030D-6E8A-4147-A177-3AD203B41FA5}">
                      <a16:colId xmlns="" xmlns:a16="http://schemas.microsoft.com/office/drawing/2014/main" val="3085947894"/>
                    </a:ext>
                  </a:extLst>
                </a:gridCol>
                <a:gridCol w="1489333">
                  <a:extLst>
                    <a:ext uri="{9D8B030D-6E8A-4147-A177-3AD203B41FA5}">
                      <a16:colId xmlns="" xmlns:a16="http://schemas.microsoft.com/office/drawing/2014/main" val="4118689621"/>
                    </a:ext>
                  </a:extLst>
                </a:gridCol>
                <a:gridCol w="1573340">
                  <a:extLst>
                    <a:ext uri="{9D8B030D-6E8A-4147-A177-3AD203B41FA5}">
                      <a16:colId xmlns="" xmlns:a16="http://schemas.microsoft.com/office/drawing/2014/main" val="511860074"/>
                    </a:ext>
                  </a:extLst>
                </a:gridCol>
              </a:tblGrid>
              <a:tr h="417490">
                <a:tc>
                  <a:txBody>
                    <a:bodyPr/>
                    <a:lstStyle/>
                    <a:p>
                      <a:pPr algn="ctr"/>
                      <a:endParaRPr lang="en-US" sz="2000" b="1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5’ PTV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3’ PTV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452027"/>
                  </a:ext>
                </a:extLst>
              </a:tr>
              <a:tr h="70752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DVL1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 associated</a:t>
                      </a:r>
                    </a:p>
                    <a:p>
                      <a:pPr algn="l"/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phenotype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Robinow syndrome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9672898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638199" y="949288"/>
            <a:ext cx="11728402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0855" y="1626604"/>
            <a:ext cx="1244282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b="1" dirty="0" smtClean="0">
                <a:latin typeface="Calibri"/>
                <a:cs typeface="Calibri"/>
              </a:rPr>
              <a:t>Various molecular consequences from truncating variants</a:t>
            </a:r>
            <a:endParaRPr lang="en-US"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02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956" y="1013973"/>
            <a:ext cx="1247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/>
                <a:cs typeface="Calibri"/>
              </a:rPr>
              <a:t>An example of NMD-specific disease gene: </a:t>
            </a:r>
            <a:r>
              <a:rPr lang="en-US" sz="4800" b="1" i="1" dirty="0" smtClean="0">
                <a:latin typeface="Calibri"/>
                <a:cs typeface="Calibri"/>
              </a:rPr>
              <a:t>DVL1</a:t>
            </a:r>
            <a:endParaRPr lang="en-US" sz="4800" b="1" i="1" dirty="0">
              <a:latin typeface="Calibri"/>
              <a:cs typeface="Calibri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459" y="1905513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2" y="3192560"/>
            <a:ext cx="12678153" cy="4839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4776" y="2658291"/>
            <a:ext cx="77917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DVL1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-mediated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Robinow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syndrome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07648" y="8950398"/>
            <a:ext cx="6713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/>
                <a:cs typeface="Calibri"/>
              </a:rPr>
              <a:t>White, </a:t>
            </a:r>
            <a:r>
              <a:rPr lang="en-US" sz="1400" b="1" dirty="0" err="1" smtClean="0">
                <a:latin typeface="Calibri"/>
                <a:cs typeface="Calibri"/>
              </a:rPr>
              <a:t>Janson</a:t>
            </a:r>
            <a:r>
              <a:rPr lang="en-US" sz="1400" b="1" dirty="0" smtClean="0">
                <a:latin typeface="Calibri"/>
                <a:cs typeface="Calibri"/>
              </a:rPr>
              <a:t>, </a:t>
            </a:r>
            <a:r>
              <a:rPr lang="en-US" sz="1400" b="1" dirty="0">
                <a:latin typeface="Calibri"/>
                <a:cs typeface="Calibri"/>
              </a:rPr>
              <a:t>e</a:t>
            </a:r>
            <a:r>
              <a:rPr lang="en-US" sz="1400" b="1" dirty="0" smtClean="0">
                <a:latin typeface="Calibri"/>
                <a:cs typeface="Calibri"/>
              </a:rPr>
              <a:t>t al. </a:t>
            </a:r>
            <a:r>
              <a:rPr lang="en-US" sz="1400" b="1" dirty="0">
                <a:latin typeface="Calibri"/>
                <a:cs typeface="Calibri"/>
              </a:rPr>
              <a:t>The American Journal of Human Genetics </a:t>
            </a:r>
            <a:r>
              <a:rPr lang="en-US" sz="1400" b="1" dirty="0" smtClean="0">
                <a:latin typeface="Calibri"/>
                <a:cs typeface="Calibri"/>
              </a:rPr>
              <a:t>96.4 </a:t>
            </a:r>
            <a:r>
              <a:rPr lang="en-US" sz="1400" b="1" dirty="0">
                <a:latin typeface="Calibri"/>
                <a:cs typeface="Calibri"/>
              </a:rPr>
              <a:t>(</a:t>
            </a:r>
            <a:r>
              <a:rPr lang="en-US" sz="1400" b="1" dirty="0" smtClean="0">
                <a:latin typeface="Calibri"/>
                <a:cs typeface="Calibri"/>
              </a:rPr>
              <a:t>2015)</a:t>
            </a:r>
            <a:r>
              <a:rPr lang="en-US" sz="1400" b="1" dirty="0">
                <a:latin typeface="Calibri"/>
                <a:cs typeface="Calibri"/>
              </a:rPr>
              <a:t>: </a:t>
            </a:r>
            <a:r>
              <a:rPr lang="en-US" sz="1400" b="1" dirty="0" smtClean="0">
                <a:latin typeface="Calibri"/>
                <a:cs typeface="Calibri"/>
              </a:rPr>
              <a:t>612-622.</a:t>
            </a:r>
            <a:endParaRPr lang="en-US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9314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956" y="87986"/>
            <a:ext cx="1247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/>
                <a:cs typeface="Calibri"/>
              </a:rPr>
              <a:t>An example of NMD-specific disease gene: </a:t>
            </a:r>
            <a:r>
              <a:rPr lang="en-US" sz="4800" b="1" i="1" dirty="0" smtClean="0">
                <a:latin typeface="Calibri"/>
                <a:cs typeface="Calibri"/>
              </a:rPr>
              <a:t>DVL3</a:t>
            </a:r>
            <a:endParaRPr lang="en-US" sz="4800" b="1" i="1" dirty="0">
              <a:latin typeface="Calibri"/>
              <a:cs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459" y="979526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176" y="1524953"/>
            <a:ext cx="77917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DVL3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-mediated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Robinow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syndrome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2748" y="9175617"/>
            <a:ext cx="6713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/>
                <a:cs typeface="Calibri"/>
              </a:rPr>
              <a:t>White, </a:t>
            </a:r>
            <a:r>
              <a:rPr lang="en-US" sz="1400" b="1" dirty="0" err="1" smtClean="0">
                <a:latin typeface="Calibri"/>
                <a:cs typeface="Calibri"/>
              </a:rPr>
              <a:t>Janson</a:t>
            </a:r>
            <a:r>
              <a:rPr lang="en-US" sz="1400" b="1" dirty="0" smtClean="0">
                <a:latin typeface="Calibri"/>
                <a:cs typeface="Calibri"/>
              </a:rPr>
              <a:t>, </a:t>
            </a:r>
            <a:r>
              <a:rPr lang="en-US" sz="1400" b="1" dirty="0">
                <a:latin typeface="Calibri"/>
                <a:cs typeface="Calibri"/>
              </a:rPr>
              <a:t>e</a:t>
            </a:r>
            <a:r>
              <a:rPr lang="en-US" sz="1400" b="1" dirty="0" smtClean="0">
                <a:latin typeface="Calibri"/>
                <a:cs typeface="Calibri"/>
              </a:rPr>
              <a:t>t al. </a:t>
            </a:r>
            <a:r>
              <a:rPr lang="en-US" sz="1400" b="1" dirty="0">
                <a:latin typeface="Calibri"/>
                <a:cs typeface="Calibri"/>
              </a:rPr>
              <a:t>The American Journal of Human Genetics 98.3 (2016): 553-561.</a:t>
            </a:r>
          </a:p>
        </p:txBody>
      </p:sp>
      <p:pic>
        <p:nvPicPr>
          <p:cNvPr id="3" name="Picture 2" descr="Screen Shot 2017-03-21 at 1.33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5060" r="6781" b="2871"/>
          <a:stretch/>
        </p:blipFill>
        <p:spPr>
          <a:xfrm>
            <a:off x="897466" y="2341563"/>
            <a:ext cx="11799975" cy="65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073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3960" y="201076"/>
            <a:ext cx="1241688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800" b="1" dirty="0" smtClean="0">
                <a:latin typeface="Calibri"/>
                <a:cs typeface="Calibri"/>
              </a:rPr>
              <a:t>Step 1: Quality control of </a:t>
            </a:r>
            <a:r>
              <a:rPr lang="en-US" sz="4800" b="1" dirty="0" err="1" smtClean="0">
                <a:latin typeface="Calibri"/>
                <a:cs typeface="Calibri"/>
              </a:rPr>
              <a:t>frameshift</a:t>
            </a:r>
            <a:r>
              <a:rPr lang="en-US" sz="4800" b="1" dirty="0" smtClean="0">
                <a:latin typeface="Calibri"/>
                <a:cs typeface="Calibri"/>
              </a:rPr>
              <a:t> variants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247064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92450" y="9154555"/>
            <a:ext cx="662468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CMG: Center for </a:t>
            </a:r>
            <a:r>
              <a:rPr lang="en-US" sz="1800" b="1" dirty="0" err="1" smtClean="0">
                <a:solidFill>
                  <a:srgbClr val="000000"/>
                </a:solidFill>
                <a:latin typeface="Calibri"/>
                <a:cs typeface="Calibri"/>
              </a:rPr>
              <a:t>Mendelian</a:t>
            </a: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 Genomics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ARIC: Atherosclerosis Risk in Communities Study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Helvetica Light"/>
            </a:endParaRPr>
          </a:p>
        </p:txBody>
      </p:sp>
      <p:pic>
        <p:nvPicPr>
          <p:cNvPr id="10" name="Picture 9" descr="Step1-2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" y="1453038"/>
            <a:ext cx="11607149" cy="72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61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5"/>
          <a:stretch/>
        </p:blipFill>
        <p:spPr>
          <a:xfrm>
            <a:off x="-41205" y="2401889"/>
            <a:ext cx="5042651" cy="7351712"/>
          </a:xfrm>
          <a:prstGeom prst="rect">
            <a:avLst/>
          </a:prstGeom>
        </p:spPr>
      </p:pic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858123" y="1"/>
            <a:ext cx="12013852" cy="1385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4400" b="1" dirty="0">
                <a:latin typeface="Calibri"/>
                <a:cs typeface="Calibri"/>
              </a:rPr>
              <a:t>Overall analysis of Baylor-</a:t>
            </a:r>
            <a:r>
              <a:rPr sz="4400" b="1" dirty="0" smtClean="0">
                <a:latin typeface="Calibri"/>
                <a:cs typeface="Calibri"/>
              </a:rPr>
              <a:t>CMG</a:t>
            </a:r>
            <a:r>
              <a:rPr lang="en-US" sz="4400" b="1" dirty="0" smtClean="0">
                <a:latin typeface="Calibri"/>
                <a:cs typeface="Calibri"/>
              </a:rPr>
              <a:t> cohort</a:t>
            </a:r>
            <a:br>
              <a:rPr lang="en-US" sz="4400" b="1" dirty="0" smtClean="0">
                <a:latin typeface="Calibri"/>
                <a:cs typeface="Calibri"/>
              </a:rPr>
            </a:br>
            <a:r>
              <a:rPr lang="en-US" sz="4400" b="1" dirty="0" smtClean="0">
                <a:latin typeface="Calibri"/>
                <a:cs typeface="Calibri"/>
              </a:rPr>
              <a:t> frameshift variants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0025" y="4536496"/>
            <a:ext cx="291760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5582B3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    3,554,390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5582B3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384380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0163" y="7236333"/>
            <a:ext cx="291760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1D1D1E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   1,492,197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1D1D1E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2453" y="7460063"/>
            <a:ext cx="430825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Het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1A1A1B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high-quality </a:t>
            </a:r>
            <a:r>
              <a:rPr lang="en-US" sz="2400" b="1" dirty="0" err="1" smtClean="0">
                <a:solidFill>
                  <a:srgbClr val="1A1A1B"/>
                </a:solidFill>
                <a:latin typeface="Calibri"/>
                <a:cs typeface="Calibri"/>
              </a:rPr>
              <a:t>indels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1A1A1B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9418" y="7910679"/>
            <a:ext cx="53203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427238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Het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427238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high-quality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427238"/>
                </a:solidFill>
                <a:latin typeface="Calibri"/>
                <a:cs typeface="Calibri"/>
              </a:rPr>
              <a:t>f</a:t>
            </a:r>
            <a:r>
              <a:rPr kumimoji="0" lang="en-US" sz="2400" b="1" i="0" u="none" strike="noStrike" cap="none" spc="0" normalizeH="0" dirty="0" err="1" smtClean="0">
                <a:ln>
                  <a:noFill/>
                </a:ln>
                <a:solidFill>
                  <a:srgbClr val="427238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rameshift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427238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variants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427238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068" y="8615535"/>
            <a:ext cx="53203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9D5E35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Filtered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9D5E35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by frequency 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9D5E35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(&lt;= 1 percent)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9D5E35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4127" y="8052856"/>
            <a:ext cx="291760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2AC52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580,486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62AC52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01972" y="1860224"/>
            <a:ext cx="67963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Variant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Filter Funnel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660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0430" y="9237682"/>
            <a:ext cx="291760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D6DD7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19,567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6D6DD7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7358" y="1731923"/>
            <a:ext cx="30549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759AD8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ARIC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759AD8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5733" y="4501236"/>
            <a:ext cx="31578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5582B3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12,364,600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5582B3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0705" y="8666437"/>
            <a:ext cx="23512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D78850"/>
                </a:solidFill>
                <a:latin typeface="Calibri"/>
                <a:cs typeface="Calibri"/>
              </a:rPr>
              <a:t>52,832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7885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01406" y="7236333"/>
            <a:ext cx="31578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1D1D1E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5,801,374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1D1D1E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406" y="8052856"/>
            <a:ext cx="31578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2AC52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2,458,002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62AC52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67769" y="8666437"/>
            <a:ext cx="186988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D7885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160,308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7885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95456" y="9229248"/>
            <a:ext cx="31578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D6DD7"/>
                </a:solidFill>
                <a:latin typeface="Calibri"/>
                <a:cs typeface="Calibri"/>
              </a:rPr>
              <a:t>    27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D6DD7"/>
                </a:solidFill>
                <a:effectLst/>
                <a:uFillTx/>
                <a:latin typeface="Calibri"/>
                <a:cs typeface="Calibri"/>
                <a:sym typeface="Helvetica Light"/>
              </a:rPr>
              <a:t>,955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6D6DD7"/>
              </a:solidFill>
              <a:effectLst/>
              <a:uFillTx/>
              <a:latin typeface="Calibri"/>
              <a:cs typeface="Calibri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163" y="4128353"/>
            <a:ext cx="3157879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507BA9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All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507BA9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variants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baseline="0" dirty="0" smtClean="0">
                <a:solidFill>
                  <a:srgbClr val="507BA9"/>
                </a:solidFill>
                <a:latin typeface="Calibri"/>
                <a:cs typeface="Calibri"/>
              </a:rPr>
              <a:t>(</a:t>
            </a:r>
            <a:r>
              <a:rPr lang="en-US" b="1" dirty="0" smtClean="0">
                <a:solidFill>
                  <a:srgbClr val="507BA9"/>
                </a:solidFill>
                <a:latin typeface="Calibri"/>
                <a:cs typeface="Calibri"/>
              </a:rPr>
              <a:t>INDELs)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507BA9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9890" y="1731923"/>
            <a:ext cx="30549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D2AE4D"/>
                </a:solidFill>
                <a:latin typeface="Calibri"/>
                <a:cs typeface="Calibri"/>
              </a:rPr>
              <a:t>Baylor-CMG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D2AE4D"/>
              </a:solidFill>
              <a:effectLst/>
              <a:uFillTx/>
              <a:latin typeface="Calibri"/>
              <a:cs typeface="Calibri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0114" y="9311664"/>
            <a:ext cx="381004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6A6CD9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Unique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6A6CD9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27819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3960" y="166747"/>
            <a:ext cx="1241688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800" b="1" dirty="0" smtClean="0">
                <a:latin typeface="Calibri"/>
                <a:cs typeface="Calibri"/>
              </a:rPr>
              <a:t>Step 2: Prediction of NMD-incompetent variants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281393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 descr="Step3-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"/>
          <a:stretch/>
        </p:blipFill>
        <p:spPr>
          <a:xfrm>
            <a:off x="2680992" y="1407127"/>
            <a:ext cx="8340282" cy="8037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11900" y="9128457"/>
            <a:ext cx="549196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CMG: Center for </a:t>
            </a:r>
            <a:r>
              <a:rPr lang="en-US" sz="1800" b="1" dirty="0" err="1" smtClean="0">
                <a:solidFill>
                  <a:srgbClr val="000000"/>
                </a:solidFill>
                <a:latin typeface="Calibri"/>
                <a:cs typeface="Calibri"/>
              </a:rPr>
              <a:t>Mendelian</a:t>
            </a: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 Genomics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ARIC: Atherosclerosis Risk in Communities Study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1305" y="201076"/>
            <a:ext cx="127108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800" b="1" dirty="0" smtClean="0">
                <a:latin typeface="Calibri"/>
                <a:cs typeface="Calibri"/>
              </a:rPr>
              <a:t> Algorithm workflow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212735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Algorithmworkflow-6-2-3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" y="1442978"/>
            <a:ext cx="12242800" cy="77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3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486" y="1138912"/>
            <a:ext cx="10354832" cy="79678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8000" b="1" dirty="0">
                <a:latin typeface="Arial"/>
                <a:cs typeface="Arial"/>
              </a:rPr>
              <a:t>It can </a:t>
            </a:r>
            <a:r>
              <a:rPr lang="en-US" sz="8000" b="1" dirty="0" smtClean="0">
                <a:latin typeface="Arial"/>
                <a:cs typeface="Arial"/>
              </a:rPr>
              <a:t>be difficult </a:t>
            </a:r>
            <a:r>
              <a:rPr lang="en-US" sz="8000" b="1" dirty="0">
                <a:latin typeface="Arial"/>
                <a:cs typeface="Arial"/>
              </a:rPr>
              <a:t>to manually predict mutant allele expression for </a:t>
            </a:r>
            <a:r>
              <a:rPr lang="en-US" sz="8000" b="1" dirty="0" err="1" smtClean="0">
                <a:latin typeface="Arial"/>
                <a:cs typeface="Arial"/>
              </a:rPr>
              <a:t>frameshift</a:t>
            </a:r>
            <a:r>
              <a:rPr lang="en-US" sz="8000" b="1" dirty="0" smtClean="0">
                <a:latin typeface="Arial"/>
                <a:cs typeface="Arial"/>
              </a:rPr>
              <a:t> variants!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1305" y="48679"/>
            <a:ext cx="127108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800" b="1" dirty="0" smtClean="0">
                <a:latin typeface="Calibri"/>
                <a:cs typeface="Calibri"/>
              </a:rPr>
              <a:t>The prediction </a:t>
            </a:r>
            <a:r>
              <a:rPr lang="en-US" sz="4800" b="1" dirty="0" err="1" smtClean="0">
                <a:latin typeface="Calibri"/>
                <a:cs typeface="Calibri"/>
              </a:rPr>
              <a:t>webtool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060338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 descr="Screen Shot 2017-03-21 at 1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7" y="2170892"/>
            <a:ext cx="12541507" cy="51483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62799" y="7553897"/>
            <a:ext cx="584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https://nmdpredictions.shinyapps.io/shiny/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895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29062" y="-494766"/>
            <a:ext cx="13004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 b="1" dirty="0">
                <a:latin typeface="Calibri"/>
                <a:ea typeface="Helvetica"/>
                <a:cs typeface="Calibri"/>
                <a:sym typeface="Helvetica"/>
              </a:rPr>
              <a:t>Distribution of flagged PTC </a:t>
            </a:r>
            <a:r>
              <a:rPr sz="4000" b="1" dirty="0" smtClean="0">
                <a:latin typeface="Calibri"/>
                <a:ea typeface="Helvetica"/>
                <a:cs typeface="Calibri"/>
                <a:sym typeface="Helvetica"/>
              </a:rPr>
              <a:t>locations</a:t>
            </a:r>
            <a: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  <a:t> (boundaries)</a:t>
            </a:r>
            <a:r>
              <a:rPr sz="4000" b="1" dirty="0" smtClean="0">
                <a:latin typeface="Calibri"/>
                <a:ea typeface="Helvetica"/>
                <a:cs typeface="Calibri"/>
                <a:sym typeface="Helvetica"/>
              </a:rPr>
              <a:t> </a:t>
            </a:r>
            <a: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  <a:t/>
            </a:r>
            <a:b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</a:br>
            <a: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  <a:t>in </a:t>
            </a:r>
            <a:r>
              <a:rPr sz="4000" b="1" dirty="0" smtClean="0">
                <a:latin typeface="Calibri"/>
                <a:ea typeface="Helvetica"/>
                <a:cs typeface="Calibri"/>
                <a:sym typeface="Helvetica"/>
              </a:rPr>
              <a:t>a</a:t>
            </a:r>
            <a: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  <a:t>ll </a:t>
            </a:r>
            <a:r>
              <a:rPr sz="4000" b="1" dirty="0" smtClean="0">
                <a:latin typeface="Calibri"/>
                <a:ea typeface="Helvetica"/>
                <a:cs typeface="Calibri"/>
                <a:sym typeface="Helvetica"/>
              </a:rPr>
              <a:t>UCSC</a:t>
            </a:r>
            <a: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  <a:t> canonical</a:t>
            </a:r>
            <a:r>
              <a:rPr sz="4000" b="1" dirty="0" smtClean="0">
                <a:latin typeface="Calibri"/>
                <a:ea typeface="Helvetica"/>
                <a:cs typeface="Calibri"/>
                <a:sym typeface="Helvetica"/>
              </a:rPr>
              <a:t> </a:t>
            </a:r>
            <a:r>
              <a:rPr sz="4000" b="1" dirty="0">
                <a:latin typeface="Calibri"/>
                <a:ea typeface="Helvetica"/>
                <a:cs typeface="Calibri"/>
                <a:sym typeface="Helvetica"/>
              </a:rPr>
              <a:t>transcripts</a:t>
            </a:r>
          </a:p>
        </p:txBody>
      </p:sp>
      <p:sp>
        <p:nvSpPr>
          <p:cNvPr id="134" name="Shape 134"/>
          <p:cNvSpPr/>
          <p:nvPr/>
        </p:nvSpPr>
        <p:spPr>
          <a:xfrm>
            <a:off x="1913054" y="4478805"/>
            <a:ext cx="196347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DE6A10"/>
                </a:solidFill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DE6A10"/>
                </a:solidFill>
              </a:rPr>
              <a:t>-1 frame</a:t>
            </a:r>
          </a:p>
        </p:txBody>
      </p:sp>
      <p:sp>
        <p:nvSpPr>
          <p:cNvPr id="135" name="Shape 135"/>
          <p:cNvSpPr/>
          <p:nvPr/>
        </p:nvSpPr>
        <p:spPr>
          <a:xfrm>
            <a:off x="8020099" y="4478805"/>
            <a:ext cx="20370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>
                <a:solidFill>
                  <a:srgbClr val="00882B"/>
                </a:solidFill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00882B"/>
                </a:solidFill>
              </a:rPr>
              <a:t>+1 frame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1487" y="1212735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 descr="minus1framedistribution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0"/>
          <a:stretch/>
        </p:blipFill>
        <p:spPr>
          <a:xfrm>
            <a:off x="205950" y="4467025"/>
            <a:ext cx="6400800" cy="5321808"/>
          </a:xfrm>
          <a:prstGeom prst="rect">
            <a:avLst/>
          </a:prstGeom>
        </p:spPr>
      </p:pic>
      <p:pic>
        <p:nvPicPr>
          <p:cNvPr id="8" name="Picture 7" descr="plus1distribution.pdf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/>
          <a:stretch/>
        </p:blipFill>
        <p:spPr>
          <a:xfrm>
            <a:off x="6505922" y="4467025"/>
            <a:ext cx="6400800" cy="5321808"/>
          </a:xfrm>
          <a:prstGeom prst="rect">
            <a:avLst/>
          </a:prstGeom>
        </p:spPr>
      </p:pic>
      <p:pic>
        <p:nvPicPr>
          <p:cNvPr id="2" name="Picture 1" descr="FlaggedPTC-2-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/>
          <a:stretch/>
        </p:blipFill>
        <p:spPr>
          <a:xfrm>
            <a:off x="2618868" y="2015067"/>
            <a:ext cx="8267700" cy="2209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131" y="1432060"/>
            <a:ext cx="392853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 region (NMD-competent region)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5798" y="1432060"/>
            <a:ext cx="419063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B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region (NMD-incompetent region)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84657" y="1879162"/>
            <a:ext cx="2196372" cy="221"/>
          </a:xfrm>
          <a:prstGeom prst="straightConnector1">
            <a:avLst/>
          </a:prstGeom>
          <a:noFill/>
          <a:ln w="57150" cap="flat" cmpd="sng">
            <a:solidFill>
              <a:srgbClr val="926CA5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>
            <a:off x="3166509" y="1879383"/>
            <a:ext cx="3979289" cy="0"/>
          </a:xfrm>
          <a:prstGeom prst="straightConnector1">
            <a:avLst/>
          </a:prstGeom>
          <a:noFill/>
          <a:ln w="57150" cap="flat" cmpd="sng">
            <a:solidFill>
              <a:srgbClr val="E38D8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9" name="TextBox 10"/>
          <p:cNvSpPr txBox="1">
            <a:spLocks noChangeArrowheads="1"/>
          </p:cNvSpPr>
          <p:nvPr/>
        </p:nvSpPr>
        <p:spPr bwMode="auto">
          <a:xfrm>
            <a:off x="4574469" y="282176"/>
            <a:ext cx="3855863" cy="10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0000"/>
                </a:solidFill>
                <a:latin typeface="Calibri"/>
                <a:cs typeface="Calibri"/>
              </a:rPr>
              <a:t>Disclosures</a:t>
            </a:r>
          </a:p>
        </p:txBody>
      </p:sp>
      <p:sp>
        <p:nvSpPr>
          <p:cNvPr id="13" name="AutoShape 8" descr="Image result for Smith Magenis Research Foundation Logo"/>
          <p:cNvSpPr>
            <a:spLocks noChangeAspect="1" noChangeArrowheads="1"/>
          </p:cNvSpPr>
          <p:nvPr/>
        </p:nvSpPr>
        <p:spPr bwMode="auto">
          <a:xfrm>
            <a:off x="0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AutoShape 10" descr="Image result for Smith Magenis Research Foundation Logo"/>
          <p:cNvSpPr>
            <a:spLocks noChangeAspect="1" noChangeArrowheads="1"/>
          </p:cNvSpPr>
          <p:nvPr/>
        </p:nvSpPr>
        <p:spPr bwMode="auto">
          <a:xfrm>
            <a:off x="216747" y="11290"/>
            <a:ext cx="433493" cy="4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AutoShape 12" descr="Image result for Smith Magenis Research Foundation Logo"/>
          <p:cNvSpPr>
            <a:spLocks noChangeAspect="1" noChangeArrowheads="1"/>
          </p:cNvSpPr>
          <p:nvPr/>
        </p:nvSpPr>
        <p:spPr bwMode="auto">
          <a:xfrm>
            <a:off x="433494" y="228036"/>
            <a:ext cx="433493" cy="4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AutoShape 16" descr="Image result for PTLS logo"/>
          <p:cNvSpPr>
            <a:spLocks noChangeAspect="1" noChangeArrowheads="1"/>
          </p:cNvSpPr>
          <p:nvPr/>
        </p:nvSpPr>
        <p:spPr bwMode="auto">
          <a:xfrm>
            <a:off x="650240" y="444783"/>
            <a:ext cx="433493" cy="4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252731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40" y="1983512"/>
            <a:ext cx="759906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No conflicts of interest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93572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gedPTC-2-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5"/>
          <a:stretch/>
        </p:blipFill>
        <p:spPr>
          <a:xfrm>
            <a:off x="4081541" y="3234256"/>
            <a:ext cx="8267700" cy="2209501"/>
          </a:xfrm>
          <a:prstGeom prst="rect">
            <a:avLst/>
          </a:prstGeom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29062" y="-494766"/>
            <a:ext cx="13004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 b="1" dirty="0">
                <a:latin typeface="Calibri"/>
                <a:ea typeface="Helvetica"/>
                <a:cs typeface="Calibri"/>
                <a:sym typeface="Helvetica"/>
              </a:rPr>
              <a:t>Distribution of flagged PTC </a:t>
            </a:r>
            <a:r>
              <a:rPr sz="4000" b="1" dirty="0" smtClean="0">
                <a:latin typeface="Calibri"/>
                <a:ea typeface="Helvetica"/>
                <a:cs typeface="Calibri"/>
                <a:sym typeface="Helvetica"/>
              </a:rPr>
              <a:t>locations</a:t>
            </a:r>
            <a: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  <a:t> (boundaries)</a:t>
            </a:r>
            <a:r>
              <a:rPr sz="4000" b="1" dirty="0" smtClean="0">
                <a:latin typeface="Calibri"/>
                <a:ea typeface="Helvetica"/>
                <a:cs typeface="Calibri"/>
                <a:sym typeface="Helvetica"/>
              </a:rPr>
              <a:t> </a:t>
            </a:r>
            <a:r>
              <a:rPr lang="en-US" sz="4000" b="1" dirty="0">
                <a:latin typeface="Calibri"/>
                <a:ea typeface="Helvetica"/>
                <a:cs typeface="Calibri"/>
                <a:sym typeface="Helvetica"/>
              </a:rPr>
              <a:t/>
            </a:r>
            <a:br>
              <a:rPr lang="en-US" sz="4000" b="1" dirty="0">
                <a:latin typeface="Calibri"/>
                <a:ea typeface="Helvetica"/>
                <a:cs typeface="Calibri"/>
                <a:sym typeface="Helvetica"/>
              </a:rPr>
            </a:br>
            <a:r>
              <a:rPr lang="en-US" sz="4000" b="1" dirty="0" smtClean="0">
                <a:latin typeface="Calibri"/>
                <a:ea typeface="Helvetica"/>
                <a:cs typeface="Calibri"/>
                <a:sym typeface="Helvetica"/>
              </a:rPr>
              <a:t> in regards to distance to final exon</a:t>
            </a:r>
            <a:endParaRPr sz="4000" b="1" dirty="0">
              <a:latin typeface="Calibri"/>
              <a:ea typeface="Helvetica"/>
              <a:cs typeface="Calibri"/>
              <a:sym typeface="Helvetica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1487" y="1212735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297" y="2541172"/>
            <a:ext cx="392853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 region (NMD-competent region)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8299" y="2541172"/>
            <a:ext cx="419063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B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region (NMD-incompetent region)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58197" y="3030827"/>
            <a:ext cx="3979289" cy="0"/>
          </a:xfrm>
          <a:prstGeom prst="straightConnector1">
            <a:avLst/>
          </a:prstGeom>
          <a:noFill/>
          <a:ln w="57150" cap="flat" cmpd="sng">
            <a:solidFill>
              <a:srgbClr val="E38D8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>
            <a:off x="8844091" y="3047539"/>
            <a:ext cx="2196372" cy="221"/>
          </a:xfrm>
          <a:prstGeom prst="straightConnector1">
            <a:avLst/>
          </a:prstGeom>
          <a:noFill/>
          <a:ln w="57150" cap="flat" cmpd="sng">
            <a:solidFill>
              <a:srgbClr val="926CA5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24" t="4176" r="1"/>
          <a:stretch/>
        </p:blipFill>
        <p:spPr>
          <a:xfrm>
            <a:off x="83096" y="2725063"/>
            <a:ext cx="3992689" cy="54910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3440" y="2290756"/>
            <a:ext cx="3937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Location of NMD boundary by exon</a:t>
            </a:r>
          </a:p>
        </p:txBody>
      </p:sp>
    </p:spTree>
    <p:extLst>
      <p:ext uri="{BB962C8B-B14F-4D97-AF65-F5344CB8AC3E}">
        <p14:creationId xmlns:p14="http://schemas.microsoft.com/office/powerpoint/2010/main" val="4288007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0275" y="52167"/>
            <a:ext cx="12860848" cy="12014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>
                <a:latin typeface="Calibri"/>
                <a:cs typeface="Calibri"/>
              </a:rPr>
              <a:t/>
            </a:r>
            <a:br>
              <a:rPr lang="en-US" sz="4000" b="1" dirty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>Classification of Baylor-CMG cohort </a:t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 err="1" smtClean="0">
                <a:latin typeface="Calibri"/>
                <a:cs typeface="Calibri"/>
              </a:rPr>
              <a:t>frameshift</a:t>
            </a:r>
            <a:r>
              <a:rPr lang="en-US" sz="4000" b="1" dirty="0" smtClean="0">
                <a:latin typeface="Calibri"/>
                <a:cs typeface="Calibri"/>
              </a:rPr>
              <a:t> variants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244625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98" y="2057393"/>
            <a:ext cx="12928600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5076" y="1522103"/>
            <a:ext cx="392853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 region (NMD-competent region)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4820" y="1522103"/>
            <a:ext cx="419063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B </a:t>
            </a: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Light"/>
              </a:rPr>
              <a:t>region (NMD-incompetent region)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78971" y="2014847"/>
            <a:ext cx="3979289" cy="0"/>
          </a:xfrm>
          <a:prstGeom prst="straightConnector1">
            <a:avLst/>
          </a:prstGeom>
          <a:noFill/>
          <a:ln w="57150" cap="flat" cmpd="sng">
            <a:solidFill>
              <a:srgbClr val="E38D8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>
            <a:off x="10097133" y="2031559"/>
            <a:ext cx="2196372" cy="221"/>
          </a:xfrm>
          <a:prstGeom prst="straightConnector1">
            <a:avLst/>
          </a:prstGeom>
          <a:noFill/>
          <a:ln w="57150" cap="flat" cmpd="sng">
            <a:solidFill>
              <a:srgbClr val="926CA5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3960" y="-245201"/>
            <a:ext cx="1241688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800" b="1" dirty="0" smtClean="0">
                <a:latin typeface="Calibri"/>
                <a:cs typeface="Calibri"/>
              </a:rPr>
              <a:t>Step 3: Prediction of novel disease genes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00787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Step3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4" y="865810"/>
            <a:ext cx="6728937" cy="8706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43250" y="9128457"/>
            <a:ext cx="549196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CMG: Center for </a:t>
            </a:r>
            <a:r>
              <a:rPr lang="en-US" sz="1800" b="1" dirty="0" err="1" smtClean="0">
                <a:solidFill>
                  <a:srgbClr val="000000"/>
                </a:solidFill>
                <a:latin typeface="Calibri"/>
                <a:cs typeface="Calibri"/>
              </a:rPr>
              <a:t>Mendelian</a:t>
            </a: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 Genomics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ARIC: Atherosclerosis Risk in Communities Study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6983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411900" y="269734"/>
            <a:ext cx="1386721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400" b="1" dirty="0" smtClean="0">
                <a:latin typeface="Calibri"/>
                <a:cs typeface="Calibri"/>
              </a:rPr>
              <a:t>NMD-incompetency enrichment score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305" y="1281393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2560" y="1554823"/>
            <a:ext cx="11141449" cy="1472588"/>
            <a:chOff x="1812560" y="1554823"/>
            <a:chExt cx="11141449" cy="1472588"/>
          </a:xfrm>
        </p:grpSpPr>
        <p:sp>
          <p:nvSpPr>
            <p:cNvPr id="39" name="TextBox 38"/>
            <p:cNvSpPr txBox="1"/>
            <p:nvPr/>
          </p:nvSpPr>
          <p:spPr>
            <a:xfrm>
              <a:off x="2455313" y="1571756"/>
              <a:ext cx="3928533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+mn-ea"/>
                  <a:cs typeface="Arial"/>
                  <a:sym typeface="Helvetica Light"/>
                </a:rPr>
                <a:t>A region (NMD-competent region)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9527" y="1554823"/>
              <a:ext cx="4190635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B </a:t>
              </a:r>
              <a:r>
                <a:rPr kumimoji="0" lang="en-US" sz="18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+mn-ea"/>
                  <a:cs typeface="Arial"/>
                  <a:sym typeface="Helvetica Light"/>
                </a:rPr>
                <a:t>region (NMD-incompetent region)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12560" y="2557015"/>
              <a:ext cx="5163984" cy="4534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404544" y="2557015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641609" y="2540085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15733" y="2557018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488262" y="2557021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979322" y="2557024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17982" y="2573957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571980" y="2557027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079973" y="2557030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67834" y="2540097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04914" y="2540097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875845" y="2540100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333036" y="2557033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25694" y="2557036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Rectangle 60"/>
            <p:cNvSpPr/>
            <p:nvPr/>
          </p:nvSpPr>
          <p:spPr>
            <a:xfrm>
              <a:off x="7010377" y="2557019"/>
              <a:ext cx="2103839" cy="453454"/>
            </a:xfrm>
            <a:prstGeom prst="rect">
              <a:avLst/>
            </a:prstGeom>
            <a:solidFill>
              <a:srgbClr val="936AA7"/>
            </a:solidFill>
            <a:ln w="38100" cap="flat" cmpd="sng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653836" y="2573957"/>
              <a:ext cx="0" cy="4534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TextBox 63"/>
            <p:cNvSpPr txBox="1"/>
            <p:nvPr/>
          </p:nvSpPr>
          <p:spPr>
            <a:xfrm>
              <a:off x="9398009" y="2521615"/>
              <a:ext cx="35560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ARIC </a:t>
              </a:r>
              <a:r>
                <a:rPr kumimoji="0" 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+mn-ea"/>
                  <a:cs typeface="Arial"/>
                  <a:sym typeface="Helvetica Light"/>
                </a:rPr>
                <a:t>database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endParaRPr>
            </a:p>
          </p:txBody>
        </p:sp>
        <p:sp>
          <p:nvSpPr>
            <p:cNvPr id="65" name="Lightning Bolt 64"/>
            <p:cNvSpPr/>
            <p:nvPr/>
          </p:nvSpPr>
          <p:spPr>
            <a:xfrm rot="582240">
              <a:off x="1917874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66" name="Lightning Bolt 65"/>
            <p:cNvSpPr/>
            <p:nvPr/>
          </p:nvSpPr>
          <p:spPr>
            <a:xfrm rot="582240">
              <a:off x="3154049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68" name="Lightning Bolt 67"/>
            <p:cNvSpPr/>
            <p:nvPr/>
          </p:nvSpPr>
          <p:spPr>
            <a:xfrm rot="582240">
              <a:off x="5045193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67" name="Lightning Bolt 66"/>
            <p:cNvSpPr/>
            <p:nvPr/>
          </p:nvSpPr>
          <p:spPr>
            <a:xfrm rot="582240">
              <a:off x="4017638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69" name="Lightning Bolt 68"/>
            <p:cNvSpPr/>
            <p:nvPr/>
          </p:nvSpPr>
          <p:spPr>
            <a:xfrm rot="582240">
              <a:off x="2375116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70" name="Lightning Bolt 69"/>
            <p:cNvSpPr/>
            <p:nvPr/>
          </p:nvSpPr>
          <p:spPr>
            <a:xfrm rot="582240">
              <a:off x="4615579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71" name="Lightning Bolt 70"/>
            <p:cNvSpPr/>
            <p:nvPr/>
          </p:nvSpPr>
          <p:spPr>
            <a:xfrm rot="582240">
              <a:off x="5541434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72" name="Lightning Bolt 71"/>
            <p:cNvSpPr/>
            <p:nvPr/>
          </p:nvSpPr>
          <p:spPr>
            <a:xfrm rot="582240">
              <a:off x="6371353" y="2052701"/>
              <a:ext cx="250382" cy="475890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3" name="Picture 72" descr="NMDcompetentincompetent-8-4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/>
          <a:stretch/>
        </p:blipFill>
        <p:spPr>
          <a:xfrm>
            <a:off x="537873" y="3674550"/>
            <a:ext cx="12324717" cy="6041674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>
          <a:xfrm>
            <a:off x="1475972" y="3657838"/>
            <a:ext cx="5534405" cy="0"/>
          </a:xfrm>
          <a:prstGeom prst="straightConnector1">
            <a:avLst/>
          </a:prstGeom>
          <a:noFill/>
          <a:ln w="57150" cap="flat" cmpd="sng">
            <a:solidFill>
              <a:srgbClr val="E38D8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/>
          <p:cNvCxnSpPr/>
          <p:nvPr/>
        </p:nvCxnSpPr>
        <p:spPr>
          <a:xfrm>
            <a:off x="7010377" y="3674771"/>
            <a:ext cx="3115756" cy="221"/>
          </a:xfrm>
          <a:prstGeom prst="straightConnector1">
            <a:avLst/>
          </a:prstGeom>
          <a:noFill/>
          <a:ln w="57150" cap="flat" cmpd="sng">
            <a:solidFill>
              <a:srgbClr val="926CA5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TextBox 75"/>
          <p:cNvSpPr txBox="1"/>
          <p:nvPr/>
        </p:nvSpPr>
        <p:spPr>
          <a:xfrm>
            <a:off x="2341858" y="3295401"/>
            <a:ext cx="392853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ength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92118" y="3295401"/>
            <a:ext cx="419063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length2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11900" y="269734"/>
            <a:ext cx="1386721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3200" b="1" dirty="0" smtClean="0">
                <a:latin typeface="Calibri"/>
                <a:cs typeface="Calibri"/>
              </a:rPr>
              <a:t>Genes depleted for NMD-incompetent  </a:t>
            </a:r>
            <a:r>
              <a:rPr lang="en-US" sz="3200" b="1" dirty="0" err="1" smtClean="0">
                <a:latin typeface="Calibri"/>
                <a:cs typeface="Calibri"/>
              </a:rPr>
              <a:t>frameshift</a:t>
            </a:r>
            <a:r>
              <a:rPr lang="en-US" sz="3200" b="1" dirty="0" smtClean="0">
                <a:latin typeface="Calibri"/>
                <a:cs typeface="Calibri"/>
              </a:rPr>
              <a:t> variants in ARIC database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05" y="1433790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660" y="2540015"/>
            <a:ext cx="5163984" cy="453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387644" y="2540015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>
            <a:off x="2624709" y="2523085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3098833" y="2540018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3471362" y="2540021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/>
          <p:nvPr/>
        </p:nvCxnSpPr>
        <p:spPr>
          <a:xfrm>
            <a:off x="3962422" y="2540024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/>
        </p:nvCxnSpPr>
        <p:spPr>
          <a:xfrm>
            <a:off x="4301082" y="255695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/>
          <p:nvPr/>
        </p:nvCxnSpPr>
        <p:spPr>
          <a:xfrm>
            <a:off x="4555080" y="254002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/>
          <p:nvPr/>
        </p:nvCxnSpPr>
        <p:spPr>
          <a:xfrm>
            <a:off x="5063073" y="2540030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/>
          <p:cNvCxnSpPr/>
          <p:nvPr/>
        </p:nvCxnSpPr>
        <p:spPr>
          <a:xfrm>
            <a:off x="5350934" y="252309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/>
          <p:cNvCxnSpPr/>
          <p:nvPr/>
        </p:nvCxnSpPr>
        <p:spPr>
          <a:xfrm>
            <a:off x="5588014" y="252309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/>
          <p:cNvCxnSpPr/>
          <p:nvPr/>
        </p:nvCxnSpPr>
        <p:spPr>
          <a:xfrm>
            <a:off x="5858945" y="2523100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/>
          <p:cNvCxnSpPr/>
          <p:nvPr/>
        </p:nvCxnSpPr>
        <p:spPr>
          <a:xfrm>
            <a:off x="6316136" y="2540033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/>
        </p:nvCxnSpPr>
        <p:spPr>
          <a:xfrm>
            <a:off x="6908794" y="2540036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Rectangle 42"/>
          <p:cNvSpPr/>
          <p:nvPr/>
        </p:nvSpPr>
        <p:spPr>
          <a:xfrm>
            <a:off x="6993477" y="2540019"/>
            <a:ext cx="2103839" cy="453454"/>
          </a:xfrm>
          <a:prstGeom prst="rect">
            <a:avLst/>
          </a:prstGeom>
          <a:solidFill>
            <a:srgbClr val="936AA7"/>
          </a:solidFill>
          <a:ln w="38100" cap="flat" cmpd="sng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636936" y="255695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/>
          <p:cNvSpPr txBox="1"/>
          <p:nvPr/>
        </p:nvSpPr>
        <p:spPr>
          <a:xfrm>
            <a:off x="451129" y="2386145"/>
            <a:ext cx="140306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Light"/>
              </a:rPr>
              <a:t>DVL1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(-1 frame)</a:t>
            </a:r>
            <a:endParaRPr kumimoji="0" lang="en-US" sz="20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81109" y="2504615"/>
            <a:ext cx="35560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ARIC 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database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7" name="Lightning Bolt 46"/>
          <p:cNvSpPr/>
          <p:nvPr/>
        </p:nvSpPr>
        <p:spPr>
          <a:xfrm rot="582240">
            <a:off x="1900974" y="2037199"/>
            <a:ext cx="250382" cy="475890"/>
          </a:xfrm>
          <a:prstGeom prst="lightningBol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8" name="Lightning Bolt 47"/>
          <p:cNvSpPr/>
          <p:nvPr/>
        </p:nvSpPr>
        <p:spPr>
          <a:xfrm rot="582240">
            <a:off x="3137149" y="2037199"/>
            <a:ext cx="250382" cy="475890"/>
          </a:xfrm>
          <a:prstGeom prst="lightningBol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9" name="Lightning Bolt 48"/>
          <p:cNvSpPr/>
          <p:nvPr/>
        </p:nvSpPr>
        <p:spPr>
          <a:xfrm rot="582240">
            <a:off x="5028293" y="2037199"/>
            <a:ext cx="250382" cy="475890"/>
          </a:xfrm>
          <a:prstGeom prst="lightningBol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63326" y="3894695"/>
            <a:ext cx="5163984" cy="453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455310" y="3894695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/>
          <p:cNvCxnSpPr/>
          <p:nvPr/>
        </p:nvCxnSpPr>
        <p:spPr>
          <a:xfrm>
            <a:off x="2692375" y="3877765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/>
          <p:cNvCxnSpPr/>
          <p:nvPr/>
        </p:nvCxnSpPr>
        <p:spPr>
          <a:xfrm>
            <a:off x="3166499" y="3894698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>
            <a:off x="3539028" y="3894701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/>
          <p:cNvCxnSpPr/>
          <p:nvPr/>
        </p:nvCxnSpPr>
        <p:spPr>
          <a:xfrm>
            <a:off x="4030088" y="3894704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/>
          <p:cNvCxnSpPr/>
          <p:nvPr/>
        </p:nvCxnSpPr>
        <p:spPr>
          <a:xfrm>
            <a:off x="4622746" y="389470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5130739" y="3894710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5418600" y="387777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5655680" y="3877777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/>
          <p:cNvCxnSpPr/>
          <p:nvPr/>
        </p:nvCxnSpPr>
        <p:spPr>
          <a:xfrm>
            <a:off x="5926611" y="3877780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/>
          <p:cNvCxnSpPr/>
          <p:nvPr/>
        </p:nvCxnSpPr>
        <p:spPr>
          <a:xfrm>
            <a:off x="6383802" y="3894713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/>
          <p:cNvCxnSpPr/>
          <p:nvPr/>
        </p:nvCxnSpPr>
        <p:spPr>
          <a:xfrm>
            <a:off x="6976460" y="3894716"/>
            <a:ext cx="0" cy="4534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Rectangle 65"/>
          <p:cNvSpPr/>
          <p:nvPr/>
        </p:nvSpPr>
        <p:spPr>
          <a:xfrm>
            <a:off x="7061143" y="3894699"/>
            <a:ext cx="2103839" cy="453454"/>
          </a:xfrm>
          <a:prstGeom prst="rect">
            <a:avLst/>
          </a:prstGeom>
          <a:solidFill>
            <a:srgbClr val="936AA7"/>
          </a:solidFill>
          <a:ln w="38100" cap="flat" cmpd="sng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1129" y="3553071"/>
            <a:ext cx="140306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DVL1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(-1 frame) </a:t>
            </a:r>
            <a:endParaRPr kumimoji="0" lang="en-US" sz="20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14942" y="3859295"/>
            <a:ext cx="35560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Baylor-CMG database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2" name="Lightning Bolt 71"/>
          <p:cNvSpPr/>
          <p:nvPr/>
        </p:nvSpPr>
        <p:spPr>
          <a:xfrm rot="582240">
            <a:off x="7184308" y="3411618"/>
            <a:ext cx="250382" cy="47589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3" name="Lightning Bolt 72"/>
          <p:cNvSpPr/>
          <p:nvPr/>
        </p:nvSpPr>
        <p:spPr>
          <a:xfrm rot="582240">
            <a:off x="7318098" y="3418050"/>
            <a:ext cx="250382" cy="47589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438380" y="1605622"/>
            <a:ext cx="392853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 region (NMD-competent region)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22465" y="1605622"/>
            <a:ext cx="419063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B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region (NMD-incompetent region)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7068" y="4592902"/>
            <a:ext cx="12787037" cy="197797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611 genes in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total depleted for NMD-incompetent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frameshift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variants in ARIC database</a:t>
            </a:r>
          </a:p>
          <a:p>
            <a:pPr algn="l"/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A subset of these genes have more than one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frameshift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variant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predicted to escape from NMD in Baylor-CMG database in patients presented with similar clinical phenotypes.</a:t>
            </a:r>
            <a:endParaRPr lang="en-US" sz="2400" b="1" dirty="0"/>
          </a:p>
        </p:txBody>
      </p:sp>
      <p:pic>
        <p:nvPicPr>
          <p:cNvPr id="77" name="Picture 76" descr="Hist_Anotenriched_Benriche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/>
          <a:stretch/>
        </p:blipFill>
        <p:spPr>
          <a:xfrm>
            <a:off x="3460513" y="6435413"/>
            <a:ext cx="4447271" cy="336620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645133" y="7025291"/>
            <a:ext cx="4317978" cy="50064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Average </a:t>
            </a:r>
            <a:r>
              <a:rPr lang="en-US" sz="2400" b="1" dirty="0" err="1" smtClean="0">
                <a:latin typeface="Arial"/>
                <a:cs typeface="Arial"/>
              </a:rPr>
              <a:t>pLI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score=0.13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5246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04" y="-725336"/>
            <a:ext cx="11994552" cy="2159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Candidate gene for NMD-specific disease  - </a:t>
            </a:r>
            <a:r>
              <a:rPr lang="en-US" sz="4000" i="1" dirty="0" smtClean="0">
                <a:latin typeface="Arial"/>
                <a:cs typeface="Arial"/>
              </a:rPr>
              <a:t>REST</a:t>
            </a:r>
            <a:endParaRPr lang="en-US" sz="4000" i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95214"/>
              </p:ext>
            </p:extLst>
          </p:nvPr>
        </p:nvGraphicFramePr>
        <p:xfrm>
          <a:off x="150708" y="5994400"/>
          <a:ext cx="12462933" cy="327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177">
                  <a:extLst>
                    <a:ext uri="{9D8B030D-6E8A-4147-A177-3AD203B41FA5}">
                      <a16:colId xmlns="" xmlns:a16="http://schemas.microsoft.com/office/drawing/2014/main" val="1377270127"/>
                    </a:ext>
                  </a:extLst>
                </a:gridCol>
                <a:gridCol w="2835643">
                  <a:extLst>
                    <a:ext uri="{9D8B030D-6E8A-4147-A177-3AD203B41FA5}">
                      <a16:colId xmlns="" xmlns:a16="http://schemas.microsoft.com/office/drawing/2014/main" val="3183892960"/>
                    </a:ext>
                  </a:extLst>
                </a:gridCol>
                <a:gridCol w="2995543">
                  <a:extLst>
                    <a:ext uri="{9D8B030D-6E8A-4147-A177-3AD203B41FA5}">
                      <a16:colId xmlns="" xmlns:a16="http://schemas.microsoft.com/office/drawing/2014/main" val="3470895320"/>
                    </a:ext>
                  </a:extLst>
                </a:gridCol>
                <a:gridCol w="4992570">
                  <a:extLst>
                    <a:ext uri="{9D8B030D-6E8A-4147-A177-3AD203B41FA5}">
                      <a16:colId xmlns="" xmlns:a16="http://schemas.microsoft.com/office/drawing/2014/main" val="105223777"/>
                    </a:ext>
                  </a:extLst>
                </a:gridCol>
              </a:tblGrid>
              <a:tr h="942001">
                <a:tc>
                  <a:txBody>
                    <a:bodyPr/>
                    <a:lstStyle/>
                    <a:p>
                      <a:r>
                        <a:rPr lang="en-US" sz="2700" dirty="0"/>
                        <a:t>Patient ID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Variant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NMD-prediction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phenotype</a:t>
                      </a:r>
                    </a:p>
                  </a:txBody>
                  <a:tcPr marL="97536" marR="97536" marT="65024" marB="65024"/>
                </a:tc>
                <a:extLst>
                  <a:ext uri="{0D108BD9-81ED-4DB2-BD59-A6C34878D82A}">
                    <a16:rowId xmlns="" xmlns:a16="http://schemas.microsoft.com/office/drawing/2014/main" val="2758840364"/>
                  </a:ext>
                </a:extLst>
              </a:tr>
              <a:tr h="953685">
                <a:tc>
                  <a:txBody>
                    <a:bodyPr/>
                    <a:lstStyle/>
                    <a:p>
                      <a:r>
                        <a:rPr lang="en-US" sz="2700" dirty="0"/>
                        <a:t>BAB4122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exon4:c.2865del- de novo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Escapes NMD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Hereditary Gingival Fibromatosis</a:t>
                      </a:r>
                    </a:p>
                  </a:txBody>
                  <a:tcPr marL="97536" marR="97536" marT="65024" marB="65024"/>
                </a:tc>
                <a:extLst>
                  <a:ext uri="{0D108BD9-81ED-4DB2-BD59-A6C34878D82A}">
                    <a16:rowId xmlns="" xmlns:a16="http://schemas.microsoft.com/office/drawing/2014/main" val="1600817639"/>
                  </a:ext>
                </a:extLst>
              </a:tr>
              <a:tr h="953685">
                <a:tc>
                  <a:txBody>
                    <a:bodyPr/>
                    <a:lstStyle/>
                    <a:p>
                      <a:r>
                        <a:rPr lang="en-US" sz="2700" dirty="0"/>
                        <a:t>BAB4235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exon4:c.T1310A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Escapes NMD</a:t>
                      </a:r>
                    </a:p>
                  </a:txBody>
                  <a:tcPr marL="97536" marR="97536" marT="65024" marB="650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/>
                        <a:t>Hereditary Gingival Fibromatosis</a:t>
                      </a:r>
                    </a:p>
                  </a:txBody>
                  <a:tcPr marL="97536" marR="97536" marT="65024" marB="65024"/>
                </a:tc>
                <a:extLst>
                  <a:ext uri="{0D108BD9-81ED-4DB2-BD59-A6C34878D82A}">
                    <a16:rowId xmlns="" xmlns:a16="http://schemas.microsoft.com/office/drawing/2014/main" val="1186354422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51168" y="5356943"/>
            <a:ext cx="233680" cy="56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4" tIns="48767" rIns="97534" bIns="48767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96990" y="5356943"/>
            <a:ext cx="248917" cy="56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4" tIns="48767" rIns="97534" bIns="48767"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97001" y="-223712"/>
            <a:ext cx="11216640" cy="1219201"/>
          </a:xfrm>
          <a:prstGeom prst="rect">
            <a:avLst/>
          </a:prstGeom>
        </p:spPr>
        <p:txBody>
          <a:bodyPr vert="horz" lIns="97534" tIns="48767" rIns="97534" bIns="4876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100" i="1" dirty="0"/>
          </a:p>
        </p:txBody>
      </p:sp>
      <p:sp>
        <p:nvSpPr>
          <p:cNvPr id="24" name="Rectangle 23"/>
          <p:cNvSpPr/>
          <p:nvPr/>
        </p:nvSpPr>
        <p:spPr>
          <a:xfrm>
            <a:off x="778858" y="5350634"/>
            <a:ext cx="874170" cy="56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4" tIns="48767" rIns="97534" bIns="48767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5059" y="5350632"/>
            <a:ext cx="334990" cy="56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4" tIns="48767" rIns="97534" bIns="48767"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38" y="4132240"/>
            <a:ext cx="4899244" cy="1637564"/>
          </a:xfrm>
          <a:prstGeom prst="rect">
            <a:avLst/>
          </a:prstGeom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-127000" y="600266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1" name="Picture 7" descr="P11808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1987" y="1180196"/>
            <a:ext cx="2849213" cy="2849537"/>
          </a:xfrm>
          <a:noFill/>
        </p:spPr>
      </p:pic>
      <p:sp>
        <p:nvSpPr>
          <p:cNvPr id="32" name="Rectangle 31"/>
          <p:cNvSpPr/>
          <p:nvPr/>
        </p:nvSpPr>
        <p:spPr>
          <a:xfrm>
            <a:off x="4690089" y="826465"/>
            <a:ext cx="860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BAB4235</a:t>
            </a:r>
          </a:p>
        </p:txBody>
      </p:sp>
      <p:pic>
        <p:nvPicPr>
          <p:cNvPr id="33" name="Picture 6" descr="D:\PENDİK MARGEN- 06.02.2012\A MARGEN 1400\1463 Yunus-Eyüp Nişancı- Gingival Fib\3-Eyüp Nişancı\IMG_2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9" y="1650302"/>
            <a:ext cx="1204975" cy="21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347047" y="1412368"/>
            <a:ext cx="860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BAB4122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8905" y="9444832"/>
            <a:ext cx="668829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Yavuz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Bayram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Janson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White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9450" y="4052175"/>
            <a:ext cx="1931712" cy="1295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-1" r="821" b="5243"/>
          <a:stretch/>
        </p:blipFill>
        <p:spPr>
          <a:xfrm>
            <a:off x="701762" y="4387002"/>
            <a:ext cx="1866327" cy="9601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29494" y="4779618"/>
            <a:ext cx="164306" cy="39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24212" y="4779618"/>
            <a:ext cx="175020" cy="39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48963" y="4775182"/>
            <a:ext cx="614651" cy="39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1761" y="4775180"/>
            <a:ext cx="235540" cy="39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l="48654" t="38685" r="38755" b="19474"/>
          <a:stretch/>
        </p:blipFill>
        <p:spPr>
          <a:xfrm>
            <a:off x="2094025" y="4751561"/>
            <a:ext cx="236913" cy="42395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321323" y="4888529"/>
            <a:ext cx="256380" cy="283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6515" y="3562422"/>
            <a:ext cx="308478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Baylor-CMG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659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488880" y="881621"/>
            <a:ext cx="1386721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/>
            </a:pPr>
            <a:r>
              <a:rPr lang="en-US" sz="6000" b="1" dirty="0" smtClean="0">
                <a:latin typeface="Calibri"/>
                <a:ea typeface="Helvetica"/>
                <a:cs typeface="Calibri"/>
                <a:sym typeface="Helvetica"/>
              </a:rPr>
              <a:t>Conclusions</a:t>
            </a:r>
            <a:endParaRPr lang="en-US" sz="6000" b="1" dirty="0">
              <a:latin typeface="Calibri"/>
              <a:ea typeface="Helvetica"/>
              <a:cs typeface="Calibri"/>
              <a:sym typeface="Helvetic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120" y="1894313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05" y="2029818"/>
            <a:ext cx="12504429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spcAft>
                <a:spcPts val="600"/>
              </a:spcAft>
              <a:buFont typeface="Arial"/>
              <a:buChar char="•"/>
            </a:pPr>
            <a:endParaRPr lang="en-U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NMD</a:t>
            </a:r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</a:rPr>
              <a:t>-incompetent </a:t>
            </a:r>
            <a:r>
              <a:rPr lang="en-US" sz="3200" b="1" dirty="0" err="1">
                <a:solidFill>
                  <a:schemeClr val="tx1"/>
                </a:solidFill>
                <a:latin typeface="Calibri"/>
                <a:cs typeface="Calibri"/>
              </a:rPr>
              <a:t>frameshift</a:t>
            </a:r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</a:rPr>
              <a:t> variants </a:t>
            </a:r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</a:rPr>
              <a:t> highly under-recognized in genomic analyses and likely result in a wide variety of human disease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Ranking of transcripts in terms of NMD-incompetency  enrichment score metric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</a:rPr>
              <a:t>an effective and efficient tool in discovery of novel disease genes underlying </a:t>
            </a:r>
            <a:r>
              <a:rPr lang="en-US" sz="3200" b="1" dirty="0" err="1">
                <a:solidFill>
                  <a:schemeClr val="tx1"/>
                </a:solidFill>
                <a:latin typeface="Calibri"/>
                <a:cs typeface="Calibri"/>
              </a:rPr>
              <a:t>Mendelian</a:t>
            </a:r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phenotypes due to production of truncated or C-terminally altered proteins</a:t>
            </a: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endParaRPr lang="en-U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l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Reinterpretation of LOF intolerance score (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cs typeface="Calibri"/>
              </a:rPr>
              <a:t>pLI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 score) in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cs typeface="Calibri"/>
              </a:rPr>
              <a:t>ExAC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 database taking into account NMD-incompetent region definition</a:t>
            </a:r>
          </a:p>
          <a:p>
            <a:pPr marL="571500" indent="-571500" algn="l">
              <a:spcAft>
                <a:spcPts val="600"/>
              </a:spcAft>
              <a:buFont typeface="Arial"/>
              <a:buChar char="•"/>
            </a:pPr>
            <a:endParaRPr lang="en-US" sz="3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>
              <a:spcAft>
                <a:spcPts val="600"/>
              </a:spcAft>
            </a:pPr>
            <a:endParaRPr lang="en-US" sz="32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51" y="387609"/>
            <a:ext cx="13106617" cy="138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92389" y="1925078"/>
            <a:ext cx="6350363" cy="725428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Calibri"/>
                <a:cs typeface="Calibri"/>
              </a:rPr>
              <a:t>Co-authors:</a:t>
            </a:r>
            <a:endParaRPr lang="en-US" sz="4400" dirty="0">
              <a:latin typeface="Calibri"/>
              <a:cs typeface="Calibri"/>
            </a:endParaRPr>
          </a:p>
          <a:p>
            <a:r>
              <a:rPr lang="en-US" sz="4400" b="1" dirty="0" err="1">
                <a:latin typeface="Calibri"/>
                <a:cs typeface="Calibri"/>
              </a:rPr>
              <a:t>Janson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b="1" dirty="0" smtClean="0">
                <a:latin typeface="Calibri"/>
                <a:cs typeface="Calibri"/>
              </a:rPr>
              <a:t>White</a:t>
            </a:r>
          </a:p>
          <a:p>
            <a:r>
              <a:rPr lang="en-US" sz="4400" dirty="0" err="1" smtClean="0">
                <a:latin typeface="Calibri"/>
                <a:cs typeface="Calibri"/>
              </a:rPr>
              <a:t>Shalini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Jhangiani</a:t>
            </a:r>
            <a:endParaRPr lang="en-US" sz="4400" dirty="0" smtClean="0">
              <a:latin typeface="Calibri"/>
              <a:cs typeface="Calibri"/>
            </a:endParaRPr>
          </a:p>
          <a:p>
            <a:r>
              <a:rPr lang="en-US" sz="4400" b="1" dirty="0" smtClean="0">
                <a:latin typeface="Calibri"/>
                <a:cs typeface="Calibri"/>
              </a:rPr>
              <a:t>Tomasz </a:t>
            </a:r>
            <a:r>
              <a:rPr lang="en-US" sz="4400" b="1" dirty="0" err="1" smtClean="0">
                <a:latin typeface="Calibri"/>
                <a:cs typeface="Calibri"/>
              </a:rPr>
              <a:t>Gambin</a:t>
            </a:r>
            <a:endParaRPr lang="en-US" sz="4400" b="1" dirty="0" smtClean="0">
              <a:latin typeface="Calibri"/>
              <a:cs typeface="Calibri"/>
            </a:endParaRPr>
          </a:p>
          <a:p>
            <a:r>
              <a:rPr lang="en-US" sz="4400" b="1" dirty="0" err="1" smtClean="0">
                <a:latin typeface="Calibri"/>
                <a:cs typeface="Calibri"/>
              </a:rPr>
              <a:t>Yavuz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b="1" dirty="0" err="1" smtClean="0">
                <a:latin typeface="Calibri"/>
                <a:cs typeface="Calibri"/>
              </a:rPr>
              <a:t>Bayram</a:t>
            </a:r>
            <a:endParaRPr lang="en-US" sz="4400" b="1" dirty="0">
              <a:latin typeface="Calibri"/>
              <a:cs typeface="Calibri"/>
            </a:endParaRPr>
          </a:p>
          <a:p>
            <a:r>
              <a:rPr lang="en-US" sz="4400" dirty="0" smtClean="0">
                <a:latin typeface="Calibri"/>
                <a:cs typeface="Calibri"/>
              </a:rPr>
              <a:t>Eric </a:t>
            </a:r>
            <a:r>
              <a:rPr lang="en-US" sz="4400" dirty="0" err="1" smtClean="0">
                <a:latin typeface="Calibri"/>
                <a:cs typeface="Calibri"/>
              </a:rPr>
              <a:t>Boerwinkle</a:t>
            </a:r>
            <a:endParaRPr lang="en-US" sz="4400" dirty="0">
              <a:latin typeface="Calibri"/>
              <a:cs typeface="Calibri"/>
            </a:endParaRPr>
          </a:p>
          <a:p>
            <a:r>
              <a:rPr lang="en-US" sz="4400" dirty="0" smtClean="0">
                <a:latin typeface="Calibri"/>
                <a:cs typeface="Calibri"/>
              </a:rPr>
              <a:t>Richard A. Gibbs</a:t>
            </a:r>
            <a:endParaRPr lang="en-US" sz="4400" dirty="0">
              <a:latin typeface="Calibri"/>
              <a:cs typeface="Calibri"/>
            </a:endParaRPr>
          </a:p>
          <a:p>
            <a:r>
              <a:rPr lang="en-US" sz="4400" b="1" dirty="0" smtClean="0">
                <a:latin typeface="Calibri"/>
                <a:cs typeface="Calibri"/>
              </a:rPr>
              <a:t>Claudia M.B. </a:t>
            </a:r>
            <a:r>
              <a:rPr lang="en-US" sz="4400" b="1" dirty="0" err="1" smtClean="0">
                <a:latin typeface="Calibri"/>
                <a:cs typeface="Calibri"/>
              </a:rPr>
              <a:t>Carvalho</a:t>
            </a:r>
            <a:endParaRPr lang="en-US" sz="4400" b="1" dirty="0">
              <a:latin typeface="Calibri"/>
              <a:cs typeface="Calibri"/>
            </a:endParaRPr>
          </a:p>
          <a:p>
            <a:r>
              <a:rPr lang="en-US" sz="4400" b="1" dirty="0" smtClean="0">
                <a:latin typeface="Calibri"/>
                <a:cs typeface="Calibri"/>
              </a:rPr>
              <a:t>James </a:t>
            </a:r>
            <a:r>
              <a:rPr lang="en-US" sz="4400" b="1" dirty="0">
                <a:latin typeface="Calibri"/>
                <a:cs typeface="Calibri"/>
              </a:rPr>
              <a:t>R. </a:t>
            </a:r>
            <a:r>
              <a:rPr lang="en-US" sz="4400" b="1" dirty="0" err="1">
                <a:latin typeface="Calibri"/>
                <a:cs typeface="Calibri"/>
              </a:rPr>
              <a:t>Lupski</a:t>
            </a:r>
            <a:endParaRPr lang="en-US" sz="4400" b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600" b="1" dirty="0">
              <a:latin typeface="Calibri"/>
              <a:cs typeface="Calibri"/>
            </a:endParaRPr>
          </a:p>
          <a:p>
            <a:endParaRPr lang="en-US" sz="2600" b="1" dirty="0">
              <a:latin typeface="Calibri"/>
              <a:cs typeface="Calibri"/>
            </a:endParaRPr>
          </a:p>
          <a:p>
            <a:endParaRPr lang="en-US" sz="2600" b="1" dirty="0">
              <a:latin typeface="Calibri"/>
              <a:cs typeface="Calibri"/>
            </a:endParaRPr>
          </a:p>
          <a:p>
            <a:endParaRPr lang="en-US" sz="2600" b="1" dirty="0">
              <a:latin typeface="Calibri"/>
              <a:cs typeface="Calibri"/>
            </a:endParaRPr>
          </a:p>
        </p:txBody>
      </p:sp>
      <p:pic>
        <p:nvPicPr>
          <p:cNvPr id="12" name="Picture 6" descr="http://upload.wikimedia.org/wikipedia/commons/thumb/1/1f/US-NIH-NHGRI-Logo.svg/1024px-US-NIH-NHGRI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00" y="8207928"/>
            <a:ext cx="1966976" cy="106544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5"/>
          <a:srcRect l="-793" r="-2443"/>
          <a:stretch/>
        </p:blipFill>
        <p:spPr>
          <a:xfrm>
            <a:off x="8390805" y="8207928"/>
            <a:ext cx="1966976" cy="106544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862431" y="4249344"/>
            <a:ext cx="4985173" cy="5301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This work was funded in part by the US National Human Genome Research Institute (NHGRI)/ National Heart Lung and Blood Institute (NHLBI) grant number U54HG006542 to the Baylor-Hopkins Center for </a:t>
            </a:r>
            <a:r>
              <a:rPr lang="en-US" sz="2800" b="1" dirty="0" err="1">
                <a:latin typeface="Calibri"/>
                <a:cs typeface="Calibri"/>
              </a:rPr>
              <a:t>Mendelian</a:t>
            </a:r>
            <a:r>
              <a:rPr lang="en-US" sz="2800" b="1" dirty="0">
                <a:latin typeface="Calibri"/>
                <a:cs typeface="Calibri"/>
              </a:rPr>
              <a:t> Genomics (BHCMG) </a:t>
            </a:r>
          </a:p>
          <a:p>
            <a:pPr algn="ctr"/>
            <a:endParaRPr lang="en-US" sz="2800" b="1" dirty="0">
              <a:latin typeface="Calibri"/>
              <a:cs typeface="Calibri"/>
            </a:endParaRPr>
          </a:p>
          <a:p>
            <a:pPr algn="ctr"/>
            <a:endParaRPr lang="en-US" sz="2800" b="1" dirty="0">
              <a:latin typeface="Calibri"/>
              <a:cs typeface="Calibri"/>
            </a:endParaRPr>
          </a:p>
          <a:p>
            <a:pPr algn="ctr"/>
            <a:endParaRPr lang="en-US" sz="2800" b="1" dirty="0">
              <a:latin typeface="Calibri"/>
              <a:cs typeface="Calibri"/>
            </a:endParaRPr>
          </a:p>
          <a:p>
            <a:pPr algn="ctr"/>
            <a:endParaRPr lang="en-US" sz="2800" b="1" dirty="0">
              <a:latin typeface="Calibri"/>
              <a:cs typeface="Calibri"/>
            </a:endParaRPr>
          </a:p>
        </p:txBody>
      </p:sp>
      <p:pic>
        <p:nvPicPr>
          <p:cNvPr id="15" name="Picture 2" descr="http://brand.hopkinsmedicine.org/_admin/tracking/track.asp?mtp=88&amp;mtr=/assets/logolibrary/JHM_2C_P_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12" y="1897043"/>
            <a:ext cx="2544393" cy="19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82" y="1869673"/>
            <a:ext cx="1964855" cy="19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6695" y="643264"/>
            <a:ext cx="234218" cy="395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63803" y="4732672"/>
            <a:ext cx="258528" cy="5020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61754" y="1553071"/>
            <a:ext cx="0" cy="7591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233368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4080" y="151829"/>
            <a:ext cx="112166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000" b="1" dirty="0" smtClean="0">
                <a:latin typeface="Calibri"/>
                <a:cs typeface="Calibri"/>
              </a:rPr>
              <a:t>Nonsense-mediated </a:t>
            </a:r>
            <a:r>
              <a:rPr lang="en-US" sz="6000" b="1" dirty="0">
                <a:latin typeface="Calibri"/>
                <a:cs typeface="Calibri"/>
              </a:rPr>
              <a:t>d</a:t>
            </a:r>
            <a:r>
              <a:rPr lang="en-US" sz="6000" b="1" dirty="0" smtClean="0">
                <a:latin typeface="Calibri"/>
                <a:cs typeface="Calibri"/>
              </a:rPr>
              <a:t>ecay (NMD)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2" name="Picture 1" descr="NMD_Figurepart4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1" b="56102"/>
          <a:stretch/>
        </p:blipFill>
        <p:spPr>
          <a:xfrm>
            <a:off x="-374018" y="1751013"/>
            <a:ext cx="9144000" cy="15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6695" y="643264"/>
            <a:ext cx="234218" cy="395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63803" y="4732672"/>
            <a:ext cx="258528" cy="5020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61754" y="1553071"/>
            <a:ext cx="0" cy="7591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233368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4080" y="151829"/>
            <a:ext cx="112166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000" b="1" dirty="0" smtClean="0">
                <a:latin typeface="Calibri"/>
                <a:cs typeface="Calibri"/>
              </a:rPr>
              <a:t>Nonsense-mediated </a:t>
            </a:r>
            <a:r>
              <a:rPr lang="en-US" sz="6000" b="1" dirty="0">
                <a:latin typeface="Calibri"/>
                <a:cs typeface="Calibri"/>
              </a:rPr>
              <a:t>d</a:t>
            </a:r>
            <a:r>
              <a:rPr lang="en-US" sz="6000" b="1" dirty="0" smtClean="0">
                <a:latin typeface="Calibri"/>
                <a:cs typeface="Calibri"/>
              </a:rPr>
              <a:t>ecay (NMD)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2" name="Picture 1" descr="NMD_Figurepart4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1" b="44508"/>
          <a:stretch/>
        </p:blipFill>
        <p:spPr>
          <a:xfrm>
            <a:off x="-374019" y="1751013"/>
            <a:ext cx="914400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2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6695" y="643264"/>
            <a:ext cx="234218" cy="395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63803" y="4732672"/>
            <a:ext cx="258528" cy="5020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61754" y="1553071"/>
            <a:ext cx="0" cy="7591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1551" y="7560600"/>
            <a:ext cx="5260593" cy="541188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Predicted mono-allelic expression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233368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4080" y="151829"/>
            <a:ext cx="112166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000" b="1" dirty="0" smtClean="0">
                <a:latin typeface="Calibri"/>
                <a:cs typeface="Calibri"/>
              </a:rPr>
              <a:t>Nonsense-mediated </a:t>
            </a:r>
            <a:r>
              <a:rPr lang="en-US" sz="6000" b="1" dirty="0">
                <a:latin typeface="Calibri"/>
                <a:cs typeface="Calibri"/>
              </a:rPr>
              <a:t>d</a:t>
            </a:r>
            <a:r>
              <a:rPr lang="en-US" sz="6000" b="1" dirty="0" smtClean="0">
                <a:latin typeface="Calibri"/>
                <a:cs typeface="Calibri"/>
              </a:rPr>
              <a:t>ecay (NMD)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2" name="Picture 1" descr="NMD_Figurepart4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1" b="31237"/>
          <a:stretch/>
        </p:blipFill>
        <p:spPr>
          <a:xfrm>
            <a:off x="-374018" y="1751013"/>
            <a:ext cx="9144000" cy="55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2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6695" y="643264"/>
            <a:ext cx="234218" cy="395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63803" y="4732672"/>
            <a:ext cx="258528" cy="5020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37954" y="1724716"/>
            <a:ext cx="0" cy="7591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5328" y="7388959"/>
            <a:ext cx="5260593" cy="541188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Predicted mono-allelic expression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0677" y="1233368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14757" y="151829"/>
            <a:ext cx="112166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000" b="1" dirty="0" smtClean="0">
                <a:latin typeface="Calibri"/>
                <a:cs typeface="Calibri"/>
              </a:rPr>
              <a:t>Nonsense-mediated </a:t>
            </a:r>
            <a:r>
              <a:rPr lang="en-US" sz="6000" b="1" dirty="0">
                <a:latin typeface="Calibri"/>
                <a:cs typeface="Calibri"/>
              </a:rPr>
              <a:t>d</a:t>
            </a:r>
            <a:r>
              <a:rPr lang="en-US" sz="6000" b="1" dirty="0" smtClean="0">
                <a:latin typeface="Calibri"/>
                <a:cs typeface="Calibri"/>
              </a:rPr>
              <a:t>ecay (NMD)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2" name="Picture 1" descr="NMD_Figurepart4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1" b="31237"/>
          <a:stretch/>
        </p:blipFill>
        <p:spPr>
          <a:xfrm>
            <a:off x="-514875" y="1613697"/>
            <a:ext cx="8443897" cy="56296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82712" y="5441131"/>
            <a:ext cx="6411415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Predicted bi-allelic (mutant) expression</a:t>
            </a:r>
            <a:endParaRPr lang="en-US" sz="2800" b="1" dirty="0">
              <a:latin typeface="Calibri"/>
              <a:cs typeface="Calibri"/>
            </a:endParaRPr>
          </a:p>
        </p:txBody>
      </p:sp>
      <p:pic>
        <p:nvPicPr>
          <p:cNvPr id="6" name="Picture 5" descr="NMD.pdf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3" r="25862" b="55549"/>
          <a:stretch/>
        </p:blipFill>
        <p:spPr>
          <a:xfrm>
            <a:off x="6226730" y="1645146"/>
            <a:ext cx="7159752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936950" y="6001948"/>
            <a:ext cx="2738493" cy="541188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alibri"/>
                <a:cs typeface="Calibri"/>
              </a:rPr>
              <a:t>NMD-competent</a:t>
            </a:r>
            <a:endParaRPr lang="en-US" sz="2800" b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6695" y="643264"/>
            <a:ext cx="234218" cy="395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63803" y="4732672"/>
            <a:ext cx="258528" cy="5020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37954" y="1724716"/>
            <a:ext cx="0" cy="7591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27" y="7388955"/>
            <a:ext cx="6700591" cy="664299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Predicted mono-allelic expression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233368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4080" y="151829"/>
            <a:ext cx="112166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000" b="1" dirty="0" smtClean="0">
                <a:latin typeface="Calibri"/>
                <a:cs typeface="Calibri"/>
              </a:rPr>
              <a:t>Nonsense-mediated </a:t>
            </a:r>
            <a:r>
              <a:rPr lang="en-US" sz="6000" b="1" dirty="0">
                <a:latin typeface="Calibri"/>
                <a:cs typeface="Calibri"/>
              </a:rPr>
              <a:t>d</a:t>
            </a:r>
            <a:r>
              <a:rPr lang="en-US" sz="6000" b="1" dirty="0" smtClean="0">
                <a:latin typeface="Calibri"/>
                <a:cs typeface="Calibri"/>
              </a:rPr>
              <a:t>ecay (NMD)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2" name="Picture 1" descr="NMD_Figurepart4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1" b="31237"/>
          <a:stretch/>
        </p:blipFill>
        <p:spPr>
          <a:xfrm>
            <a:off x="-480550" y="1613697"/>
            <a:ext cx="8443897" cy="5629628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 rot="16200000">
            <a:off x="8366534" y="3885425"/>
            <a:ext cx="1130832" cy="3163889"/>
          </a:xfrm>
          <a:prstGeom prst="leftBrace">
            <a:avLst>
              <a:gd name="adj1" fmla="val 8333"/>
              <a:gd name="adj2" fmla="val 23755"/>
            </a:avLst>
          </a:prstGeom>
          <a:solidFill>
            <a:srgbClr val="FFFFFF"/>
          </a:solidFill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10976064" y="4818310"/>
            <a:ext cx="1029457" cy="1245230"/>
          </a:xfrm>
          <a:prstGeom prst="leftBrace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9234" tIns="54617" rIns="109234" bIns="54617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29021" y="6001810"/>
            <a:ext cx="3019369" cy="541188"/>
          </a:xfrm>
          <a:prstGeom prst="rect">
            <a:avLst/>
          </a:prstGeom>
          <a:noFill/>
        </p:spPr>
        <p:txBody>
          <a:bodyPr wrap="none" lIns="109234" tIns="54617" rIns="109234" bIns="54617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NMD-incompetent</a:t>
            </a:r>
            <a:endParaRPr lang="en-US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NMD.pdf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3" r="25862" b="55549"/>
          <a:stretch/>
        </p:blipFill>
        <p:spPr>
          <a:xfrm>
            <a:off x="6226730" y="1645146"/>
            <a:ext cx="7159752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74159" y="2543175"/>
            <a:ext cx="12124266" cy="511386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Arial"/>
                <a:cs typeface="Arial"/>
              </a:rPr>
              <a:t> High </a:t>
            </a:r>
            <a:r>
              <a:rPr lang="en-US" sz="4000" dirty="0">
                <a:latin typeface="Arial"/>
                <a:cs typeface="Arial"/>
              </a:rPr>
              <a:t>p</a:t>
            </a:r>
            <a:r>
              <a:rPr lang="en-US" sz="4000" dirty="0" smtClean="0">
                <a:latin typeface="Arial"/>
                <a:cs typeface="Arial"/>
              </a:rPr>
              <a:t>robability </a:t>
            </a:r>
            <a:r>
              <a:rPr lang="en-US" sz="4000" dirty="0">
                <a:latin typeface="Arial"/>
                <a:cs typeface="Arial"/>
              </a:rPr>
              <a:t>of being deleterious </a:t>
            </a:r>
          </a:p>
          <a:p>
            <a:pPr marL="0" indent="0">
              <a:buNone/>
            </a:pPr>
            <a:r>
              <a:rPr lang="en-US" sz="4000" dirty="0">
                <a:latin typeface="Arial"/>
                <a:cs typeface="Arial"/>
              </a:rPr>
              <a:t>	53,689 ‘pathogenic’ variants in ClinVar</a:t>
            </a:r>
          </a:p>
          <a:p>
            <a:pPr marL="0" indent="0">
              <a:buNone/>
            </a:pPr>
            <a:r>
              <a:rPr lang="en-US" sz="4000" dirty="0">
                <a:latin typeface="Arial"/>
                <a:cs typeface="Arial"/>
              </a:rPr>
              <a:t>	22,700 (42.3%) are truncating variants</a:t>
            </a:r>
          </a:p>
          <a:p>
            <a:r>
              <a:rPr lang="en-US" sz="4000" dirty="0" smtClean="0">
                <a:latin typeface="Arial"/>
                <a:cs typeface="Arial"/>
              </a:rPr>
              <a:t> RNA</a:t>
            </a:r>
            <a:r>
              <a:rPr lang="en-US" sz="4000" dirty="0">
                <a:latin typeface="Arial"/>
                <a:cs typeface="Arial"/>
              </a:rPr>
              <a:t>-decay can affect clinical outcomes</a:t>
            </a: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233368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4080" y="151829"/>
            <a:ext cx="1121664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b="1" dirty="0" smtClean="0">
                <a:latin typeface="Calibri"/>
                <a:cs typeface="Calibri"/>
              </a:rPr>
              <a:t>Are we properly interpreting truncating variants?</a:t>
            </a:r>
            <a:endParaRPr lang="en-US"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1936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" t="9429" r="66463"/>
          <a:stretch/>
        </p:blipFill>
        <p:spPr>
          <a:xfrm>
            <a:off x="791616" y="2635489"/>
            <a:ext cx="3894597" cy="427514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24713"/>
              </p:ext>
            </p:extLst>
          </p:nvPr>
        </p:nvGraphicFramePr>
        <p:xfrm>
          <a:off x="214497" y="7202583"/>
          <a:ext cx="4611398" cy="1995424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711485">
                  <a:extLst>
                    <a:ext uri="{9D8B030D-6E8A-4147-A177-3AD203B41FA5}">
                      <a16:colId xmlns="" xmlns:a16="http://schemas.microsoft.com/office/drawing/2014/main" val="4020946067"/>
                    </a:ext>
                  </a:extLst>
                </a:gridCol>
                <a:gridCol w="2064259">
                  <a:extLst>
                    <a:ext uri="{9D8B030D-6E8A-4147-A177-3AD203B41FA5}">
                      <a16:colId xmlns="" xmlns:a16="http://schemas.microsoft.com/office/drawing/2014/main" val="593942340"/>
                    </a:ext>
                  </a:extLst>
                </a:gridCol>
                <a:gridCol w="1835654">
                  <a:extLst>
                    <a:ext uri="{9D8B030D-6E8A-4147-A177-3AD203B41FA5}">
                      <a16:colId xmlns="" xmlns:a16="http://schemas.microsoft.com/office/drawing/2014/main" val="3014594663"/>
                    </a:ext>
                  </a:extLst>
                </a:gridCol>
              </a:tblGrid>
              <a:tr h="43349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5’ PTV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3’ PTV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2969676"/>
                  </a:ext>
                </a:extLst>
              </a:tr>
              <a:tr h="9103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VWF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Recessive Von </a:t>
                      </a:r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Willebrand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disease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Dominant Von </a:t>
                      </a:r>
                      <a:r>
                        <a:rPr lang="en-US" sz="1700" b="1" dirty="0" err="1" smtClean="0">
                          <a:latin typeface="Calibri"/>
                          <a:cs typeface="Calibri"/>
                        </a:rPr>
                        <a:t>Willebrand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 disease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999285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HBB</a:t>
                      </a:r>
                      <a:endParaRPr lang="en-US" sz="2000" b="1" i="1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Recessive </a:t>
                      </a:r>
                    </a:p>
                    <a:p>
                      <a:pPr algn="l"/>
                      <a:r>
                        <a:rPr lang="el-GR" sz="1700" b="1" dirty="0" smtClean="0">
                          <a:latin typeface="Calibri"/>
                          <a:cs typeface="Calibri"/>
                        </a:rPr>
                        <a:t>Β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eta-Thalassemia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Dominant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b="1" dirty="0" smtClean="0">
                          <a:latin typeface="Calibri"/>
                          <a:cs typeface="Calibri"/>
                        </a:rPr>
                        <a:t>Β</a:t>
                      </a:r>
                      <a:r>
                        <a:rPr lang="en-US" sz="1700" b="1" dirty="0" smtClean="0">
                          <a:latin typeface="Calibri"/>
                          <a:cs typeface="Calibri"/>
                        </a:rPr>
                        <a:t>eta-Thalassemia</a:t>
                      </a: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5326826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38199" y="949288"/>
            <a:ext cx="11728402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475882"/>
            <a:ext cx="13004800" cy="6502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x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7300" y="9373606"/>
            <a:ext cx="374140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PTV: Protein truncating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variant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0855" y="1592738"/>
            <a:ext cx="12442820" cy="12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b="1" dirty="0" smtClean="0">
                <a:latin typeface="Calibri"/>
                <a:cs typeface="Calibri"/>
              </a:rPr>
              <a:t>Various molecular consequences from truncating variants</a:t>
            </a:r>
            <a:endParaRPr lang="en-US"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83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6715</TotalTime>
  <Words>1504</Words>
  <Application>Microsoft Macintosh PowerPoint</Application>
  <PresentationFormat>Custom</PresentationFormat>
  <Paragraphs>264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White</vt:lpstr>
      <vt:lpstr>When are LOF mutations not LOF mutations?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Overall analysis of Baylor-CMG cohort  frameshift variants</vt:lpstr>
      <vt:lpstr>PowerPoint Presentation</vt:lpstr>
      <vt:lpstr>PowerPoint Presentation</vt:lpstr>
      <vt:lpstr>PowerPoint Presentation</vt:lpstr>
      <vt:lpstr>Distribution of flagged PTC locations (boundaries)  in all UCSC canonical transcripts</vt:lpstr>
      <vt:lpstr>Distribution of flagged PTC locations (boundaries)   in regards to distance to final exon</vt:lpstr>
      <vt:lpstr>      Classification of Baylor-CMG cohort  frameshift variants</vt:lpstr>
      <vt:lpstr>PowerPoint Presentation</vt:lpstr>
      <vt:lpstr>PowerPoint Presentation</vt:lpstr>
      <vt:lpstr>PowerPoint Presentation</vt:lpstr>
      <vt:lpstr>Candidate gene for NMD-specific disease  - REST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Non-sense mediated  mRNA decay in Mendelian diseases</dc:title>
  <cp:lastModifiedBy>Zeynep Coban Akdemir</cp:lastModifiedBy>
  <cp:revision>356</cp:revision>
  <cp:lastPrinted>2017-03-22T16:32:27Z</cp:lastPrinted>
  <dcterms:modified xsi:type="dcterms:W3CDTF">2017-03-22T16:39:04Z</dcterms:modified>
</cp:coreProperties>
</file>