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docx" ContentType="application/vnd.openxmlformats-officedocument.wordprocessingml.document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609" r:id="rId2"/>
    <p:sldId id="1236" r:id="rId3"/>
    <p:sldId id="1259" r:id="rId4"/>
    <p:sldId id="1256" r:id="rId5"/>
    <p:sldId id="1220" r:id="rId6"/>
    <p:sldId id="1257" r:id="rId7"/>
    <p:sldId id="1222" r:id="rId8"/>
    <p:sldId id="1224" r:id="rId9"/>
    <p:sldId id="1226" r:id="rId10"/>
    <p:sldId id="1227" r:id="rId11"/>
    <p:sldId id="1228" r:id="rId12"/>
    <p:sldId id="1229" r:id="rId13"/>
    <p:sldId id="1230" r:id="rId14"/>
    <p:sldId id="1231" r:id="rId15"/>
    <p:sldId id="1232" r:id="rId16"/>
    <p:sldId id="1233" r:id="rId17"/>
    <p:sldId id="1260" r:id="rId18"/>
    <p:sldId id="1265" r:id="rId19"/>
    <p:sldId id="1218" r:id="rId20"/>
    <p:sldId id="1217" r:id="rId21"/>
    <p:sldId id="1255" r:id="rId22"/>
    <p:sldId id="1186" r:id="rId23"/>
    <p:sldId id="1266" r:id="rId24"/>
    <p:sldId id="1243" r:id="rId25"/>
    <p:sldId id="1244" r:id="rId26"/>
    <p:sldId id="1245" r:id="rId27"/>
    <p:sldId id="1246" r:id="rId28"/>
    <p:sldId id="1247" r:id="rId29"/>
    <p:sldId id="1248" r:id="rId30"/>
    <p:sldId id="1251" r:id="rId31"/>
    <p:sldId id="1268" r:id="rId32"/>
    <p:sldId id="1237" r:id="rId33"/>
    <p:sldId id="1238" r:id="rId34"/>
    <p:sldId id="1239" r:id="rId35"/>
    <p:sldId id="1240" r:id="rId36"/>
    <p:sldId id="1263" r:id="rId37"/>
    <p:sldId id="1253" r:id="rId38"/>
    <p:sldId id="1174" r:id="rId39"/>
    <p:sldId id="1264" r:id="rId40"/>
    <p:sldId id="1261" r:id="rId41"/>
    <p:sldId id="1262" r:id="rId42"/>
    <p:sldId id="1269" r:id="rId43"/>
    <p:sldId id="1270" r:id="rId44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4148"/>
    <a:srgbClr val="2F7ED7"/>
    <a:srgbClr val="13C10A"/>
    <a:srgbClr val="0070C0"/>
    <a:srgbClr val="F88792"/>
    <a:srgbClr val="4BACC6"/>
    <a:srgbClr val="50BDD6"/>
    <a:srgbClr val="8F97FF"/>
    <a:srgbClr val="77C3D6"/>
    <a:srgbClr val="9D60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32" autoAdjust="0"/>
    <p:restoredTop sz="94660"/>
  </p:normalViewPr>
  <p:slideViewPr>
    <p:cSldViewPr>
      <p:cViewPr varScale="1">
        <p:scale>
          <a:sx n="142" d="100"/>
          <a:sy n="142" d="100"/>
        </p:scale>
        <p:origin x="-416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E169248-2281-43A8-8382-49650DCE390A}" type="datetimeFigureOut">
              <a:rPr lang="en-GB"/>
              <a:pPr>
                <a:defRPr/>
              </a:pPr>
              <a:t>3/28/17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347268C-33A4-4008-BEE1-C563379EBBF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7410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0D6BB-7ECF-B741-A47D-F4392BDD28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54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collect</a:t>
            </a:r>
            <a:r>
              <a:rPr lang="en-US" baseline="0" dirty="0" smtClean="0"/>
              <a:t> a cohort of 40.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3FCCC5-63B0-0B46-8DCF-7F5097DAF17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04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738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Single mutation found</a:t>
            </a:r>
            <a:r>
              <a:rPr lang="en-US" baseline="0" dirty="0" smtClean="0"/>
              <a:t> in both FSHD2 and </a:t>
            </a:r>
            <a:r>
              <a:rPr lang="en-US" baseline="0" dirty="0" err="1" smtClean="0"/>
              <a:t>Arhinia</a:t>
            </a:r>
            <a:r>
              <a:rPr lang="en-US" baseline="0" dirty="0" smtClean="0"/>
              <a:t>. Kaitlin </a:t>
            </a:r>
            <a:r>
              <a:rPr lang="en-US" baseline="0" dirty="0" err="1" smtClean="0"/>
              <a:t>Samocha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3FCCC5-63B0-0B46-8DCF-7F5097DAF17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85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4F571-C7A9-DF4F-8E5C-A07A719D2CC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52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answer this question,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worked with Erica Davis at the Duke Center for Human Disease Modeling to model these mutations in zebrafish, examining 3 phenotypes relevant to the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Bosma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triad.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zebrafish genome encodes one smchd1 orthologue with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conserved ATPase and SMC hinge domains and does not contain the D4Z4 locus, allowing us to study phenotypes relevant to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arhinia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are independent of FSHD risk.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there is no zebrafish structure homologous to the human nose, we examined facial </a:t>
            </a:r>
            <a:r>
              <a:rPr lang="en-US" baseline="0" dirty="0" smtClean="0"/>
              <a:t>cartilage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a transgenic line with a collagen-GFP reporter. Zebrafish eye development and GnRH neuronal ontogeny, however, are largely conserved between species.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targeted the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ATPase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domain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2 different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phenotyped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embryos between 1.5 and 3 days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post-fertilization. Here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see that the morphant embryos have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narrower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ethmoid plates, a structure analogous to the human palate,  and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abnormal lower jaw structures, including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broader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ceratohyal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 angle, and fewer paired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ceratobrachial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arches (normally 5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Eye size was also significantly reduced.  Whole-mount immunostaining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GnRH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neurons revealed that t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hypothalamus and olfactory bulbs were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intact,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the length of the terminal nerve,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 here, where GnRH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3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neurons reside,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reduced by half. </a:t>
            </a:r>
            <a:endParaRPr lang="en-US" sz="1200" b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Importantly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all of these phenotypes could be rescued by co-injection of WT human SMCHD1 mRNA.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Next,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used CRISPR/Cas9 to disrupt the coding sequence of SMCHD1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confirmed all 3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findings in an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F0 mutant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68E3F-1B46-4785-AF0C-01324991432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32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baseline="0" dirty="0" smtClean="0"/>
              <a:t>Finally we explored the functional impact of 3 recurrent </a:t>
            </a:r>
            <a:r>
              <a:rPr lang="en-US" b="0" baseline="0" dirty="0" err="1" smtClean="0"/>
              <a:t>arhinia</a:t>
            </a:r>
            <a:r>
              <a:rPr lang="en-US" b="0" baseline="0" dirty="0" smtClean="0"/>
              <a:t> variants and 1 FSHD2 variant using our most robust phenotype, the GnRH-positive terminal nerve length.</a:t>
            </a:r>
          </a:p>
          <a:p>
            <a:endParaRPr lang="en-US" b="1" baseline="0" dirty="0" smtClean="0"/>
          </a:p>
          <a:p>
            <a:r>
              <a:rPr lang="en-US" baseline="0" dirty="0" smtClean="0"/>
              <a:t>Control </a:t>
            </a:r>
            <a:r>
              <a:rPr lang="en-US" baseline="0" dirty="0"/>
              <a:t>embryos had a length of 50um which was reduced by half in the exon 5 </a:t>
            </a:r>
            <a:r>
              <a:rPr lang="en-US" baseline="0" dirty="0" err="1" smtClean="0"/>
              <a:t>morphants</a:t>
            </a:r>
            <a:r>
              <a:rPr lang="en-US" baseline="0" dirty="0" smtClean="0"/>
              <a:t>.  </a:t>
            </a:r>
            <a:r>
              <a:rPr lang="en-US" baseline="0" dirty="0"/>
              <a:t>The shorter nerve length could be rescued </a:t>
            </a:r>
            <a:r>
              <a:rPr lang="en-US" b="1" baseline="0" dirty="0"/>
              <a:t>significantly</a:t>
            </a:r>
            <a:r>
              <a:rPr lang="en-US" baseline="0" dirty="0"/>
              <a:t> with WT human mRNA and with a presumably benign, </a:t>
            </a:r>
            <a:r>
              <a:rPr lang="en-US" b="1" baseline="0" dirty="0"/>
              <a:t>common</a:t>
            </a:r>
            <a:r>
              <a:rPr lang="en-US" baseline="0" dirty="0"/>
              <a:t> variant from the </a:t>
            </a:r>
            <a:r>
              <a:rPr lang="en-US" baseline="0" dirty="0" err="1"/>
              <a:t>ExaC</a:t>
            </a:r>
            <a:r>
              <a:rPr lang="en-US" baseline="0" dirty="0"/>
              <a:t> control database, but not with mutant mRNA bearing </a:t>
            </a:r>
            <a:r>
              <a:rPr lang="en-US" baseline="0" dirty="0" smtClean="0"/>
              <a:t>1 of 3 </a:t>
            </a:r>
            <a:r>
              <a:rPr lang="en-US" b="1" baseline="0" dirty="0"/>
              <a:t>recurrent</a:t>
            </a:r>
            <a:r>
              <a:rPr lang="en-US" baseline="0" dirty="0"/>
              <a:t> </a:t>
            </a:r>
            <a:r>
              <a:rPr lang="en-US" baseline="0" dirty="0" err="1"/>
              <a:t>arhinia</a:t>
            </a:r>
            <a:r>
              <a:rPr lang="en-US" baseline="0" dirty="0"/>
              <a:t> variants or an FSHD2 variant.  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These </a:t>
            </a:r>
            <a:r>
              <a:rPr lang="en-US" baseline="0" dirty="0"/>
              <a:t>results therefore support a loss of function </a:t>
            </a:r>
            <a:r>
              <a:rPr lang="en-US" baseline="0" dirty="0" smtClean="0"/>
              <a:t>mechanism IN THE ZEBRAFISH </a:t>
            </a:r>
            <a:r>
              <a:rPr lang="en-US" baseline="0" dirty="0"/>
              <a:t>but do not differentiate the pathways leading to </a:t>
            </a:r>
            <a:r>
              <a:rPr lang="en-US" baseline="0" dirty="0" err="1"/>
              <a:t>arhinia</a:t>
            </a:r>
            <a:r>
              <a:rPr lang="en-US" baseline="0" dirty="0"/>
              <a:t> vs. FSHD2.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68E3F-1B46-4785-AF0C-01324991432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54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She was </a:t>
            </a:r>
            <a:r>
              <a:rPr lang="en-US" dirty="0" err="1" smtClean="0"/>
              <a:t>wheelchai</a:t>
            </a:r>
            <a:r>
              <a:rPr lang="en-US" dirty="0" smtClean="0"/>
              <a:t>—bound</a:t>
            </a:r>
            <a:r>
              <a:rPr lang="en-US" baseline="0" dirty="0" smtClean="0"/>
              <a:t> by the age of 6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4F571-C7A9-DF4F-8E5C-A07A719D2CC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8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4F571-C7A9-DF4F-8E5C-A07A719D2CC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41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4F571-C7A9-DF4F-8E5C-A07A719D2CC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691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4F571-C7A9-DF4F-8E5C-A07A719D2CC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72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4F571-C7A9-DF4F-8E5C-A07A719D2CC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06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4F571-C7A9-DF4F-8E5C-A07A719D2CC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16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Congenital </a:t>
            </a:r>
            <a:r>
              <a:rPr lang="en-US" dirty="0" err="1"/>
              <a:t>arhinia</a:t>
            </a:r>
            <a:r>
              <a:rPr lang="en-US" baseline="0" dirty="0"/>
              <a:t> is defined as the complete absence of the external nose and olfactory system.  It is an extremely rare malformation with only 80 cases reported in the past century. B</a:t>
            </a:r>
            <a:r>
              <a:rPr lang="en-US" dirty="0"/>
              <a:t>ecause of the rarity of this condition and because of the multiple</a:t>
            </a:r>
            <a:r>
              <a:rPr lang="en-US" baseline="0" dirty="0"/>
              <a:t> specialists involved in the care of these patients, the full phenotypic spectrum of </a:t>
            </a:r>
            <a:r>
              <a:rPr lang="en-US" baseline="0" dirty="0" err="1"/>
              <a:t>arhinia</a:t>
            </a:r>
            <a:r>
              <a:rPr lang="en-US" baseline="0" dirty="0"/>
              <a:t> </a:t>
            </a:r>
            <a:r>
              <a:rPr lang="en-US" baseline="0" dirty="0" smtClean="0"/>
              <a:t>has not been systematically catalogued.</a:t>
            </a:r>
            <a:r>
              <a:rPr lang="en-US" baseline="0" dirty="0"/>
              <a:t> </a:t>
            </a:r>
            <a:r>
              <a:rPr lang="en-US" baseline="0" dirty="0" smtClean="0"/>
              <a:t>A </a:t>
            </a:r>
            <a:r>
              <a:rPr lang="en-US" baseline="0" dirty="0"/>
              <a:t>review of </a:t>
            </a:r>
            <a:r>
              <a:rPr lang="en-US" baseline="0" dirty="0" smtClean="0"/>
              <a:t>the 80 previous </a:t>
            </a:r>
            <a:r>
              <a:rPr lang="en-US" baseline="0" dirty="0"/>
              <a:t>case reports suggests a high prevalence of associated craniofacial defects. 17 patients have been described with </a:t>
            </a:r>
            <a:r>
              <a:rPr lang="en-US" baseline="0" dirty="0" err="1"/>
              <a:t>arhinia</a:t>
            </a:r>
            <a:r>
              <a:rPr lang="en-US" baseline="0" dirty="0"/>
              <a:t> accompanied by ocular and reproductive defects, a triad delineated Dr. James </a:t>
            </a:r>
            <a:r>
              <a:rPr lang="en-US" baseline="0" dirty="0" err="1"/>
              <a:t>Bosma</a:t>
            </a:r>
            <a:r>
              <a:rPr lang="en-US" baseline="0" dirty="0"/>
              <a:t> in the 1980’s. This constellation of features suggests </a:t>
            </a:r>
            <a:r>
              <a:rPr lang="en-US" baseline="0" dirty="0" smtClean="0"/>
              <a:t>a </a:t>
            </a:r>
            <a:r>
              <a:rPr lang="en-US" baseline="0" dirty="0"/>
              <a:t>NC or craniofacial </a:t>
            </a:r>
            <a:r>
              <a:rPr lang="en-US" baseline="0" dirty="0" smtClean="0"/>
              <a:t>placode defect, </a:t>
            </a:r>
            <a:r>
              <a:rPr lang="en-US" baseline="0" dirty="0"/>
              <a:t>however, candidate gene approaches </a:t>
            </a:r>
            <a:r>
              <a:rPr lang="en-US" baseline="0" dirty="0" smtClean="0"/>
              <a:t>have </a:t>
            </a:r>
            <a:r>
              <a:rPr lang="en-US" baseline="0" dirty="0"/>
              <a:t>been unsuccessful. 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As an endocrinologist, I first encountered a patient with this syndrome when she presented for treatment of primary amenorrhea.   By chance, her mother had kept a newspaper clipping from more than 20 years ago describing a man with the same syndrome. Through a bit of detective work, I was able to locate this man who was now in his 70’s and who was one of the two patients described in </a:t>
            </a:r>
            <a:r>
              <a:rPr lang="en-US" baseline="0" dirty="0" err="1" smtClean="0"/>
              <a:t>Bosma’s</a:t>
            </a:r>
            <a:r>
              <a:rPr lang="en-US" baseline="0" dirty="0" smtClean="0"/>
              <a:t> original report.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68E3F-1B46-4785-AF0C-01324991432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42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We </a:t>
            </a:r>
            <a:r>
              <a:rPr lang="en-US" altLang="en-US" baseline="0" dirty="0" smtClean="0"/>
              <a:t>established </a:t>
            </a:r>
            <a:r>
              <a:rPr lang="en-US" altLang="en-US" baseline="0" dirty="0"/>
              <a:t>an international consortium to aggregate all available cases of </a:t>
            </a:r>
            <a:r>
              <a:rPr lang="en-US" altLang="en-US" baseline="0" dirty="0" err="1"/>
              <a:t>arhinia</a:t>
            </a:r>
            <a:r>
              <a:rPr lang="en-US" altLang="en-US" baseline="0" dirty="0"/>
              <a:t>, identify the genetic cause, and define the phenotypic spectrum</a:t>
            </a:r>
            <a:r>
              <a:rPr lang="en-US" altLang="en-US" baseline="0" dirty="0" smtClean="0"/>
              <a:t>.</a:t>
            </a:r>
          </a:p>
          <a:p>
            <a:endParaRPr lang="en-US" altLang="en-US" baseline="0" dirty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30766" indent="-28106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24255" indent="-2248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573957" indent="-2248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23659" indent="-2248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473361" indent="-2248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23062" indent="-2248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372764" indent="-2248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22466" indent="-2248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D9CB21D-6623-480A-A011-61C4863A5A76}" type="slidenum">
              <a:rPr lang="en-US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33</a:t>
            </a:fld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B2B88-5C66-4265-8479-23ED969FED38}" type="datetimeFigureOut">
              <a:rPr lang="en-GB"/>
              <a:pPr>
                <a:defRPr/>
              </a:pPr>
              <a:t>3/28/17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F7BE9-42D5-4BD9-A7DB-F3DABB5656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BE165-2112-426C-B734-E75EEDFADD00}" type="datetimeFigureOut">
              <a:rPr lang="en-GB"/>
              <a:pPr>
                <a:defRPr/>
              </a:pPr>
              <a:t>3/28/17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E5CCC-7250-4EC6-A4B2-ACA41BDCF7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A0498-C1AA-48E0-A8D5-BF85D065EAB5}" type="datetimeFigureOut">
              <a:rPr lang="en-GB"/>
              <a:pPr>
                <a:defRPr/>
              </a:pPr>
              <a:t>3/28/17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3BDF0-8CB4-4401-BFA5-6875A73A138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8ECB8-072F-4E49-9186-EE386F8040E5}" type="datetimeFigureOut">
              <a:rPr lang="en-GB"/>
              <a:pPr>
                <a:defRPr/>
              </a:pPr>
              <a:t>3/28/17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C7608-6239-4EAF-86A2-741E31B2855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A5121-B437-4460-A574-721F0024DD95}" type="datetimeFigureOut">
              <a:rPr lang="en-GB"/>
              <a:pPr>
                <a:defRPr/>
              </a:pPr>
              <a:t>3/28/17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19B19-1D4B-45FB-A5AB-F0C2DF3D9E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F0E67-33C6-42E1-BA3F-427BACE648E0}" type="datetimeFigureOut">
              <a:rPr lang="en-GB"/>
              <a:pPr>
                <a:defRPr/>
              </a:pPr>
              <a:t>3/28/17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60A3F-4452-417F-A110-8DDCC672AB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7EA52-4E0C-4460-B986-C9E4D47FC595}" type="datetimeFigureOut">
              <a:rPr lang="en-GB"/>
              <a:pPr>
                <a:defRPr/>
              </a:pPr>
              <a:t>3/28/17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ED528-E9F3-4513-A7D8-D46D85C68A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C849F-1D0D-4541-99A3-86FF6B19FD34}" type="datetimeFigureOut">
              <a:rPr lang="en-GB"/>
              <a:pPr>
                <a:defRPr/>
              </a:pPr>
              <a:t>3/28/17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81150-29F6-47CE-8E5A-C9F92F7188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956ED-D8F1-4CCB-80F0-CDAAB5231ED2}" type="datetimeFigureOut">
              <a:rPr lang="en-GB"/>
              <a:pPr>
                <a:defRPr/>
              </a:pPr>
              <a:t>3/28/17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03EF1-57CD-48BA-BA19-3EA8B9A3EE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FA5C3-370F-4CCA-AD2D-C6218B6C472F}" type="datetimeFigureOut">
              <a:rPr lang="en-GB"/>
              <a:pPr>
                <a:defRPr/>
              </a:pPr>
              <a:t>3/28/17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0D8F6-7E70-4925-B2E6-88A104B8D7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02DE5-CB44-4E90-A256-F1711FE0933B}" type="datetimeFigureOut">
              <a:rPr lang="en-GB"/>
              <a:pPr>
                <a:defRPr/>
              </a:pPr>
              <a:t>3/28/17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D4609-AA7C-4C06-A596-A45E041B151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5234FF-30C0-4170-B6B1-20E695D2CDD9}" type="datetimeFigureOut">
              <a:rPr lang="en-GB"/>
              <a:pPr>
                <a:defRPr/>
              </a:pPr>
              <a:t>3/28/17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12C16F-DF35-4A46-8C17-E391F23E6E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gif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Relationship Id="rId3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47.png"/><Relationship Id="rId5" Type="http://schemas.microsoft.com/office/2007/relationships/hdphoto" Target="../media/hdphoto3.wdp"/><Relationship Id="rId6" Type="http://schemas.microsoft.com/office/2007/relationships/hdphoto" Target="../media/hdphoto4.wdp"/><Relationship Id="rId7" Type="http://schemas.microsoft.com/office/2007/relationships/hdphoto" Target="../media/hdphoto5.wdp"/><Relationship Id="rId8" Type="http://schemas.openxmlformats.org/officeDocument/2006/relationships/image" Target="../media/image48.emf"/><Relationship Id="rId9" Type="http://schemas.openxmlformats.org/officeDocument/2006/relationships/image" Target="../media/image49.emf"/><Relationship Id="rId10" Type="http://schemas.openxmlformats.org/officeDocument/2006/relationships/image" Target="../media/image50.emf"/><Relationship Id="rId11" Type="http://schemas.openxmlformats.org/officeDocument/2006/relationships/image" Target="../media/image5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4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5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68.png"/><Relationship Id="rId5" Type="http://schemas.openxmlformats.org/officeDocument/2006/relationships/image" Target="../media/image6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5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83518"/>
            <a:ext cx="9144000" cy="175142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solidFill>
                  <a:srgbClr val="0070C0"/>
                </a:solidFill>
              </a:rPr>
              <a:t>Broad </a:t>
            </a:r>
            <a:r>
              <a:rPr lang="en-GB" dirty="0" err="1" smtClean="0">
                <a:solidFill>
                  <a:srgbClr val="0070C0"/>
                </a:solidFill>
              </a:rPr>
              <a:t>Center</a:t>
            </a:r>
            <a:r>
              <a:rPr lang="en-GB" dirty="0" smtClean="0">
                <a:solidFill>
                  <a:srgbClr val="0070C0"/>
                </a:solidFill>
              </a:rPr>
              <a:t> for Mendelian Genomics</a:t>
            </a:r>
            <a:br>
              <a:rPr lang="en-GB" dirty="0" smtClean="0">
                <a:solidFill>
                  <a:srgbClr val="0070C0"/>
                </a:solidFill>
              </a:rPr>
            </a:br>
            <a:r>
              <a:rPr lang="en-GB" dirty="0" smtClean="0">
                <a:solidFill>
                  <a:srgbClr val="000090"/>
                </a:solidFill>
              </a:rPr>
              <a:t>year 1 update</a:t>
            </a:r>
          </a:p>
        </p:txBody>
      </p:sp>
      <p:pic>
        <p:nvPicPr>
          <p:cNvPr id="3" name="Picture 7" descr="mgh_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63295"/>
            <a:ext cx="1117600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broadbann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43808" y="2363389"/>
            <a:ext cx="3384376" cy="1008072"/>
          </a:xfrm>
          <a:prstGeom prst="rect">
            <a:avLst/>
          </a:prstGeom>
        </p:spPr>
      </p:pic>
      <p:pic>
        <p:nvPicPr>
          <p:cNvPr id="5" name="Picture 4" descr="harvard_med_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764" y="3177463"/>
            <a:ext cx="1286908" cy="1665411"/>
          </a:xfrm>
          <a:prstGeom prst="rect">
            <a:avLst/>
          </a:prstGeom>
        </p:spPr>
      </p:pic>
      <p:pic>
        <p:nvPicPr>
          <p:cNvPr id="6" name="Picture 5" descr="Brigham_and_Womens_Hospital_logo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92" y="1923678"/>
            <a:ext cx="995512" cy="1161052"/>
          </a:xfrm>
          <a:prstGeom prst="rect">
            <a:avLst/>
          </a:prstGeom>
        </p:spPr>
      </p:pic>
      <p:pic>
        <p:nvPicPr>
          <p:cNvPr id="7" name="Picture 6" descr="bchlogomotto_primary_72dpi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128" y="3491706"/>
            <a:ext cx="2489200" cy="1384300"/>
          </a:xfrm>
          <a:prstGeom prst="rect">
            <a:avLst/>
          </a:prstGeom>
        </p:spPr>
      </p:pic>
      <p:pic>
        <p:nvPicPr>
          <p:cNvPr id="8" name="Picture 7" descr="Rockefeller_University_seal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756" y="1766962"/>
            <a:ext cx="1419732" cy="1452860"/>
          </a:xfrm>
          <a:prstGeom prst="rect">
            <a:avLst/>
          </a:prstGeom>
        </p:spPr>
      </p:pic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707730"/>
            <a:ext cx="3600559" cy="93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32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92889" y="0"/>
            <a:ext cx="8526725" cy="5156198"/>
            <a:chOff x="523716" y="0"/>
            <a:chExt cx="11366006" cy="687493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46667"/>
            <a:stretch/>
          </p:blipFill>
          <p:spPr>
            <a:xfrm>
              <a:off x="608380" y="0"/>
              <a:ext cx="11205999" cy="427682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3789"/>
            <a:stretch/>
          </p:blipFill>
          <p:spPr>
            <a:xfrm>
              <a:off x="523716" y="4068027"/>
              <a:ext cx="11366006" cy="280690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3600" y="1256813"/>
              <a:ext cx="8652934" cy="4262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0533" y="1208083"/>
              <a:ext cx="8652934" cy="4262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937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6667"/>
          <a:stretch/>
        </p:blipFill>
        <p:spPr>
          <a:xfrm>
            <a:off x="456404" y="0"/>
            <a:ext cx="8406688" cy="3207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789"/>
          <a:stretch/>
        </p:blipFill>
        <p:spPr>
          <a:xfrm>
            <a:off x="392889" y="3051020"/>
            <a:ext cx="8526725" cy="21051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80930" y="2360521"/>
            <a:ext cx="330286" cy="3462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 anchorCtr="0">
            <a:spAutoFit/>
          </a:bodyPr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72" y="906063"/>
            <a:ext cx="6491391" cy="31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97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5156198"/>
            <a:chOff x="0" y="0"/>
            <a:chExt cx="12188825" cy="687493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46667"/>
            <a:stretch/>
          </p:blipFill>
          <p:spPr>
            <a:xfrm>
              <a:off x="608380" y="0"/>
              <a:ext cx="11205999" cy="427682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3789"/>
            <a:stretch/>
          </p:blipFill>
          <p:spPr>
            <a:xfrm>
              <a:off x="523716" y="4068027"/>
              <a:ext cx="11366006" cy="280690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0533" y="1208083"/>
              <a:ext cx="8652934" cy="426213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3182779"/>
              <a:ext cx="12188825" cy="492443"/>
            </a:xfrm>
            <a:prstGeom prst="rect">
              <a:avLst/>
            </a:prstGeom>
            <a:solidFill>
              <a:srgbClr val="7F8081">
                <a:alpha val="45098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sp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827204" y="1276980"/>
              <a:ext cx="6534416" cy="4924553"/>
              <a:chOff x="2827204" y="1276980"/>
              <a:chExt cx="6534416" cy="4924553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2827204" y="3391165"/>
                <a:ext cx="6534416" cy="54483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>
                <a:sp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5"/>
              <a:srcRect l="8270" t="3204" r="12015" b="30030"/>
              <a:stretch/>
            </p:blipFill>
            <p:spPr>
              <a:xfrm>
                <a:off x="3241038" y="1276980"/>
                <a:ext cx="5719960" cy="3519903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/>
              <a:srcRect l="38899" t="85595" r="33561" b="2013"/>
              <a:stretch/>
            </p:blipFill>
            <p:spPr>
              <a:xfrm>
                <a:off x="5077165" y="5422863"/>
                <a:ext cx="2355240" cy="77867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/>
              <a:srcRect l="2848" t="21172" r="38354" b="73012"/>
              <a:stretch/>
            </p:blipFill>
            <p:spPr>
              <a:xfrm>
                <a:off x="3277628" y="5292267"/>
                <a:ext cx="3786296" cy="325944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/>
              <a:srcRect l="8270" t="75166" r="23152" b="13981"/>
              <a:stretch/>
            </p:blipFill>
            <p:spPr>
              <a:xfrm>
                <a:off x="3227495" y="4701646"/>
                <a:ext cx="4920829" cy="57216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85139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5156198"/>
            <a:chOff x="0" y="0"/>
            <a:chExt cx="12188825" cy="6874931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0"/>
              <a:ext cx="12188825" cy="6874931"/>
              <a:chOff x="0" y="0"/>
              <a:chExt cx="12188825" cy="687493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b="46667"/>
              <a:stretch/>
            </p:blipFill>
            <p:spPr>
              <a:xfrm>
                <a:off x="608380" y="0"/>
                <a:ext cx="11205999" cy="4276824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/>
              <a:srcRect t="3789"/>
              <a:stretch/>
            </p:blipFill>
            <p:spPr>
              <a:xfrm>
                <a:off x="523716" y="4068027"/>
                <a:ext cx="11366006" cy="2806904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0533" y="1208083"/>
                <a:ext cx="8652934" cy="426213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0" y="3182779"/>
                <a:ext cx="12188825" cy="492443"/>
              </a:xfrm>
              <a:prstGeom prst="rect">
                <a:avLst/>
              </a:prstGeom>
              <a:solidFill>
                <a:srgbClr val="7F8081">
                  <a:alpha val="45098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>
                <a:sp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2827204" y="1276980"/>
                <a:ext cx="6534416" cy="4924553"/>
                <a:chOff x="2827204" y="1276980"/>
                <a:chExt cx="6534416" cy="4924553"/>
              </a:xfrm>
            </p:grpSpPr>
            <p:sp>
              <p:nvSpPr>
                <p:cNvPr id="5" name="Rounded Rectangle 4"/>
                <p:cNvSpPr/>
                <p:nvPr/>
              </p:nvSpPr>
              <p:spPr>
                <a:xfrm>
                  <a:off x="2827204" y="3391165"/>
                  <a:ext cx="6534416" cy="54483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0">
                  <a:sp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8270" t="3204" r="12015" b="30030"/>
                <a:stretch/>
              </p:blipFill>
              <p:spPr>
                <a:xfrm>
                  <a:off x="3241038" y="1276980"/>
                  <a:ext cx="5719960" cy="3519903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38899" t="85595" r="33561" b="2013"/>
                <a:stretch/>
              </p:blipFill>
              <p:spPr>
                <a:xfrm>
                  <a:off x="5077165" y="5422863"/>
                  <a:ext cx="2355240" cy="778670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848" t="21172" r="38354" b="73012"/>
                <a:stretch/>
              </p:blipFill>
              <p:spPr>
                <a:xfrm>
                  <a:off x="3277628" y="5292267"/>
                  <a:ext cx="3786296" cy="325944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8270" t="75166" r="23152" b="13981"/>
                <a:stretch/>
              </p:blipFill>
              <p:spPr>
                <a:xfrm>
                  <a:off x="3227495" y="4701646"/>
                  <a:ext cx="4920829" cy="572166"/>
                </a:xfrm>
                <a:prstGeom prst="rect">
                  <a:avLst/>
                </a:prstGeom>
              </p:spPr>
            </p:pic>
          </p:grp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78209" y="3236384"/>
              <a:ext cx="254000" cy="2159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78213" y="5031319"/>
              <a:ext cx="254000" cy="215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0349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92889" y="0"/>
            <a:ext cx="8526725" cy="5156198"/>
            <a:chOff x="523716" y="0"/>
            <a:chExt cx="11366006" cy="687493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46667"/>
            <a:stretch/>
          </p:blipFill>
          <p:spPr>
            <a:xfrm>
              <a:off x="608380" y="0"/>
              <a:ext cx="11205999" cy="427682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3789"/>
            <a:stretch/>
          </p:blipFill>
          <p:spPr>
            <a:xfrm>
              <a:off x="523716" y="4068027"/>
              <a:ext cx="11366006" cy="280690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0533" y="1208083"/>
              <a:ext cx="8652934" cy="42621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72845" y="2842379"/>
              <a:ext cx="1761067" cy="19142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7512" y="1278500"/>
              <a:ext cx="1761067" cy="191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2783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92889" y="0"/>
            <a:ext cx="8526725" cy="5156198"/>
            <a:chOff x="523716" y="0"/>
            <a:chExt cx="11366006" cy="687493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46667"/>
            <a:stretch/>
          </p:blipFill>
          <p:spPr>
            <a:xfrm>
              <a:off x="608380" y="0"/>
              <a:ext cx="11205999" cy="427682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3789"/>
            <a:stretch/>
          </p:blipFill>
          <p:spPr>
            <a:xfrm>
              <a:off x="523716" y="4068027"/>
              <a:ext cx="11366006" cy="280690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0938934" y="5587312"/>
              <a:ext cx="440267" cy="4924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spAutoFit/>
            </a:bodyPr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0533" y="1208083"/>
              <a:ext cx="8652934" cy="42621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7512" y="1278500"/>
              <a:ext cx="1761067" cy="19142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72845" y="2842379"/>
              <a:ext cx="1761067" cy="191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8318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5156198"/>
            <a:chOff x="0" y="0"/>
            <a:chExt cx="12188825" cy="687493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46667"/>
            <a:stretch/>
          </p:blipFill>
          <p:spPr>
            <a:xfrm>
              <a:off x="608380" y="0"/>
              <a:ext cx="11205999" cy="427682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3789"/>
            <a:stretch/>
          </p:blipFill>
          <p:spPr>
            <a:xfrm>
              <a:off x="523716" y="4068027"/>
              <a:ext cx="11366006" cy="280690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0533" y="1208083"/>
              <a:ext cx="8652934" cy="4262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7512" y="1278500"/>
              <a:ext cx="1761067" cy="19142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3182779"/>
              <a:ext cx="12188825" cy="492443"/>
            </a:xfrm>
            <a:prstGeom prst="rect">
              <a:avLst/>
            </a:prstGeom>
            <a:solidFill>
              <a:srgbClr val="7F8081">
                <a:alpha val="45098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192212" y="3156585"/>
              <a:ext cx="9804399" cy="54483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spAutoFit/>
            </a:bodyPr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/>
            <a:srcRect l="1853" t="4406" r="3183" b="5977"/>
            <a:stretch/>
          </p:blipFill>
          <p:spPr>
            <a:xfrm>
              <a:off x="1370012" y="2531534"/>
              <a:ext cx="9448800" cy="17949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5558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Content Placeholder 2"/>
          <p:cNvSpPr>
            <a:spLocks noGrp="1"/>
          </p:cNvSpPr>
          <p:nvPr>
            <p:ph idx="1"/>
          </p:nvPr>
        </p:nvSpPr>
        <p:spPr bwMode="auto">
          <a:xfrm>
            <a:off x="179512" y="1203598"/>
            <a:ext cx="8783439" cy="41044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44500" indent="-444500" eaLnBrk="1" hangingPunct="1"/>
            <a:r>
              <a:rPr lang="en-GB" sz="2800" dirty="0" smtClean="0">
                <a:latin typeface="Calibri" charset="0"/>
              </a:rPr>
              <a:t>CNV integration for both exomes and genomes</a:t>
            </a:r>
          </a:p>
          <a:p>
            <a:pPr marL="444500" indent="-444500" eaLnBrk="1" hangingPunct="1"/>
            <a:r>
              <a:rPr lang="en-GB" sz="2800" dirty="0" smtClean="0">
                <a:latin typeface="Calibri" charset="0"/>
              </a:rPr>
              <a:t>Improved splice variant prediction</a:t>
            </a:r>
            <a:endParaRPr lang="en-GB" sz="2800" dirty="0" smtClean="0">
              <a:latin typeface="Calibri" charset="0"/>
            </a:endParaRPr>
          </a:p>
          <a:p>
            <a:pPr marL="444500" indent="-444500" eaLnBrk="1" hangingPunct="1"/>
            <a:r>
              <a:rPr lang="en-GB" sz="2800" dirty="0" smtClean="0">
                <a:latin typeface="Calibri" charset="0"/>
              </a:rPr>
              <a:t>Non-coding annotations</a:t>
            </a:r>
          </a:p>
          <a:p>
            <a:pPr marL="444500" indent="-444500" eaLnBrk="1" hangingPunct="1"/>
            <a:r>
              <a:rPr lang="en-GB" sz="2800" dirty="0" smtClean="0">
                <a:latin typeface="Calibri" charset="0"/>
              </a:rPr>
              <a:t>Transcript-specific annotation</a:t>
            </a:r>
          </a:p>
          <a:p>
            <a:pPr marL="444500" indent="-444500" eaLnBrk="1" hangingPunct="1"/>
            <a:r>
              <a:rPr lang="en-GB" sz="2800" dirty="0" smtClean="0">
                <a:latin typeface="Calibri" charset="0"/>
              </a:rPr>
              <a:t>RNA-seq integration</a:t>
            </a:r>
            <a:endParaRPr lang="en-GB" sz="2800" dirty="0" smtClean="0">
              <a:latin typeface="Calibri" charset="0"/>
            </a:endParaRPr>
          </a:p>
        </p:txBody>
      </p:sp>
      <p:sp>
        <p:nvSpPr>
          <p:cNvPr id="33794" name="Title 1"/>
          <p:cNvSpPr>
            <a:spLocks noGrp="1"/>
          </p:cNvSpPr>
          <p:nvPr>
            <p:ph type="title"/>
          </p:nvPr>
        </p:nvSpPr>
        <p:spPr bwMode="auto">
          <a:xfrm>
            <a:off x="457200" y="589783"/>
            <a:ext cx="8229600" cy="5847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200" dirty="0" smtClean="0">
                <a:solidFill>
                  <a:srgbClr val="0070C0"/>
                </a:solidFill>
                <a:latin typeface="Calibri" charset="0"/>
                <a:cs typeface="Arial" charset="0"/>
              </a:rPr>
              <a:t>Coming soon to </a:t>
            </a:r>
            <a:r>
              <a:rPr lang="en-US" sz="3200" i="1" dirty="0" smtClean="0">
                <a:solidFill>
                  <a:srgbClr val="0070C0"/>
                </a:solidFill>
                <a:latin typeface="Calibri" charset="0"/>
                <a:cs typeface="Arial" charset="0"/>
              </a:rPr>
              <a:t>seqr</a:t>
            </a:r>
            <a:endParaRPr lang="en-US" sz="3200" dirty="0">
              <a:solidFill>
                <a:srgbClr val="0070C0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264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0070C0"/>
                </a:solidFill>
              </a:rPr>
              <a:t>Incorporating better reference</a:t>
            </a:r>
            <a:br>
              <a:rPr lang="en-GB" dirty="0" smtClean="0">
                <a:solidFill>
                  <a:srgbClr val="0070C0"/>
                </a:solidFill>
              </a:rPr>
            </a:br>
            <a:r>
              <a:rPr lang="en-GB" dirty="0" smtClean="0">
                <a:solidFill>
                  <a:srgbClr val="0070C0"/>
                </a:solidFill>
              </a:rPr>
              <a:t>data sets</a:t>
            </a:r>
            <a:endParaRPr lang="en-GB" sz="4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949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Content Placeholder 2"/>
          <p:cNvSpPr>
            <a:spLocks noGrp="1"/>
          </p:cNvSpPr>
          <p:nvPr>
            <p:ph idx="1"/>
          </p:nvPr>
        </p:nvSpPr>
        <p:spPr bwMode="auto">
          <a:xfrm>
            <a:off x="5364090" y="771550"/>
            <a:ext cx="3311601" cy="367240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44500" indent="-444500" eaLnBrk="1" hangingPunct="1"/>
            <a:r>
              <a:rPr lang="en-GB" sz="2400" b="1" dirty="0" smtClean="0">
                <a:latin typeface="Calibri" charset="0"/>
              </a:rPr>
              <a:t>123,136 exomes </a:t>
            </a:r>
            <a:r>
              <a:rPr lang="en-GB" sz="2400" dirty="0" smtClean="0">
                <a:latin typeface="Calibri" charset="0"/>
              </a:rPr>
              <a:t>and </a:t>
            </a:r>
            <a:r>
              <a:rPr lang="en-GB" sz="2400" b="1" dirty="0" smtClean="0">
                <a:latin typeface="Calibri" charset="0"/>
              </a:rPr>
              <a:t>15,496 whole genomes</a:t>
            </a:r>
          </a:p>
          <a:p>
            <a:pPr marL="444500" indent="-444500" eaLnBrk="1" hangingPunct="1"/>
            <a:r>
              <a:rPr lang="en-GB" sz="2400" dirty="0" smtClean="0">
                <a:latin typeface="Calibri" charset="0"/>
              </a:rPr>
              <a:t>Exomes and genomes called separately but analyzed together</a:t>
            </a:r>
          </a:p>
          <a:p>
            <a:pPr marL="444500" indent="-444500" eaLnBrk="1" hangingPunct="1"/>
            <a:r>
              <a:rPr lang="en-GB" sz="2400" dirty="0" smtClean="0">
                <a:latin typeface="Calibri" charset="0"/>
              </a:rPr>
              <a:t>New populations (e.g. &gt;5K Ashkenazi Jewish)</a:t>
            </a:r>
            <a:endParaRPr lang="en-GB" sz="2400" dirty="0">
              <a:latin typeface="Calibri" charset="0"/>
            </a:endParaRPr>
          </a:p>
        </p:txBody>
      </p:sp>
      <p:sp>
        <p:nvSpPr>
          <p:cNvPr id="33794" name="Title 1"/>
          <p:cNvSpPr>
            <a:spLocks noGrp="1"/>
          </p:cNvSpPr>
          <p:nvPr>
            <p:ph type="title"/>
          </p:nvPr>
        </p:nvSpPr>
        <p:spPr bwMode="auto">
          <a:xfrm>
            <a:off x="457200" y="85727"/>
            <a:ext cx="8229600" cy="5847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200" dirty="0" smtClean="0">
                <a:solidFill>
                  <a:srgbClr val="0070C0"/>
                </a:solidFill>
                <a:latin typeface="Calibri" charset="0"/>
                <a:cs typeface="Arial" charset="0"/>
              </a:rPr>
              <a:t>The Genome Aggregation Database (</a:t>
            </a:r>
            <a:r>
              <a:rPr lang="en-US" sz="3200" dirty="0" err="1" smtClean="0">
                <a:solidFill>
                  <a:srgbClr val="0070C0"/>
                </a:solidFill>
                <a:latin typeface="Calibri" charset="0"/>
                <a:cs typeface="Arial" charset="0"/>
              </a:rPr>
              <a:t>gnomAD</a:t>
            </a:r>
            <a:r>
              <a:rPr lang="en-US" sz="3200" dirty="0" smtClean="0">
                <a:solidFill>
                  <a:srgbClr val="0070C0"/>
                </a:solidFill>
                <a:latin typeface="Calibri" charset="0"/>
                <a:cs typeface="Arial" charset="0"/>
              </a:rPr>
              <a:t>)</a:t>
            </a:r>
            <a:endParaRPr lang="en-US" sz="3200" dirty="0">
              <a:solidFill>
                <a:srgbClr val="0070C0"/>
              </a:solidFill>
              <a:latin typeface="Calibri" charset="0"/>
              <a:cs typeface="Arial" charset="0"/>
            </a:endParaRPr>
          </a:p>
        </p:txBody>
      </p:sp>
      <p:pic>
        <p:nvPicPr>
          <p:cNvPr id="2" name="Picture 1" descr="population_histogram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1"/>
          <a:stretch/>
        </p:blipFill>
        <p:spPr>
          <a:xfrm>
            <a:off x="179512" y="843121"/>
            <a:ext cx="5074920" cy="38137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608" y="4587974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1000 Genomes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142134" y="458797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ESP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176239" y="458797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ExAC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121546" y="4587974"/>
            <a:ext cx="1098526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gnomAD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75538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Content Placeholder 2"/>
          <p:cNvSpPr>
            <a:spLocks noGrp="1"/>
          </p:cNvSpPr>
          <p:nvPr>
            <p:ph idx="1"/>
          </p:nvPr>
        </p:nvSpPr>
        <p:spPr bwMode="auto">
          <a:xfrm>
            <a:off x="468320" y="1203598"/>
            <a:ext cx="8207375" cy="41044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44500" indent="-444500" eaLnBrk="1" hangingPunct="1"/>
            <a:r>
              <a:rPr lang="en-GB" sz="2800" dirty="0" smtClean="0">
                <a:latin typeface="Calibri" charset="0"/>
              </a:rPr>
              <a:t>substantial focus </a:t>
            </a:r>
            <a:r>
              <a:rPr lang="en-GB" sz="2800" dirty="0" smtClean="0">
                <a:latin typeface="Calibri" charset="0"/>
              </a:rPr>
              <a:t>on </a:t>
            </a:r>
            <a:r>
              <a:rPr lang="en-GB" sz="2800" dirty="0" smtClean="0">
                <a:latin typeface="Calibri" charset="0"/>
              </a:rPr>
              <a:t>infrastructure, resource </a:t>
            </a:r>
            <a:r>
              <a:rPr lang="en-GB" sz="2800" dirty="0" smtClean="0">
                <a:latin typeface="Calibri" charset="0"/>
              </a:rPr>
              <a:t>and methods development</a:t>
            </a:r>
          </a:p>
          <a:p>
            <a:pPr marL="444500" indent="-444500" eaLnBrk="1" hangingPunct="1"/>
            <a:r>
              <a:rPr lang="en-GB" sz="2800" dirty="0" smtClean="0">
                <a:latin typeface="Calibri" charset="0"/>
              </a:rPr>
              <a:t>ramping up sequence production, with samples committed to fill year 2 </a:t>
            </a:r>
            <a:r>
              <a:rPr lang="en-GB" sz="2800" dirty="0" smtClean="0">
                <a:latin typeface="Calibri" charset="0"/>
              </a:rPr>
              <a:t>capacity</a:t>
            </a:r>
          </a:p>
          <a:p>
            <a:pPr marL="444500" indent="-444500" eaLnBrk="1" hangingPunct="1"/>
            <a:r>
              <a:rPr lang="en-GB" sz="2800" dirty="0" smtClean="0">
                <a:latin typeface="Calibri" charset="0"/>
              </a:rPr>
              <a:t>remain focused on high-coverage exomes as workhorse, but also 173 WGS in exome-negative</a:t>
            </a:r>
            <a:endParaRPr lang="en-GB" sz="2800" dirty="0" smtClean="0">
              <a:latin typeface="Calibri" charset="0"/>
            </a:endParaRPr>
          </a:p>
        </p:txBody>
      </p:sp>
      <p:sp>
        <p:nvSpPr>
          <p:cNvPr id="33794" name="Title 1"/>
          <p:cNvSpPr>
            <a:spLocks noGrp="1"/>
          </p:cNvSpPr>
          <p:nvPr>
            <p:ph type="title"/>
          </p:nvPr>
        </p:nvSpPr>
        <p:spPr bwMode="auto">
          <a:xfrm>
            <a:off x="457200" y="589783"/>
            <a:ext cx="8229600" cy="5847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200" dirty="0" smtClean="0">
                <a:solidFill>
                  <a:srgbClr val="0070C0"/>
                </a:solidFill>
                <a:latin typeface="Calibri" charset="0"/>
                <a:cs typeface="Arial" charset="0"/>
              </a:rPr>
              <a:t>Year 1 overview</a:t>
            </a:r>
            <a:endParaRPr lang="en-US" sz="3200" dirty="0">
              <a:solidFill>
                <a:srgbClr val="0070C0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400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 bwMode="auto">
          <a:xfrm>
            <a:off x="457200" y="85727"/>
            <a:ext cx="8229600" cy="5847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200" dirty="0" smtClean="0">
                <a:solidFill>
                  <a:srgbClr val="0070C0"/>
                </a:solidFill>
                <a:latin typeface="Calibri" charset="0"/>
                <a:cs typeface="Arial" charset="0"/>
              </a:rPr>
              <a:t>The Genome Aggregation Database (</a:t>
            </a:r>
            <a:r>
              <a:rPr lang="en-US" sz="3200" dirty="0" err="1" smtClean="0">
                <a:solidFill>
                  <a:srgbClr val="0070C0"/>
                </a:solidFill>
                <a:latin typeface="Calibri" charset="0"/>
                <a:cs typeface="Arial" charset="0"/>
              </a:rPr>
              <a:t>gnomAD</a:t>
            </a:r>
            <a:r>
              <a:rPr lang="en-US" sz="3200" dirty="0" smtClean="0">
                <a:solidFill>
                  <a:srgbClr val="0070C0"/>
                </a:solidFill>
                <a:latin typeface="Calibri" charset="0"/>
                <a:cs typeface="Arial" charset="0"/>
              </a:rPr>
              <a:t>)</a:t>
            </a:r>
            <a:endParaRPr lang="en-US" sz="3200" dirty="0">
              <a:solidFill>
                <a:srgbClr val="0070C0"/>
              </a:solidFill>
              <a:latin typeface="Calibri" charset="0"/>
              <a:cs typeface="Arial" charset="0"/>
            </a:endParaRPr>
          </a:p>
        </p:txBody>
      </p:sp>
      <p:pic>
        <p:nvPicPr>
          <p:cNvPr id="2" name="Picture 1" descr="population_histogram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1"/>
          <a:stretch/>
        </p:blipFill>
        <p:spPr>
          <a:xfrm>
            <a:off x="179512" y="843121"/>
            <a:ext cx="5074920" cy="38137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608" y="4587974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1000 Genomes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142134" y="458797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ESP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176239" y="458797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ExAC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121546" y="4587974"/>
            <a:ext cx="1098526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gnomAD</a:t>
            </a:r>
            <a:endParaRPr lang="en-US" sz="1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845557" y="843559"/>
            <a:ext cx="2686887" cy="4098086"/>
            <a:chOff x="494555" y="1325362"/>
            <a:chExt cx="3645397" cy="5560022"/>
          </a:xfrm>
        </p:grpSpPr>
        <p:grpSp>
          <p:nvGrpSpPr>
            <p:cNvPr id="11" name="Group 10"/>
            <p:cNvGrpSpPr/>
            <p:nvPr/>
          </p:nvGrpSpPr>
          <p:grpSpPr>
            <a:xfrm>
              <a:off x="835968" y="1325362"/>
              <a:ext cx="3303984" cy="5560022"/>
              <a:chOff x="835968" y="1325362"/>
              <a:chExt cx="3303984" cy="5560022"/>
            </a:xfrm>
          </p:grpSpPr>
          <p:pic>
            <p:nvPicPr>
              <p:cNvPr id="13" name="Picture 12" descr="filtered_variants_1504.p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11147" y="1325362"/>
                <a:ext cx="828815" cy="5560022"/>
              </a:xfrm>
              <a:prstGeom prst="rect">
                <a:avLst/>
              </a:prstGeom>
            </p:spPr>
          </p:pic>
          <p:pic>
            <p:nvPicPr>
              <p:cNvPr id="14" name="Picture 13" descr="filtered_variants_1504.p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35968" y="1325362"/>
                <a:ext cx="723982" cy="5560022"/>
              </a:xfrm>
              <a:prstGeom prst="rect">
                <a:avLst/>
              </a:prstGeom>
            </p:spPr>
          </p:pic>
          <p:pic>
            <p:nvPicPr>
              <p:cNvPr id="15" name="Picture 14" descr="filtered_variants_1504.png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39752" y="1325362"/>
                <a:ext cx="837394" cy="5560022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1992998" y="6165304"/>
                <a:ext cx="1413590" cy="45932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err="1" smtClean="0"/>
                  <a:t>ExAC</a:t>
                </a:r>
                <a:endParaRPr lang="en-US" sz="16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195737" y="1634024"/>
                <a:ext cx="1944215" cy="179555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8000"/>
                    </a:solidFill>
                  </a:rPr>
                  <a:t>East Asian</a:t>
                </a:r>
                <a:endParaRPr lang="en-US" sz="1600" dirty="0">
                  <a:solidFill>
                    <a:srgbClr val="008000"/>
                  </a:solidFill>
                </a:endParaRPr>
              </a:p>
              <a:p>
                <a:r>
                  <a:rPr lang="en-US" sz="1600" dirty="0">
                    <a:solidFill>
                      <a:srgbClr val="FFAE08"/>
                    </a:solidFill>
                  </a:rPr>
                  <a:t>South Asian</a:t>
                </a:r>
              </a:p>
              <a:p>
                <a:r>
                  <a:rPr lang="en-US" sz="1600" dirty="0">
                    <a:solidFill>
                      <a:srgbClr val="FF0000"/>
                    </a:solidFill>
                  </a:rPr>
                  <a:t>Latino</a:t>
                </a:r>
              </a:p>
              <a:p>
                <a:r>
                  <a:rPr lang="en-US" sz="1600" dirty="0" smtClean="0">
                    <a:solidFill>
                      <a:srgbClr val="660066"/>
                    </a:solidFill>
                  </a:rPr>
                  <a:t>African</a:t>
                </a:r>
                <a:endParaRPr lang="en-US" sz="1600" dirty="0">
                  <a:solidFill>
                    <a:srgbClr val="660066"/>
                  </a:solidFill>
                </a:endParaRPr>
              </a:p>
              <a:p>
                <a:r>
                  <a:rPr lang="en-US" sz="1600" dirty="0" smtClean="0">
                    <a:solidFill>
                      <a:srgbClr val="4BACC6"/>
                    </a:solidFill>
                  </a:rPr>
                  <a:t>European</a:t>
                </a:r>
                <a:endParaRPr lang="en-US" sz="1600" dirty="0">
                  <a:solidFill>
                    <a:srgbClr val="4BACC6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331639" y="6165304"/>
                <a:ext cx="1008112" cy="45932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ESP</a:t>
                </a:r>
                <a:endParaRPr lang="en-US" sz="1600" dirty="0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 rot="16200000">
              <a:off x="-1726353" y="3667389"/>
              <a:ext cx="4901143" cy="459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# variants remaining after 0.1% filter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37666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2546"/>
            <a:ext cx="8229600" cy="857250"/>
          </a:xfrm>
        </p:spPr>
        <p:txBody>
          <a:bodyPr/>
          <a:lstStyle/>
          <a:p>
            <a:r>
              <a:rPr lang="en-US" sz="3600" dirty="0" smtClean="0">
                <a:solidFill>
                  <a:srgbClr val="2F7ED7"/>
                </a:solidFill>
              </a:rPr>
              <a:t>Statistical framework for variant filtering</a:t>
            </a:r>
            <a:endParaRPr lang="en-US" sz="3600" dirty="0">
              <a:solidFill>
                <a:srgbClr val="2F7ED7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568" y="679797"/>
            <a:ext cx="7803603" cy="417170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195736" y="1205339"/>
            <a:ext cx="2664296" cy="646331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Prevalence of a condition: </a:t>
            </a:r>
            <a:r>
              <a:rPr lang="en-US" dirty="0" smtClean="0">
                <a:solidFill>
                  <a:srgbClr val="0C59B2"/>
                </a:solidFill>
              </a:rPr>
              <a:t>1 in 20,000</a:t>
            </a:r>
            <a:endParaRPr lang="en-US" i="1" dirty="0">
              <a:solidFill>
                <a:srgbClr val="0C59B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6176" y="2552005"/>
            <a:ext cx="2664296" cy="646331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# of genes that cause condition: </a:t>
            </a:r>
            <a:r>
              <a:rPr lang="en-US" dirty="0" smtClean="0">
                <a:solidFill>
                  <a:srgbClr val="0C59B2"/>
                </a:solidFill>
              </a:rPr>
              <a:t>1</a:t>
            </a:r>
            <a:endParaRPr lang="en-US" i="1" dirty="0">
              <a:solidFill>
                <a:srgbClr val="0C59B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6176" y="1831925"/>
            <a:ext cx="2987824" cy="584776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Most common pathogenic variant explains what % of cases?: </a:t>
            </a:r>
            <a:r>
              <a:rPr lang="en-US" dirty="0">
                <a:solidFill>
                  <a:srgbClr val="0C59B2"/>
                </a:solidFill>
              </a:rPr>
              <a:t>2</a:t>
            </a:r>
            <a:r>
              <a:rPr lang="en-US" dirty="0" smtClean="0">
                <a:solidFill>
                  <a:srgbClr val="0C59B2"/>
                </a:solidFill>
              </a:rPr>
              <a:t>0%</a:t>
            </a:r>
            <a:endParaRPr lang="en-US" i="1" dirty="0">
              <a:solidFill>
                <a:srgbClr val="0C59B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56176" y="3334801"/>
            <a:ext cx="2664296" cy="369332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Penetrance: </a:t>
            </a:r>
            <a:r>
              <a:rPr lang="en-US" dirty="0" smtClean="0">
                <a:solidFill>
                  <a:srgbClr val="0C59B2"/>
                </a:solidFill>
              </a:rPr>
              <a:t>70%</a:t>
            </a:r>
            <a:endParaRPr lang="en-US" i="1" dirty="0">
              <a:solidFill>
                <a:srgbClr val="0C59B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3728" y="4064173"/>
            <a:ext cx="3456384" cy="646331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Control alleles sequenced (i.e. coverage in gnomAD): </a:t>
            </a:r>
            <a:r>
              <a:rPr lang="en-US" dirty="0" smtClean="0">
                <a:solidFill>
                  <a:srgbClr val="0C59B2"/>
                </a:solidFill>
              </a:rPr>
              <a:t>277,264</a:t>
            </a:r>
            <a:endParaRPr lang="en-US" i="1" dirty="0">
              <a:solidFill>
                <a:srgbClr val="0C59B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28184" y="3920157"/>
            <a:ext cx="2304256" cy="64807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-36512" y="4876006"/>
            <a:ext cx="4326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jamesware.shinyapps.io</a:t>
            </a:r>
            <a:r>
              <a:rPr lang="en-US" sz="1400" dirty="0"/>
              <a:t>/</a:t>
            </a:r>
            <a:r>
              <a:rPr lang="en-US" sz="1400" dirty="0" err="1"/>
              <a:t>alleleFrequencyApp</a:t>
            </a:r>
            <a:r>
              <a:rPr lang="en-US" sz="1400" dirty="0"/>
              <a:t>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68144" y="4876006"/>
            <a:ext cx="3291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Whiffin</a:t>
            </a:r>
            <a:r>
              <a:rPr lang="en-US" sz="1400" dirty="0" smtClean="0"/>
              <a:t>*, </a:t>
            </a:r>
            <a:r>
              <a:rPr lang="en-US" sz="1400" dirty="0" err="1" smtClean="0"/>
              <a:t>Minikel</a:t>
            </a:r>
            <a:r>
              <a:rPr lang="en-US" sz="1400" dirty="0" smtClean="0"/>
              <a:t>* </a:t>
            </a:r>
            <a:r>
              <a:rPr lang="en-US" sz="1400" i="1" dirty="0" smtClean="0"/>
              <a:t>et al</a:t>
            </a:r>
            <a:r>
              <a:rPr lang="en-US" sz="1400" dirty="0" smtClean="0"/>
              <a:t>., </a:t>
            </a:r>
            <a:r>
              <a:rPr lang="en-US" sz="1400" dirty="0" err="1" smtClean="0"/>
              <a:t>bioRxiv</a:t>
            </a:r>
            <a:r>
              <a:rPr lang="en-US" sz="1400" dirty="0" smtClean="0"/>
              <a:t> 073114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6228184" y="1059582"/>
            <a:ext cx="2304256" cy="64807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156176" y="987574"/>
            <a:ext cx="2448272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56176" y="3867894"/>
            <a:ext cx="2448272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462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496" y="4702375"/>
            <a:ext cx="9108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gnomad.broadinstitute.org</a:t>
            </a:r>
            <a:endParaRPr lang="en-US" sz="2400" dirty="0"/>
          </a:p>
        </p:txBody>
      </p:sp>
      <p:pic>
        <p:nvPicPr>
          <p:cNvPr id="4" name="Picture 3" descr="benweisbur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23479"/>
            <a:ext cx="896888" cy="1195851"/>
          </a:xfrm>
          <a:prstGeom prst="rect">
            <a:avLst/>
          </a:prstGeom>
        </p:spPr>
      </p:pic>
      <p:pic>
        <p:nvPicPr>
          <p:cNvPr id="5" name="Picture 4" descr="mattsolomonson_bw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793807"/>
            <a:ext cx="896888" cy="1195851"/>
          </a:xfrm>
          <a:prstGeom prst="rect">
            <a:avLst/>
          </a:prstGeom>
        </p:spPr>
      </p:pic>
      <p:pic>
        <p:nvPicPr>
          <p:cNvPr id="6" name="Picture 5" descr="konradkarczewski_b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3464131"/>
            <a:ext cx="896888" cy="11958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00392" y="1307544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Ben</a:t>
            </a:r>
          </a:p>
          <a:p>
            <a:pPr algn="ctr"/>
            <a:r>
              <a:rPr lang="en-US" sz="1000" dirty="0" err="1" smtClean="0"/>
              <a:t>Weisburd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8100392" y="2963728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Matthew</a:t>
            </a:r>
          </a:p>
          <a:p>
            <a:pPr algn="ctr"/>
            <a:r>
              <a:rPr lang="en-US" sz="1000" dirty="0" err="1" smtClean="0"/>
              <a:t>Solomonson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8100392" y="4619912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 smtClean="0"/>
              <a:t>Konrad</a:t>
            </a:r>
            <a:endParaRPr lang="en-US" sz="1000" dirty="0"/>
          </a:p>
          <a:p>
            <a:pPr algn="ctr"/>
            <a:r>
              <a:rPr lang="en-US" sz="1000" dirty="0" err="1" smtClean="0"/>
              <a:t>Karczewski</a:t>
            </a:r>
            <a:endParaRPr lang="en-US" sz="1000" dirty="0"/>
          </a:p>
        </p:txBody>
      </p:sp>
      <p:grpSp>
        <p:nvGrpSpPr>
          <p:cNvPr id="7" name="Group 6"/>
          <p:cNvGrpSpPr/>
          <p:nvPr/>
        </p:nvGrpSpPr>
        <p:grpSpPr>
          <a:xfrm>
            <a:off x="611560" y="545398"/>
            <a:ext cx="6840760" cy="4186595"/>
            <a:chOff x="611560" y="545398"/>
            <a:chExt cx="6840760" cy="4186595"/>
          </a:xfrm>
        </p:grpSpPr>
        <p:pic>
          <p:nvPicPr>
            <p:cNvPr id="8" name="Picture 7" descr="Screen Shot 2016-10-19 at 7.55.47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1511112"/>
              <a:ext cx="6624736" cy="2029750"/>
            </a:xfrm>
            <a:prstGeom prst="rect">
              <a:avLst/>
            </a:prstGeom>
          </p:spPr>
        </p:pic>
        <p:pic>
          <p:nvPicPr>
            <p:cNvPr id="12" name="Picture 11" descr="Screen Shot 2016-10-19 at 7.55.20 AM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399"/>
            <a:stretch/>
          </p:blipFill>
          <p:spPr>
            <a:xfrm>
              <a:off x="827584" y="545398"/>
              <a:ext cx="6624736" cy="946232"/>
            </a:xfrm>
            <a:prstGeom prst="rect">
              <a:avLst/>
            </a:prstGeom>
          </p:spPr>
        </p:pic>
        <p:pic>
          <p:nvPicPr>
            <p:cNvPr id="13" name="Picture 12" descr="Screen Shot 2016-10-19 at 7.56.10 AM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592"/>
            <a:stretch/>
          </p:blipFill>
          <p:spPr>
            <a:xfrm>
              <a:off x="683568" y="3527339"/>
              <a:ext cx="6624736" cy="606121"/>
            </a:xfrm>
            <a:prstGeom prst="rect">
              <a:avLst/>
            </a:prstGeom>
          </p:spPr>
        </p:pic>
        <p:pic>
          <p:nvPicPr>
            <p:cNvPr id="16" name="Picture 15" descr="Screen Shot 2016-10-19 at 7.56.10 AM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04"/>
            <a:stretch/>
          </p:blipFill>
          <p:spPr>
            <a:xfrm>
              <a:off x="683568" y="4126100"/>
              <a:ext cx="6624736" cy="605893"/>
            </a:xfrm>
            <a:prstGeom prst="rect">
              <a:avLst/>
            </a:prstGeom>
          </p:spPr>
        </p:pic>
      </p:grpSp>
      <p:sp>
        <p:nvSpPr>
          <p:cNvPr id="33794" name="Title 1"/>
          <p:cNvSpPr>
            <a:spLocks noGrp="1"/>
          </p:cNvSpPr>
          <p:nvPr>
            <p:ph type="title"/>
          </p:nvPr>
        </p:nvSpPr>
        <p:spPr bwMode="auto">
          <a:xfrm>
            <a:off x="457200" y="85727"/>
            <a:ext cx="8229600" cy="5847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200" dirty="0" smtClean="0">
                <a:solidFill>
                  <a:srgbClr val="0070C0"/>
                </a:solidFill>
                <a:latin typeface="Calibri" charset="0"/>
                <a:cs typeface="Arial" charset="0"/>
              </a:rPr>
              <a:t>Accessing the data</a:t>
            </a:r>
            <a:endParaRPr lang="en-US" sz="3200" dirty="0">
              <a:solidFill>
                <a:srgbClr val="0070C0"/>
              </a:solidFill>
              <a:latin typeface="Calibri" charset="0"/>
              <a:cs typeface="Arial" charset="0"/>
            </a:endParaRPr>
          </a:p>
        </p:txBody>
      </p:sp>
      <p:pic>
        <p:nvPicPr>
          <p:cNvPr id="2" name="Picture 1" descr="Screen Shot 2016-12-19 at 12.55.01 AM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70"/>
          <a:stretch/>
        </p:blipFill>
        <p:spPr>
          <a:xfrm>
            <a:off x="827584" y="1949897"/>
            <a:ext cx="6253614" cy="155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78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0070C0"/>
                </a:solidFill>
              </a:rPr>
              <a:t>Improving diagnosis with RNA-seq</a:t>
            </a:r>
            <a:endParaRPr lang="en-GB" sz="4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548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/>
          <p:cNvPicPr>
            <a:picLocks/>
          </p:cNvPicPr>
          <p:nvPr/>
        </p:nvPicPr>
        <p:blipFill>
          <a:blip r:embed="rId2">
            <a:duotone>
              <a:prstClr val="black"/>
              <a:srgbClr val="EE2C2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839" y="1074224"/>
            <a:ext cx="951063" cy="364320"/>
          </a:xfrm>
          <a:prstGeom prst="rect">
            <a:avLst/>
          </a:prstGeom>
        </p:spPr>
      </p:pic>
      <p:grpSp>
        <p:nvGrpSpPr>
          <p:cNvPr id="180" name="Group 179"/>
          <p:cNvGrpSpPr/>
          <p:nvPr/>
        </p:nvGrpSpPr>
        <p:grpSpPr>
          <a:xfrm>
            <a:off x="5164685" y="1005344"/>
            <a:ext cx="2673030" cy="518647"/>
            <a:chOff x="6481770" y="1436083"/>
            <a:chExt cx="3254871" cy="630226"/>
          </a:xfrm>
        </p:grpSpPr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EE2C2C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7230" y="1523898"/>
              <a:ext cx="1015038" cy="542411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EE2C2C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6667">
              <a:off x="8808909" y="1436083"/>
              <a:ext cx="927732" cy="495756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EE2C2C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1368">
              <a:off x="6481770" y="1436986"/>
              <a:ext cx="973207" cy="440720"/>
            </a:xfrm>
            <a:prstGeom prst="rect">
              <a:avLst/>
            </a:prstGeom>
          </p:spPr>
        </p:pic>
      </p:grpSp>
      <p:sp>
        <p:nvSpPr>
          <p:cNvPr id="95" name="TextBox 94"/>
          <p:cNvSpPr txBox="1"/>
          <p:nvPr/>
        </p:nvSpPr>
        <p:spPr>
          <a:xfrm>
            <a:off x="1646839" y="1535115"/>
            <a:ext cx="1085874" cy="41549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1100" dirty="0">
                <a:latin typeface="Arial"/>
                <a:cs typeface="Arial"/>
              </a:rPr>
              <a:t>Patient muscle</a:t>
            </a:r>
          </a:p>
          <a:p>
            <a:pPr algn="ctr"/>
            <a:r>
              <a:rPr lang="en-US" sz="1100" dirty="0">
                <a:latin typeface="Arial"/>
                <a:cs typeface="Arial"/>
              </a:rPr>
              <a:t>(n=63)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5932761" y="1535115"/>
            <a:ext cx="1477808" cy="41549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1100" dirty="0">
                <a:latin typeface="Arial"/>
                <a:cs typeface="Arial"/>
              </a:rPr>
              <a:t>GTEx control muscle</a:t>
            </a:r>
          </a:p>
          <a:p>
            <a:pPr algn="ctr"/>
            <a:r>
              <a:rPr lang="en-US" sz="1100" dirty="0">
                <a:latin typeface="Arial"/>
                <a:cs typeface="Arial"/>
              </a:rPr>
              <a:t>(n=184)</a:t>
            </a:r>
          </a:p>
        </p:txBody>
      </p:sp>
      <p:grpSp>
        <p:nvGrpSpPr>
          <p:cNvPr id="102" name="Group 101"/>
          <p:cNvGrpSpPr/>
          <p:nvPr/>
        </p:nvGrpSpPr>
        <p:grpSpPr>
          <a:xfrm>
            <a:off x="1397286" y="2699253"/>
            <a:ext cx="1024117" cy="413002"/>
            <a:chOff x="2901711" y="3716531"/>
            <a:chExt cx="958460" cy="397274"/>
          </a:xfrm>
        </p:grpSpPr>
        <p:sp>
          <p:nvSpPr>
            <p:cNvPr id="97" name="Freeform 96"/>
            <p:cNvSpPr/>
            <p:nvPr/>
          </p:nvSpPr>
          <p:spPr>
            <a:xfrm rot="21014509">
              <a:off x="3219739" y="3763458"/>
              <a:ext cx="569552" cy="83647"/>
            </a:xfrm>
            <a:custGeom>
              <a:avLst/>
              <a:gdLst>
                <a:gd name="connsiteX0" fmla="*/ 0 w 2044477"/>
                <a:gd name="connsiteY0" fmla="*/ 46506 h 140236"/>
                <a:gd name="connsiteX1" fmla="*/ 727958 w 2044477"/>
                <a:gd name="connsiteY1" fmla="*/ 139444 h 140236"/>
                <a:gd name="connsiteX2" fmla="*/ 1393962 w 2044477"/>
                <a:gd name="connsiteY2" fmla="*/ 38 h 140236"/>
                <a:gd name="connsiteX3" fmla="*/ 2044477 w 2044477"/>
                <a:gd name="connsiteY3" fmla="*/ 123954 h 140236"/>
                <a:gd name="connsiteX4" fmla="*/ 2044477 w 2044477"/>
                <a:gd name="connsiteY4" fmla="*/ 123954 h 140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4477" h="140236">
                  <a:moveTo>
                    <a:pt x="0" y="46506"/>
                  </a:moveTo>
                  <a:cubicBezTo>
                    <a:pt x="247815" y="96847"/>
                    <a:pt x="495631" y="147189"/>
                    <a:pt x="727958" y="139444"/>
                  </a:cubicBezTo>
                  <a:cubicBezTo>
                    <a:pt x="960285" y="131699"/>
                    <a:pt x="1174542" y="2620"/>
                    <a:pt x="1393962" y="38"/>
                  </a:cubicBezTo>
                  <a:cubicBezTo>
                    <a:pt x="1613382" y="-2544"/>
                    <a:pt x="2044477" y="123954"/>
                    <a:pt x="2044477" y="123954"/>
                  </a:cubicBezTo>
                  <a:lnTo>
                    <a:pt x="2044477" y="123954"/>
                  </a:lnTo>
                </a:path>
              </a:pathLst>
            </a:custGeom>
            <a:ln w="38100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500">
                <a:solidFill>
                  <a:srgbClr val="0000FF"/>
                </a:solidFill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 rot="21158023">
              <a:off x="2901711" y="3716531"/>
              <a:ext cx="436276" cy="89473"/>
            </a:xfrm>
            <a:custGeom>
              <a:avLst/>
              <a:gdLst>
                <a:gd name="connsiteX0" fmla="*/ 0 w 2044477"/>
                <a:gd name="connsiteY0" fmla="*/ 46506 h 140236"/>
                <a:gd name="connsiteX1" fmla="*/ 727958 w 2044477"/>
                <a:gd name="connsiteY1" fmla="*/ 139444 h 140236"/>
                <a:gd name="connsiteX2" fmla="*/ 1393962 w 2044477"/>
                <a:gd name="connsiteY2" fmla="*/ 38 h 140236"/>
                <a:gd name="connsiteX3" fmla="*/ 2044477 w 2044477"/>
                <a:gd name="connsiteY3" fmla="*/ 123954 h 140236"/>
                <a:gd name="connsiteX4" fmla="*/ 2044477 w 2044477"/>
                <a:gd name="connsiteY4" fmla="*/ 123954 h 140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4477" h="140236">
                  <a:moveTo>
                    <a:pt x="0" y="46506"/>
                  </a:moveTo>
                  <a:cubicBezTo>
                    <a:pt x="247815" y="96847"/>
                    <a:pt x="495631" y="147189"/>
                    <a:pt x="727958" y="139444"/>
                  </a:cubicBezTo>
                  <a:cubicBezTo>
                    <a:pt x="960285" y="131699"/>
                    <a:pt x="1174542" y="2620"/>
                    <a:pt x="1393962" y="38"/>
                  </a:cubicBezTo>
                  <a:cubicBezTo>
                    <a:pt x="1613382" y="-2544"/>
                    <a:pt x="2044477" y="123954"/>
                    <a:pt x="2044477" y="123954"/>
                  </a:cubicBezTo>
                  <a:lnTo>
                    <a:pt x="2044477" y="123954"/>
                  </a:lnTo>
                </a:path>
              </a:pathLst>
            </a:custGeom>
            <a:ln w="38100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500">
                <a:solidFill>
                  <a:srgbClr val="0000FF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60709">
              <a:off x="3462309" y="3903158"/>
              <a:ext cx="397862" cy="77931"/>
            </a:xfrm>
            <a:custGeom>
              <a:avLst/>
              <a:gdLst>
                <a:gd name="connsiteX0" fmla="*/ 0 w 2044477"/>
                <a:gd name="connsiteY0" fmla="*/ 46506 h 140236"/>
                <a:gd name="connsiteX1" fmla="*/ 727958 w 2044477"/>
                <a:gd name="connsiteY1" fmla="*/ 139444 h 140236"/>
                <a:gd name="connsiteX2" fmla="*/ 1393962 w 2044477"/>
                <a:gd name="connsiteY2" fmla="*/ 38 h 140236"/>
                <a:gd name="connsiteX3" fmla="*/ 2044477 w 2044477"/>
                <a:gd name="connsiteY3" fmla="*/ 123954 h 140236"/>
                <a:gd name="connsiteX4" fmla="*/ 2044477 w 2044477"/>
                <a:gd name="connsiteY4" fmla="*/ 123954 h 140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4477" h="140236">
                  <a:moveTo>
                    <a:pt x="0" y="46506"/>
                  </a:moveTo>
                  <a:cubicBezTo>
                    <a:pt x="247815" y="96847"/>
                    <a:pt x="495631" y="147189"/>
                    <a:pt x="727958" y="139444"/>
                  </a:cubicBezTo>
                  <a:cubicBezTo>
                    <a:pt x="960285" y="131699"/>
                    <a:pt x="1174542" y="2620"/>
                    <a:pt x="1393962" y="38"/>
                  </a:cubicBezTo>
                  <a:cubicBezTo>
                    <a:pt x="1613382" y="-2544"/>
                    <a:pt x="2044477" y="123954"/>
                    <a:pt x="2044477" y="123954"/>
                  </a:cubicBezTo>
                  <a:lnTo>
                    <a:pt x="2044477" y="123954"/>
                  </a:lnTo>
                </a:path>
              </a:pathLst>
            </a:custGeom>
            <a:ln w="38100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500">
                <a:solidFill>
                  <a:srgbClr val="0000FF"/>
                </a:solidFill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490005">
              <a:off x="2992409" y="4030158"/>
              <a:ext cx="569552" cy="83647"/>
            </a:xfrm>
            <a:custGeom>
              <a:avLst/>
              <a:gdLst>
                <a:gd name="connsiteX0" fmla="*/ 0 w 2044477"/>
                <a:gd name="connsiteY0" fmla="*/ 46506 h 140236"/>
                <a:gd name="connsiteX1" fmla="*/ 727958 w 2044477"/>
                <a:gd name="connsiteY1" fmla="*/ 139444 h 140236"/>
                <a:gd name="connsiteX2" fmla="*/ 1393962 w 2044477"/>
                <a:gd name="connsiteY2" fmla="*/ 38 h 140236"/>
                <a:gd name="connsiteX3" fmla="*/ 2044477 w 2044477"/>
                <a:gd name="connsiteY3" fmla="*/ 123954 h 140236"/>
                <a:gd name="connsiteX4" fmla="*/ 2044477 w 2044477"/>
                <a:gd name="connsiteY4" fmla="*/ 123954 h 140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4477" h="140236">
                  <a:moveTo>
                    <a:pt x="0" y="46506"/>
                  </a:moveTo>
                  <a:cubicBezTo>
                    <a:pt x="247815" y="96847"/>
                    <a:pt x="495631" y="147189"/>
                    <a:pt x="727958" y="139444"/>
                  </a:cubicBezTo>
                  <a:cubicBezTo>
                    <a:pt x="960285" y="131699"/>
                    <a:pt x="1174542" y="2620"/>
                    <a:pt x="1393962" y="38"/>
                  </a:cubicBezTo>
                  <a:cubicBezTo>
                    <a:pt x="1613382" y="-2544"/>
                    <a:pt x="2044477" y="123954"/>
                    <a:pt x="2044477" y="123954"/>
                  </a:cubicBezTo>
                  <a:lnTo>
                    <a:pt x="2044477" y="123954"/>
                  </a:lnTo>
                </a:path>
              </a:pathLst>
            </a:custGeom>
            <a:ln w="38100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500">
                <a:solidFill>
                  <a:srgbClr val="0000FF"/>
                </a:solidFill>
              </a:endParaRPr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1476260" y="2375461"/>
            <a:ext cx="1301829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200" dirty="0" smtClean="0">
                <a:ea typeface="Arial" charset="0"/>
                <a:cs typeface="Arial" charset="0"/>
              </a:rPr>
              <a:t>RNA</a:t>
            </a:r>
            <a:r>
              <a:rPr lang="en-US" sz="1200" dirty="0">
                <a:ea typeface="Arial" charset="0"/>
                <a:cs typeface="Arial" charset="0"/>
              </a:rPr>
              <a:t>-sequencing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3553515" y="2324538"/>
            <a:ext cx="1632041" cy="623248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algn="ctr"/>
            <a:r>
              <a:rPr lang="en-US" sz="1200" dirty="0" smtClean="0">
                <a:ea typeface="Arial" charset="0"/>
                <a:cs typeface="Arial" charset="0"/>
              </a:rPr>
              <a:t>QC </a:t>
            </a:r>
            <a:r>
              <a:rPr lang="en-US" sz="1200" dirty="0">
                <a:ea typeface="Arial" charset="0"/>
                <a:cs typeface="Arial" charset="0"/>
              </a:rPr>
              <a:t>comparison of patient and GTEx RNA-seq</a:t>
            </a:r>
          </a:p>
        </p:txBody>
      </p:sp>
      <p:pic>
        <p:nvPicPr>
          <p:cNvPr id="141" name="Picture 140"/>
          <p:cNvPicPr>
            <a:picLocks noChangeAspect="1"/>
          </p:cNvPicPr>
          <p:nvPr/>
        </p:nvPicPr>
        <p:blipFill rotWithShape="1">
          <a:blip r:embed="rId8"/>
          <a:srcRect r="59320"/>
          <a:stretch/>
        </p:blipFill>
        <p:spPr>
          <a:xfrm>
            <a:off x="827212" y="3359244"/>
            <a:ext cx="2188131" cy="1651259"/>
          </a:xfrm>
          <a:prstGeom prst="rect">
            <a:avLst/>
          </a:prstGeom>
        </p:spPr>
      </p:pic>
      <p:sp>
        <p:nvSpPr>
          <p:cNvPr id="142" name="TextBox 141"/>
          <p:cNvSpPr txBox="1"/>
          <p:nvPr/>
        </p:nvSpPr>
        <p:spPr>
          <a:xfrm>
            <a:off x="6288667" y="3285306"/>
            <a:ext cx="1203599" cy="269304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300" dirty="0">
                <a:latin typeface="Helvetica Neue" charset="0"/>
                <a:ea typeface="Helvetica Neue" charset="0"/>
                <a:cs typeface="Helvetica Neue" charset="0"/>
              </a:rPr>
              <a:t>Variant Calling</a:t>
            </a:r>
          </a:p>
        </p:txBody>
      </p:sp>
      <p:grpSp>
        <p:nvGrpSpPr>
          <p:cNvPr id="143" name="Group 142"/>
          <p:cNvGrpSpPr/>
          <p:nvPr/>
        </p:nvGrpSpPr>
        <p:grpSpPr>
          <a:xfrm>
            <a:off x="5977213" y="3589716"/>
            <a:ext cx="1744182" cy="543740"/>
            <a:chOff x="8163110" y="2696630"/>
            <a:chExt cx="1124326" cy="448299"/>
          </a:xfrm>
        </p:grpSpPr>
        <p:sp>
          <p:nvSpPr>
            <p:cNvPr id="144" name="TextBox 143"/>
            <p:cNvSpPr txBox="1"/>
            <p:nvPr/>
          </p:nvSpPr>
          <p:spPr>
            <a:xfrm rot="16200000">
              <a:off x="8033199" y="2826541"/>
              <a:ext cx="448299" cy="188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Arial"/>
                  <a:cs typeface="Arial"/>
                </a:rPr>
                <a:t>RNA</a:t>
              </a:r>
            </a:p>
          </p:txBody>
        </p:sp>
        <p:grpSp>
          <p:nvGrpSpPr>
            <p:cNvPr id="145" name="Group 144"/>
            <p:cNvGrpSpPr/>
            <p:nvPr/>
          </p:nvGrpSpPr>
          <p:grpSpPr>
            <a:xfrm>
              <a:off x="8430389" y="2795196"/>
              <a:ext cx="857047" cy="268218"/>
              <a:chOff x="8430389" y="2795196"/>
              <a:chExt cx="857047" cy="268218"/>
            </a:xfrm>
          </p:grpSpPr>
          <p:grpSp>
            <p:nvGrpSpPr>
              <p:cNvPr id="146" name="Group 145"/>
              <p:cNvGrpSpPr/>
              <p:nvPr/>
            </p:nvGrpSpPr>
            <p:grpSpPr>
              <a:xfrm>
                <a:off x="8949985" y="2830999"/>
                <a:ext cx="337451" cy="223394"/>
                <a:chOff x="8949985" y="2830999"/>
                <a:chExt cx="337451" cy="223394"/>
              </a:xfrm>
            </p:grpSpPr>
            <p:pic>
              <p:nvPicPr>
                <p:cNvPr id="150" name="Picture 149"/>
                <p:cNvPicPr>
                  <a:picLocks noChangeAspect="1"/>
                </p:cNvPicPr>
                <p:nvPr/>
              </p:nvPicPr>
              <p:blipFill rotWithShape="1">
                <a:blip r:embed="rId9">
                  <a:grayscl/>
                  <a:alphaModFix amt="8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848" b="9131"/>
                <a:stretch/>
              </p:blipFill>
              <p:spPr>
                <a:xfrm>
                  <a:off x="8949985" y="2830999"/>
                  <a:ext cx="337451" cy="223394"/>
                </a:xfrm>
                <a:prstGeom prst="rect">
                  <a:avLst/>
                </a:prstGeom>
              </p:spPr>
            </p:pic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9085878" y="2865512"/>
                  <a:ext cx="0" cy="173736"/>
                </a:xfrm>
                <a:prstGeom prst="line">
                  <a:avLst/>
                </a:prstGeom>
                <a:ln w="9525">
                  <a:solidFill>
                    <a:srgbClr val="FF353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7" name="Group 146"/>
              <p:cNvGrpSpPr/>
              <p:nvPr/>
            </p:nvGrpSpPr>
            <p:grpSpPr>
              <a:xfrm>
                <a:off x="8430389" y="2795196"/>
                <a:ext cx="238481" cy="268218"/>
                <a:chOff x="8430389" y="2795196"/>
                <a:chExt cx="238481" cy="268218"/>
              </a:xfrm>
            </p:grpSpPr>
            <p:pic>
              <p:nvPicPr>
                <p:cNvPr id="148" name="Picture 147"/>
                <p:cNvPicPr>
                  <a:picLocks noChangeAspect="1"/>
                </p:cNvPicPr>
                <p:nvPr/>
              </p:nvPicPr>
              <p:blipFill rotWithShape="1">
                <a:blip r:embed="rId9">
                  <a:alphaModFix amt="85000"/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848" b="9131"/>
                <a:stretch/>
              </p:blipFill>
              <p:spPr>
                <a:xfrm>
                  <a:off x="8430389" y="2795196"/>
                  <a:ext cx="238481" cy="268218"/>
                </a:xfrm>
                <a:prstGeom prst="rect">
                  <a:avLst/>
                </a:prstGeom>
              </p:spPr>
            </p:pic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8546992" y="2823802"/>
                  <a:ext cx="2638" cy="219456"/>
                </a:xfrm>
                <a:prstGeom prst="line">
                  <a:avLst/>
                </a:prstGeom>
                <a:ln w="9525">
                  <a:solidFill>
                    <a:srgbClr val="FF353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52" name="Group 151"/>
          <p:cNvGrpSpPr/>
          <p:nvPr/>
        </p:nvGrpSpPr>
        <p:grpSpPr>
          <a:xfrm>
            <a:off x="5977213" y="4103532"/>
            <a:ext cx="2067383" cy="564409"/>
            <a:chOff x="8144822" y="3086998"/>
            <a:chExt cx="1332666" cy="465340"/>
          </a:xfrm>
        </p:grpSpPr>
        <p:grpSp>
          <p:nvGrpSpPr>
            <p:cNvPr id="153" name="Group 152"/>
            <p:cNvGrpSpPr/>
            <p:nvPr/>
          </p:nvGrpSpPr>
          <p:grpSpPr>
            <a:xfrm>
              <a:off x="8304249" y="3105945"/>
              <a:ext cx="1173239" cy="347259"/>
              <a:chOff x="8304249" y="3105945"/>
              <a:chExt cx="1173239" cy="347259"/>
            </a:xfrm>
          </p:grpSpPr>
          <p:grpSp>
            <p:nvGrpSpPr>
              <p:cNvPr id="155" name="Group 154"/>
              <p:cNvGrpSpPr/>
              <p:nvPr/>
            </p:nvGrpSpPr>
            <p:grpSpPr>
              <a:xfrm>
                <a:off x="8811652" y="3105945"/>
                <a:ext cx="665836" cy="347259"/>
                <a:chOff x="8811652" y="3105945"/>
                <a:chExt cx="665836" cy="347259"/>
              </a:xfrm>
            </p:grpSpPr>
            <p:pic>
              <p:nvPicPr>
                <p:cNvPr id="159" name="Picture 158"/>
                <p:cNvPicPr>
                  <a:picLocks noChangeAspect="1"/>
                </p:cNvPicPr>
                <p:nvPr/>
              </p:nvPicPr>
              <p:blipFill rotWithShape="1">
                <a:blip r:embed="rId10">
                  <a:alphaModFix/>
                  <a:grayscl/>
                  <a:lum bright="47000" contrast="21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28" b="11449"/>
                <a:stretch/>
              </p:blipFill>
              <p:spPr>
                <a:xfrm>
                  <a:off x="8811652" y="3105945"/>
                  <a:ext cx="665836" cy="347259"/>
                </a:xfrm>
                <a:prstGeom prst="rect">
                  <a:avLst/>
                </a:prstGeom>
              </p:spPr>
            </p:pic>
            <p:cxnSp>
              <p:nvCxnSpPr>
                <p:cNvPr id="160" name="Straight Connector 159"/>
                <p:cNvCxnSpPr/>
                <p:nvPr/>
              </p:nvCxnSpPr>
              <p:spPr>
                <a:xfrm>
                  <a:off x="9067590" y="3202625"/>
                  <a:ext cx="0" cy="228600"/>
                </a:xfrm>
                <a:prstGeom prst="line">
                  <a:avLst/>
                </a:prstGeom>
                <a:ln w="9525">
                  <a:solidFill>
                    <a:srgbClr val="FF353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6" name="Group 155"/>
              <p:cNvGrpSpPr/>
              <p:nvPr/>
            </p:nvGrpSpPr>
            <p:grpSpPr>
              <a:xfrm>
                <a:off x="8304249" y="3403719"/>
                <a:ext cx="559399" cy="27432"/>
                <a:chOff x="8304249" y="3403719"/>
                <a:chExt cx="559399" cy="27432"/>
              </a:xfrm>
            </p:grpSpPr>
            <p:pic>
              <p:nvPicPr>
                <p:cNvPr id="157" name="Picture 156"/>
                <p:cNvPicPr>
                  <a:picLocks/>
                </p:cNvPicPr>
                <p:nvPr/>
              </p:nvPicPr>
              <p:blipFill rotWithShape="1">
                <a:blip r:embed="rId10">
                  <a:alphaModFix/>
                  <a:grayscl/>
                  <a:lum bright="47000" contrast="21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28" b="11449"/>
                <a:stretch/>
              </p:blipFill>
              <p:spPr>
                <a:xfrm>
                  <a:off x="8304249" y="3403719"/>
                  <a:ext cx="559399" cy="27432"/>
                </a:xfrm>
                <a:prstGeom prst="rect">
                  <a:avLst/>
                </a:prstGeom>
              </p:spPr>
            </p:pic>
            <p:cxnSp>
              <p:nvCxnSpPr>
                <p:cNvPr id="158" name="Straight Connector 157"/>
                <p:cNvCxnSpPr/>
                <p:nvPr/>
              </p:nvCxnSpPr>
              <p:spPr>
                <a:xfrm>
                  <a:off x="8528704" y="3410293"/>
                  <a:ext cx="2638" cy="18288"/>
                </a:xfrm>
                <a:prstGeom prst="line">
                  <a:avLst/>
                </a:prstGeom>
                <a:ln w="9525">
                  <a:solidFill>
                    <a:srgbClr val="FF353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4" name="TextBox 153"/>
            <p:cNvSpPr txBox="1"/>
            <p:nvPr/>
          </p:nvSpPr>
          <p:spPr>
            <a:xfrm rot="16200000">
              <a:off x="8006391" y="3225429"/>
              <a:ext cx="465340" cy="188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Arial"/>
                  <a:cs typeface="Arial"/>
                </a:rPr>
                <a:t>WES</a:t>
              </a: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6165055" y="4610173"/>
            <a:ext cx="1808252" cy="400376"/>
            <a:chOff x="8284194" y="3476789"/>
            <a:chExt cx="1165626" cy="287627"/>
          </a:xfrm>
        </p:grpSpPr>
        <p:grpSp>
          <p:nvGrpSpPr>
            <p:cNvPr id="162" name="Group 161"/>
            <p:cNvGrpSpPr/>
            <p:nvPr/>
          </p:nvGrpSpPr>
          <p:grpSpPr>
            <a:xfrm>
              <a:off x="8284194" y="3476789"/>
              <a:ext cx="1165626" cy="265176"/>
              <a:chOff x="5283909" y="5504730"/>
              <a:chExt cx="1129311" cy="407278"/>
            </a:xfrm>
          </p:grpSpPr>
          <p:pic>
            <p:nvPicPr>
              <p:cNvPr id="165" name="Picture 164"/>
              <p:cNvPicPr>
                <a:picLocks/>
              </p:cNvPicPr>
              <p:nvPr/>
            </p:nvPicPr>
            <p:blipFill rotWithShape="1">
              <a:blip r:embed="rId11"/>
              <a:srcRect l="44994" r="27749" b="25037"/>
              <a:stretch/>
            </p:blipFill>
            <p:spPr>
              <a:xfrm>
                <a:off x="5283909" y="5504730"/>
                <a:ext cx="688109" cy="407278"/>
              </a:xfrm>
              <a:prstGeom prst="rect">
                <a:avLst/>
              </a:prstGeom>
            </p:spPr>
          </p:pic>
          <p:pic>
            <p:nvPicPr>
              <p:cNvPr id="166" name="Picture 165"/>
              <p:cNvPicPr>
                <a:picLocks/>
              </p:cNvPicPr>
              <p:nvPr/>
            </p:nvPicPr>
            <p:blipFill rotWithShape="1">
              <a:blip r:embed="rId11"/>
              <a:srcRect l="40055" r="30676" b="25037"/>
              <a:stretch/>
            </p:blipFill>
            <p:spPr>
              <a:xfrm>
                <a:off x="5674311" y="5504730"/>
                <a:ext cx="738909" cy="407278"/>
              </a:xfrm>
              <a:prstGeom prst="rect">
                <a:avLst/>
              </a:prstGeom>
            </p:spPr>
          </p:pic>
        </p:grpSp>
        <p:sp>
          <p:nvSpPr>
            <p:cNvPr id="163" name="TextBox 162"/>
            <p:cNvSpPr txBox="1"/>
            <p:nvPr/>
          </p:nvSpPr>
          <p:spPr>
            <a:xfrm>
              <a:off x="8470869" y="3505724"/>
              <a:ext cx="505416" cy="258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200" dirty="0">
                  <a:solidFill>
                    <a:srgbClr val="FF6669"/>
                  </a:solidFill>
                  <a:latin typeface="Helvetica Neue" charset="0"/>
                  <a:ea typeface="Helvetica Neue" charset="0"/>
                  <a:cs typeface="Helvetica Neue" charset="0"/>
                </a:rPr>
                <a:t>T</a:t>
              </a:r>
            </a:p>
            <a:p>
              <a:pPr>
                <a:lnSpc>
                  <a:spcPct val="70000"/>
                </a:lnSpc>
              </a:pPr>
              <a:r>
                <a:rPr lang="en-US" sz="1200" dirty="0">
                  <a:solidFill>
                    <a:srgbClr val="FF6669"/>
                  </a:solidFill>
                  <a:latin typeface="Helvetica Neue" charset="0"/>
                  <a:ea typeface="Helvetica Neue" charset="0"/>
                  <a:cs typeface="Helvetica Neue" charset="0"/>
                </a:rPr>
                <a:t>T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9013074" y="3502987"/>
              <a:ext cx="269209" cy="258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200" dirty="0">
                  <a:solidFill>
                    <a:srgbClr val="FF6669"/>
                  </a:solidFill>
                  <a:latin typeface="Helvetica Neue" charset="0"/>
                  <a:ea typeface="Helvetica Neue" charset="0"/>
                  <a:cs typeface="Helvetica Neue" charset="0"/>
                </a:rPr>
                <a:t>A</a:t>
              </a:r>
            </a:p>
            <a:p>
              <a:pPr>
                <a:lnSpc>
                  <a:spcPct val="70000"/>
                </a:lnSpc>
              </a:pPr>
              <a:r>
                <a:rPr lang="en-US" sz="1200" dirty="0">
                  <a:solidFill>
                    <a:srgbClr val="FF6669"/>
                  </a:solidFill>
                  <a:latin typeface="Helvetica Neue" charset="0"/>
                  <a:ea typeface="Helvetica Neue" charset="0"/>
                  <a:cs typeface="Helvetica Neue" charset="0"/>
                </a:rPr>
                <a:t>A</a:t>
              </a:r>
            </a:p>
          </p:txBody>
        </p:sp>
      </p:grpSp>
      <p:pic>
        <p:nvPicPr>
          <p:cNvPr id="170" name="Picture 169"/>
          <p:cNvPicPr>
            <a:picLocks noChangeAspect="1"/>
          </p:cNvPicPr>
          <p:nvPr/>
        </p:nvPicPr>
        <p:blipFill rotWithShape="1">
          <a:blip r:embed="rId8"/>
          <a:srcRect l="36528" r="31995"/>
          <a:stretch/>
        </p:blipFill>
        <p:spPr>
          <a:xfrm>
            <a:off x="3521843" y="3261882"/>
            <a:ext cx="1782453" cy="1738373"/>
          </a:xfrm>
          <a:prstGeom prst="rect">
            <a:avLst/>
          </a:prstGeom>
        </p:spPr>
      </p:pic>
      <p:cxnSp>
        <p:nvCxnSpPr>
          <p:cNvPr id="171" name="Straight Arrow Connector 170"/>
          <p:cNvCxnSpPr/>
          <p:nvPr/>
        </p:nvCxnSpPr>
        <p:spPr>
          <a:xfrm>
            <a:off x="2863092" y="2690972"/>
            <a:ext cx="685800" cy="929"/>
          </a:xfrm>
          <a:prstGeom prst="straightConnector1">
            <a:avLst/>
          </a:prstGeom>
          <a:ln w="57150">
            <a:solidFill>
              <a:srgbClr val="595959"/>
            </a:solidFill>
            <a:headEnd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/>
          <p:nvPr/>
        </p:nvCxnSpPr>
        <p:spPr>
          <a:xfrm>
            <a:off x="2198914" y="1970314"/>
            <a:ext cx="5594" cy="420387"/>
          </a:xfrm>
          <a:prstGeom prst="straightConnector1">
            <a:avLst/>
          </a:prstGeom>
          <a:ln w="57150">
            <a:solidFill>
              <a:srgbClr val="595959"/>
            </a:solidFill>
            <a:headEnd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/>
          <p:cNvCxnSpPr/>
          <p:nvPr/>
        </p:nvCxnSpPr>
        <p:spPr>
          <a:xfrm>
            <a:off x="3548892" y="1339965"/>
            <a:ext cx="1371600" cy="0"/>
          </a:xfrm>
          <a:prstGeom prst="straightConnector1">
            <a:avLst/>
          </a:prstGeom>
          <a:ln w="88900">
            <a:solidFill>
              <a:srgbClr val="595959"/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Title 1"/>
          <p:cNvSpPr txBox="1">
            <a:spLocks/>
          </p:cNvSpPr>
          <p:nvPr/>
        </p:nvSpPr>
        <p:spPr>
          <a:xfrm>
            <a:off x="707954" y="-83716"/>
            <a:ext cx="8163521" cy="11025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An analysis framework for patient transcriptome sequencing</a:t>
            </a:r>
          </a:p>
        </p:txBody>
      </p:sp>
      <p:cxnSp>
        <p:nvCxnSpPr>
          <p:cNvPr id="186" name="Straight Arrow Connector 185"/>
          <p:cNvCxnSpPr/>
          <p:nvPr/>
        </p:nvCxnSpPr>
        <p:spPr>
          <a:xfrm flipH="1">
            <a:off x="4354287" y="3009901"/>
            <a:ext cx="5441" cy="277586"/>
          </a:xfrm>
          <a:prstGeom prst="straightConnector1">
            <a:avLst/>
          </a:prstGeom>
          <a:ln w="57150">
            <a:solidFill>
              <a:srgbClr val="595959"/>
            </a:solidFill>
            <a:headEnd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505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3" grpId="0"/>
      <p:bldP spid="1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3710" y="3857625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/>
          </a:p>
        </p:txBody>
      </p:sp>
      <p:pic>
        <p:nvPicPr>
          <p:cNvPr id="23" name="Picture 22" descr="IMG_9837 (1)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19" t="12246" b="16167"/>
          <a:stretch/>
        </p:blipFill>
        <p:spPr>
          <a:xfrm rot="5400000">
            <a:off x="-163690" y="1713434"/>
            <a:ext cx="3608932" cy="215821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86417" y="1360362"/>
            <a:ext cx="4250162" cy="6976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Arial"/>
                <a:cs typeface="Arial"/>
              </a:rPr>
              <a:t>Four patients with collagen VI myopathy with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Arial"/>
                <a:cs typeface="Arial"/>
              </a:rPr>
              <a:t>extensive prior testing including: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117458" y="2054014"/>
            <a:ext cx="4758527" cy="2371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214313" indent="-214313">
              <a:lnSpc>
                <a:spcPct val="150000"/>
              </a:lnSpc>
              <a:buFont typeface="Lucida Grande"/>
              <a:buChar char="X"/>
            </a:pPr>
            <a:r>
              <a:rPr lang="en-US" sz="1400" dirty="0">
                <a:latin typeface="Arial"/>
                <a:cs typeface="Arial"/>
              </a:rPr>
              <a:t>Clinical sequencing of three COL6 genes</a:t>
            </a:r>
          </a:p>
          <a:p>
            <a:pPr marL="214313" indent="-214313">
              <a:lnSpc>
                <a:spcPct val="150000"/>
              </a:lnSpc>
              <a:buFont typeface="Lucida Grande"/>
              <a:buChar char="X"/>
            </a:pPr>
            <a:r>
              <a:rPr lang="en-US" sz="1400" dirty="0">
                <a:latin typeface="Arial"/>
                <a:cs typeface="Arial"/>
              </a:rPr>
              <a:t>cDNA sequencing from fibroblasts of COL6 genes</a:t>
            </a:r>
          </a:p>
          <a:p>
            <a:pPr marL="214313" indent="-214313">
              <a:lnSpc>
                <a:spcPct val="150000"/>
              </a:lnSpc>
              <a:buFont typeface="Lucida Grande"/>
              <a:buChar char="X"/>
            </a:pPr>
            <a:r>
              <a:rPr lang="en-US" sz="1400" dirty="0">
                <a:latin typeface="Arial"/>
                <a:cs typeface="Arial"/>
              </a:rPr>
              <a:t>Deletion/ duplication testing</a:t>
            </a:r>
          </a:p>
          <a:p>
            <a:pPr marL="214313" indent="-214313">
              <a:lnSpc>
                <a:spcPct val="150000"/>
              </a:lnSpc>
              <a:buFont typeface="Lucida Grande"/>
              <a:buChar char="X"/>
            </a:pPr>
            <a:r>
              <a:rPr lang="en-US" sz="1400" dirty="0">
                <a:latin typeface="Arial"/>
                <a:cs typeface="Arial"/>
              </a:rPr>
              <a:t>Exome sequencing</a:t>
            </a:r>
          </a:p>
          <a:p>
            <a:pPr marL="214313" indent="-214313">
              <a:lnSpc>
                <a:spcPct val="150000"/>
              </a:lnSpc>
              <a:buFont typeface="Lucida Grande"/>
              <a:buChar char="X"/>
            </a:pPr>
            <a:r>
              <a:rPr lang="en-US" sz="1400" dirty="0">
                <a:latin typeface="Arial"/>
                <a:cs typeface="Arial"/>
              </a:rPr>
              <a:t>Whole genome sequencing</a:t>
            </a:r>
          </a:p>
          <a:p>
            <a:pPr marL="257175" indent="-257175">
              <a:lnSpc>
                <a:spcPct val="150000"/>
              </a:lnSpc>
              <a:buFontTx/>
              <a:buAutoNum type="arabicParenR"/>
            </a:pPr>
            <a:endParaRPr lang="en-US" sz="1400" dirty="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endParaRPr lang="en-US" sz="1400" dirty="0">
              <a:latin typeface="Arial"/>
              <a:cs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134354" y="2171671"/>
            <a:ext cx="191643" cy="192758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400"/>
          </a:p>
        </p:txBody>
      </p:sp>
      <p:sp>
        <p:nvSpPr>
          <p:cNvPr id="28" name="Rounded Rectangle 27"/>
          <p:cNvSpPr/>
          <p:nvPr/>
        </p:nvSpPr>
        <p:spPr>
          <a:xfrm>
            <a:off x="3145070" y="2486937"/>
            <a:ext cx="191643" cy="192758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400" dirty="0"/>
          </a:p>
        </p:txBody>
      </p:sp>
      <p:sp>
        <p:nvSpPr>
          <p:cNvPr id="29" name="Rounded Rectangle 28"/>
          <p:cNvSpPr/>
          <p:nvPr/>
        </p:nvSpPr>
        <p:spPr>
          <a:xfrm>
            <a:off x="3145070" y="2812918"/>
            <a:ext cx="191643" cy="192758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400"/>
          </a:p>
        </p:txBody>
      </p:sp>
      <p:sp>
        <p:nvSpPr>
          <p:cNvPr id="30" name="Rounded Rectangle 29"/>
          <p:cNvSpPr/>
          <p:nvPr/>
        </p:nvSpPr>
        <p:spPr>
          <a:xfrm>
            <a:off x="3145070" y="3136865"/>
            <a:ext cx="191643" cy="192758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400"/>
          </a:p>
        </p:txBody>
      </p:sp>
      <p:sp>
        <p:nvSpPr>
          <p:cNvPr id="31" name="Rounded Rectangle 30"/>
          <p:cNvSpPr/>
          <p:nvPr/>
        </p:nvSpPr>
        <p:spPr>
          <a:xfrm>
            <a:off x="3145070" y="3462845"/>
            <a:ext cx="191643" cy="192758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7694707" y="4680043"/>
            <a:ext cx="1464584" cy="41549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100" i="1">
                <a:ea typeface="Arial" charset="0"/>
                <a:cs typeface="Arial" charset="0"/>
              </a:rPr>
              <a:t>Carsten </a:t>
            </a:r>
            <a:r>
              <a:rPr lang="en-US" sz="1100" i="1" dirty="0" err="1">
                <a:ea typeface="Arial" charset="0"/>
                <a:cs typeface="Arial" charset="0"/>
              </a:rPr>
              <a:t>Bonnemann</a:t>
            </a:r>
            <a:endParaRPr lang="en-US" sz="1100" i="1" dirty="0">
              <a:ea typeface="Arial" charset="0"/>
              <a:cs typeface="Arial" charset="0"/>
            </a:endParaRPr>
          </a:p>
          <a:p>
            <a:r>
              <a:rPr lang="en-US" sz="1100" i="1" dirty="0">
                <a:ea typeface="Arial" charset="0"/>
                <a:cs typeface="Arial" charset="0"/>
              </a:rPr>
              <a:t>Francesco </a:t>
            </a:r>
            <a:r>
              <a:rPr lang="en-US" sz="1100" i="1" dirty="0" err="1">
                <a:ea typeface="Arial" charset="0"/>
                <a:cs typeface="Arial" charset="0"/>
              </a:rPr>
              <a:t>Muntoni</a:t>
            </a:r>
            <a:endParaRPr lang="en-US" sz="1100" i="1" dirty="0">
              <a:ea typeface="Arial" charset="0"/>
              <a:cs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07954" y="-83716"/>
            <a:ext cx="8163521" cy="11025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Four undiagnosed collagen-VI myopathy patients</a:t>
            </a:r>
          </a:p>
        </p:txBody>
      </p:sp>
    </p:spTree>
    <p:extLst>
      <p:ext uri="{BB962C8B-B14F-4D97-AF65-F5344CB8AC3E}">
        <p14:creationId xmlns:p14="http://schemas.microsoft.com/office/powerpoint/2010/main" val="4100433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3710" y="3857625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736742" y="3807776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946336" y="3354278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30" y="534520"/>
            <a:ext cx="6272493" cy="46089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95392" y="4950316"/>
            <a:ext cx="679544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100" dirty="0">
                <a:latin typeface="Arial"/>
                <a:cs typeface="Arial"/>
              </a:rPr>
              <a:t>COL6A1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85764" y="655504"/>
            <a:ext cx="222771" cy="192360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8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85764" y="1531076"/>
            <a:ext cx="222771" cy="192360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8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85764" y="2424222"/>
            <a:ext cx="222771" cy="192360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8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85764" y="3220997"/>
            <a:ext cx="222771" cy="192360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8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85764" y="4173793"/>
            <a:ext cx="222771" cy="192360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8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28914" y="919717"/>
            <a:ext cx="226314" cy="192360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8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28914" y="1795289"/>
            <a:ext cx="226314" cy="192360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8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28914" y="2688435"/>
            <a:ext cx="226314" cy="192360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800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28914" y="3485210"/>
            <a:ext cx="226314" cy="192360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800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28914" y="4438006"/>
            <a:ext cx="226314" cy="192360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800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19181" y="1255893"/>
            <a:ext cx="236219" cy="192360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8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19181" y="2131466"/>
            <a:ext cx="236219" cy="192360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8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619181" y="2954015"/>
            <a:ext cx="236219" cy="192360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800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619181" y="3821387"/>
            <a:ext cx="236219" cy="192360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800" dirty="0"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801861" y="1265979"/>
            <a:ext cx="231794" cy="192360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800" dirty="0"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01861" y="2121381"/>
            <a:ext cx="231794" cy="192360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800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01861" y="2964100"/>
            <a:ext cx="231794" cy="192360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800" dirty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01861" y="3831472"/>
            <a:ext cx="231794" cy="192360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800" dirty="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143278" y="627228"/>
            <a:ext cx="315231" cy="19620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>
                <a:latin typeface="Arial"/>
                <a:cs typeface="Arial"/>
              </a:rPr>
              <a:t>376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153363" y="1511086"/>
            <a:ext cx="315231" cy="19620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>
                <a:latin typeface="Arial"/>
                <a:cs typeface="Arial"/>
              </a:rPr>
              <a:t>389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143278" y="2355175"/>
            <a:ext cx="315231" cy="19620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>
                <a:latin typeface="Arial"/>
                <a:cs typeface="Arial"/>
              </a:rPr>
              <a:t>159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143278" y="3215786"/>
            <a:ext cx="315231" cy="19620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>
                <a:latin typeface="Arial"/>
                <a:cs typeface="Arial"/>
              </a:rPr>
              <a:t>178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143278" y="4177251"/>
            <a:ext cx="315231" cy="19620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>
                <a:latin typeface="Arial"/>
                <a:cs typeface="Arial"/>
              </a:rPr>
              <a:t>122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488252" y="924601"/>
            <a:ext cx="315231" cy="19620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>
                <a:latin typeface="Arial"/>
                <a:cs typeface="Arial"/>
              </a:rPr>
              <a:t>423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488252" y="1805383"/>
            <a:ext cx="315231" cy="19620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>
                <a:latin typeface="Arial"/>
                <a:cs typeface="Arial"/>
              </a:rPr>
              <a:t>376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488252" y="2655910"/>
            <a:ext cx="315231" cy="19620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>
                <a:latin typeface="Arial"/>
                <a:cs typeface="Arial"/>
              </a:rPr>
              <a:t>174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478167" y="3523245"/>
            <a:ext cx="315231" cy="19620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>
                <a:latin typeface="Arial"/>
                <a:cs typeface="Arial"/>
              </a:rPr>
              <a:t>162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527727" y="4496333"/>
            <a:ext cx="256320" cy="19620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>
                <a:latin typeface="Arial"/>
                <a:cs typeface="Arial"/>
              </a:rPr>
              <a:t>86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580059" y="1208814"/>
            <a:ext cx="315231" cy="19620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>
                <a:latin typeface="Arial"/>
                <a:cs typeface="Arial"/>
              </a:rPr>
              <a:t>104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613676" y="2089597"/>
            <a:ext cx="256320" cy="19620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>
                <a:latin typeface="Arial"/>
                <a:cs typeface="Arial"/>
              </a:rPr>
              <a:t>91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613962" y="2959663"/>
            <a:ext cx="256320" cy="19620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>
                <a:latin typeface="Arial"/>
                <a:cs typeface="Arial"/>
              </a:rPr>
              <a:t>31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620400" y="3823983"/>
            <a:ext cx="256320" cy="19620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>
                <a:latin typeface="Arial"/>
                <a:cs typeface="Arial"/>
              </a:rPr>
              <a:t>27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760306" y="1232347"/>
            <a:ext cx="315231" cy="19620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>
                <a:latin typeface="Arial"/>
                <a:cs typeface="Arial"/>
              </a:rPr>
              <a:t>153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785376" y="2102552"/>
            <a:ext cx="256320" cy="19620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>
                <a:latin typeface="Arial"/>
                <a:cs typeface="Arial"/>
              </a:rPr>
              <a:t>86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785662" y="2963164"/>
            <a:ext cx="256320" cy="19620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>
                <a:latin typeface="Arial"/>
                <a:cs typeface="Arial"/>
              </a:rPr>
              <a:t>38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808909" y="3854525"/>
            <a:ext cx="256320" cy="19620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>
                <a:latin typeface="Arial"/>
                <a:cs typeface="Arial"/>
              </a:rPr>
              <a:t>31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16361" y="1219799"/>
            <a:ext cx="171450" cy="192360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200" dirty="0"/>
          </a:p>
          <a:p>
            <a:endParaRPr lang="en-US" sz="200" dirty="0"/>
          </a:p>
          <a:p>
            <a:endParaRPr lang="en-US" sz="200" dirty="0"/>
          </a:p>
          <a:p>
            <a:endParaRPr lang="en-US" sz="200" dirty="0"/>
          </a:p>
        </p:txBody>
      </p:sp>
      <p:sp>
        <p:nvSpPr>
          <p:cNvPr id="61" name="TextBox 60"/>
          <p:cNvSpPr txBox="1"/>
          <p:nvPr/>
        </p:nvSpPr>
        <p:spPr>
          <a:xfrm>
            <a:off x="1810043" y="2092269"/>
            <a:ext cx="171450" cy="192360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200" dirty="0"/>
          </a:p>
          <a:p>
            <a:endParaRPr lang="en-US" sz="200" dirty="0"/>
          </a:p>
          <a:p>
            <a:endParaRPr lang="en-US" sz="200" dirty="0"/>
          </a:p>
          <a:p>
            <a:endParaRPr lang="en-US" sz="200" dirty="0"/>
          </a:p>
        </p:txBody>
      </p:sp>
      <p:sp>
        <p:nvSpPr>
          <p:cNvPr id="62" name="TextBox 61"/>
          <p:cNvSpPr txBox="1"/>
          <p:nvPr/>
        </p:nvSpPr>
        <p:spPr>
          <a:xfrm>
            <a:off x="1817510" y="2950955"/>
            <a:ext cx="171450" cy="192360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en-US" sz="200" dirty="0"/>
          </a:p>
          <a:p>
            <a:endParaRPr lang="en-US" sz="200" dirty="0"/>
          </a:p>
          <a:p>
            <a:endParaRPr lang="en-US" sz="200" dirty="0"/>
          </a:p>
          <a:p>
            <a:endParaRPr lang="en-US" sz="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0937" y="-747169"/>
            <a:ext cx="8232279" cy="11025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600" i="1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95169" y="580452"/>
            <a:ext cx="556113" cy="19620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>
                <a:latin typeface="Arial"/>
                <a:cs typeface="Arial"/>
              </a:rPr>
              <a:t>Patient 1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971344" y="4047474"/>
            <a:ext cx="479939" cy="19620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>
                <a:latin typeface="Arial"/>
                <a:cs typeface="Arial"/>
              </a:rPr>
              <a:t>Control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895601" y="3103496"/>
            <a:ext cx="555681" cy="19620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>
                <a:latin typeface="Arial"/>
                <a:cs typeface="Arial"/>
              </a:rPr>
              <a:t>Patient 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895601" y="2266756"/>
            <a:ext cx="555681" cy="19620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>
                <a:latin typeface="Arial"/>
                <a:cs typeface="Arial"/>
              </a:rPr>
              <a:t>Patient 3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895601" y="1397389"/>
            <a:ext cx="555681" cy="19620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>
                <a:latin typeface="Arial"/>
                <a:cs typeface="Arial"/>
              </a:rPr>
              <a:t>Patient 2</a:t>
            </a: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707954" y="-236116"/>
            <a:ext cx="8163521" cy="11025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RNA-seq identifies an intronic splice-gain in COL6A1</a:t>
            </a:r>
          </a:p>
        </p:txBody>
      </p:sp>
    </p:spTree>
    <p:extLst>
      <p:ext uri="{BB962C8B-B14F-4D97-AF65-F5344CB8AC3E}">
        <p14:creationId xmlns:p14="http://schemas.microsoft.com/office/powerpoint/2010/main" val="2846353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11752" y="3614895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021346" y="3161396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 dirty="0"/>
          </a:p>
        </p:txBody>
      </p:sp>
      <p:grpSp>
        <p:nvGrpSpPr>
          <p:cNvPr id="63" name="Group 62"/>
          <p:cNvGrpSpPr/>
          <p:nvPr/>
        </p:nvGrpSpPr>
        <p:grpSpPr>
          <a:xfrm>
            <a:off x="811136" y="745006"/>
            <a:ext cx="7247014" cy="1633864"/>
            <a:chOff x="281415" y="864753"/>
            <a:chExt cx="8686800" cy="1916741"/>
          </a:xfrm>
        </p:grpSpPr>
        <p:grpSp>
          <p:nvGrpSpPr>
            <p:cNvPr id="64" name="Group 63"/>
            <p:cNvGrpSpPr/>
            <p:nvPr/>
          </p:nvGrpSpPr>
          <p:grpSpPr>
            <a:xfrm>
              <a:off x="281415" y="1019534"/>
              <a:ext cx="8686800" cy="1761960"/>
              <a:chOff x="281415" y="908134"/>
              <a:chExt cx="8686800" cy="1761960"/>
            </a:xfrm>
          </p:grpSpPr>
          <p:pic>
            <p:nvPicPr>
              <p:cNvPr id="74" name="Picture 73" descr="uc316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415" y="932734"/>
                <a:ext cx="8686800" cy="1737360"/>
              </a:xfrm>
              <a:prstGeom prst="rect">
                <a:avLst/>
              </a:prstGeom>
            </p:spPr>
          </p:pic>
          <p:sp>
            <p:nvSpPr>
              <p:cNvPr id="75" name="TextBox 74"/>
              <p:cNvSpPr txBox="1"/>
              <p:nvPr/>
            </p:nvSpPr>
            <p:spPr>
              <a:xfrm flipH="1">
                <a:off x="569453" y="2211642"/>
                <a:ext cx="182880" cy="433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 flipH="1">
                <a:off x="565248" y="908134"/>
                <a:ext cx="182880" cy="433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568193" y="864753"/>
              <a:ext cx="621022" cy="252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Arial"/>
                  <a:cs typeface="Arial"/>
                </a:rPr>
                <a:t>Patient </a:t>
              </a:r>
            </a:p>
          </p:txBody>
        </p:sp>
      </p:grpSp>
      <p:cxnSp>
        <p:nvCxnSpPr>
          <p:cNvPr id="80" name="Straight Arrow Connector 79"/>
          <p:cNvCxnSpPr/>
          <p:nvPr/>
        </p:nvCxnSpPr>
        <p:spPr>
          <a:xfrm>
            <a:off x="3404795" y="1968650"/>
            <a:ext cx="1428462" cy="589493"/>
          </a:xfrm>
          <a:prstGeom prst="straightConnector1">
            <a:avLst/>
          </a:prstGeom>
          <a:ln w="2222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3400762" y="1976718"/>
            <a:ext cx="289496" cy="614082"/>
          </a:xfrm>
          <a:prstGeom prst="straightConnector1">
            <a:avLst/>
          </a:prstGeom>
          <a:ln w="2222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itle 1"/>
          <p:cNvSpPr txBox="1">
            <a:spLocks/>
          </p:cNvSpPr>
          <p:nvPr/>
        </p:nvSpPr>
        <p:spPr>
          <a:xfrm>
            <a:off x="707954" y="-236116"/>
            <a:ext cx="8163521" cy="11025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RNA-seq identifies an intronic splice-gain in COL6A1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32378" y="2520044"/>
            <a:ext cx="1527450" cy="54245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500" dirty="0">
                <a:solidFill>
                  <a:srgbClr val="0070C0"/>
                </a:solidFill>
                <a:ea typeface="Arial" charset="0"/>
                <a:cs typeface="Arial" charset="0"/>
              </a:rPr>
              <a:t>AAG</a:t>
            </a:r>
            <a:r>
              <a:rPr lang="en-US" sz="1500" dirty="0">
                <a:ea typeface="Arial" charset="0"/>
                <a:cs typeface="Arial" charset="0"/>
              </a:rPr>
              <a:t>|</a:t>
            </a:r>
            <a:r>
              <a:rPr lang="en-US" sz="1500" dirty="0">
                <a:solidFill>
                  <a:srgbClr val="0070C0"/>
                </a:solidFill>
                <a:ea typeface="Arial" charset="0"/>
                <a:cs typeface="Arial" charset="0"/>
              </a:rPr>
              <a:t>GGCGC</a:t>
            </a:r>
          </a:p>
          <a:p>
            <a:r>
              <a:rPr lang="en-US" sz="1500" dirty="0">
                <a:solidFill>
                  <a:srgbClr val="0070C0"/>
                </a:solidFill>
                <a:ea typeface="Arial" charset="0"/>
                <a:cs typeface="Arial" charset="0"/>
              </a:rPr>
              <a:t>AAG|G</a:t>
            </a:r>
            <a:r>
              <a:rPr lang="en-US" sz="1600" dirty="0">
                <a:solidFill>
                  <a:srgbClr val="C00000"/>
                </a:solidFill>
                <a:ea typeface="Arial" charset="0"/>
                <a:cs typeface="Arial" charset="0"/>
              </a:rPr>
              <a:t>T</a:t>
            </a:r>
            <a:r>
              <a:rPr lang="en-US" sz="1500" dirty="0">
                <a:solidFill>
                  <a:srgbClr val="0070C0"/>
                </a:solidFill>
                <a:ea typeface="Arial" charset="0"/>
                <a:cs typeface="Arial" charset="0"/>
              </a:rPr>
              <a:t>CGC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4201" y="3690257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3250989" y="3034518"/>
            <a:ext cx="2255497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300" dirty="0">
                <a:latin typeface="Arial"/>
                <a:cs typeface="Arial"/>
              </a:rPr>
              <a:t>Donor splice </a:t>
            </a:r>
          </a:p>
          <a:p>
            <a:pPr algn="ctr"/>
            <a:r>
              <a:rPr lang="en-US" sz="1300" dirty="0">
                <a:latin typeface="Arial"/>
                <a:cs typeface="Arial"/>
              </a:rPr>
              <a:t>site-creating variant</a:t>
            </a:r>
          </a:p>
        </p:txBody>
      </p:sp>
    </p:spTree>
    <p:extLst>
      <p:ext uri="{BB962C8B-B14F-4D97-AF65-F5344CB8AC3E}">
        <p14:creationId xmlns:p14="http://schemas.microsoft.com/office/powerpoint/2010/main" val="102186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11752" y="3614895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021346" y="3161396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 dirty="0"/>
          </a:p>
        </p:txBody>
      </p:sp>
      <p:grpSp>
        <p:nvGrpSpPr>
          <p:cNvPr id="63" name="Group 62"/>
          <p:cNvGrpSpPr/>
          <p:nvPr/>
        </p:nvGrpSpPr>
        <p:grpSpPr>
          <a:xfrm>
            <a:off x="811136" y="745006"/>
            <a:ext cx="7247014" cy="1633864"/>
            <a:chOff x="281415" y="864753"/>
            <a:chExt cx="8686800" cy="1916741"/>
          </a:xfrm>
        </p:grpSpPr>
        <p:grpSp>
          <p:nvGrpSpPr>
            <p:cNvPr id="64" name="Group 63"/>
            <p:cNvGrpSpPr/>
            <p:nvPr/>
          </p:nvGrpSpPr>
          <p:grpSpPr>
            <a:xfrm>
              <a:off x="281415" y="1019534"/>
              <a:ext cx="8686800" cy="1761960"/>
              <a:chOff x="281415" y="908134"/>
              <a:chExt cx="8686800" cy="1761960"/>
            </a:xfrm>
          </p:grpSpPr>
          <p:pic>
            <p:nvPicPr>
              <p:cNvPr id="74" name="Picture 73" descr="uc316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415" y="932734"/>
                <a:ext cx="8686800" cy="1737360"/>
              </a:xfrm>
              <a:prstGeom prst="rect">
                <a:avLst/>
              </a:prstGeom>
            </p:spPr>
          </p:pic>
          <p:sp>
            <p:nvSpPr>
              <p:cNvPr id="75" name="TextBox 74"/>
              <p:cNvSpPr txBox="1"/>
              <p:nvPr/>
            </p:nvSpPr>
            <p:spPr>
              <a:xfrm flipH="1">
                <a:off x="569453" y="2211642"/>
                <a:ext cx="182880" cy="433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 flipH="1">
                <a:off x="565248" y="908134"/>
                <a:ext cx="182880" cy="433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568193" y="864753"/>
              <a:ext cx="621022" cy="252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Arial"/>
                  <a:cs typeface="Arial"/>
                </a:rPr>
                <a:t>Patient </a:t>
              </a:r>
            </a:p>
          </p:txBody>
        </p:sp>
      </p:grpSp>
      <p:cxnSp>
        <p:nvCxnSpPr>
          <p:cNvPr id="80" name="Straight Arrow Connector 79"/>
          <p:cNvCxnSpPr/>
          <p:nvPr/>
        </p:nvCxnSpPr>
        <p:spPr>
          <a:xfrm>
            <a:off x="3404795" y="1968650"/>
            <a:ext cx="1428462" cy="589493"/>
          </a:xfrm>
          <a:prstGeom prst="straightConnector1">
            <a:avLst/>
          </a:prstGeom>
          <a:ln w="2222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3400762" y="1976718"/>
            <a:ext cx="289496" cy="614082"/>
          </a:xfrm>
          <a:prstGeom prst="straightConnector1">
            <a:avLst/>
          </a:prstGeom>
          <a:ln w="2222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itle 1"/>
          <p:cNvSpPr txBox="1">
            <a:spLocks/>
          </p:cNvSpPr>
          <p:nvPr/>
        </p:nvSpPr>
        <p:spPr>
          <a:xfrm>
            <a:off x="707954" y="-236116"/>
            <a:ext cx="8163521" cy="11025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RNA-seq identifies an intronic splice-gain in COL6A1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32378" y="2520044"/>
            <a:ext cx="1527450" cy="54245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500" dirty="0">
                <a:solidFill>
                  <a:srgbClr val="0070C0"/>
                </a:solidFill>
                <a:ea typeface="Arial" charset="0"/>
                <a:cs typeface="Arial" charset="0"/>
              </a:rPr>
              <a:t>AAG</a:t>
            </a:r>
            <a:r>
              <a:rPr lang="en-US" sz="1500" dirty="0">
                <a:ea typeface="Arial" charset="0"/>
                <a:cs typeface="Arial" charset="0"/>
              </a:rPr>
              <a:t>|</a:t>
            </a:r>
            <a:r>
              <a:rPr lang="en-US" sz="1500" dirty="0">
                <a:solidFill>
                  <a:srgbClr val="0070C0"/>
                </a:solidFill>
                <a:ea typeface="Arial" charset="0"/>
                <a:cs typeface="Arial" charset="0"/>
              </a:rPr>
              <a:t>GGCGC</a:t>
            </a:r>
          </a:p>
          <a:p>
            <a:r>
              <a:rPr lang="en-US" sz="1500" dirty="0">
                <a:solidFill>
                  <a:srgbClr val="0070C0"/>
                </a:solidFill>
                <a:ea typeface="Arial" charset="0"/>
                <a:cs typeface="Arial" charset="0"/>
              </a:rPr>
              <a:t>AAG|G</a:t>
            </a:r>
            <a:r>
              <a:rPr lang="en-US" sz="1600" dirty="0">
                <a:solidFill>
                  <a:srgbClr val="C00000"/>
                </a:solidFill>
                <a:ea typeface="Arial" charset="0"/>
                <a:cs typeface="Arial" charset="0"/>
              </a:rPr>
              <a:t>T</a:t>
            </a:r>
            <a:r>
              <a:rPr lang="en-US" sz="1500" dirty="0">
                <a:solidFill>
                  <a:srgbClr val="0070C0"/>
                </a:solidFill>
                <a:ea typeface="Arial" charset="0"/>
                <a:cs typeface="Arial" charset="0"/>
              </a:rPr>
              <a:t>CGC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2738719" y="1967310"/>
            <a:ext cx="69796" cy="612605"/>
          </a:xfrm>
          <a:prstGeom prst="straightConnector1">
            <a:avLst/>
          </a:prstGeom>
          <a:ln w="2222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1774372" y="1967309"/>
            <a:ext cx="964347" cy="579948"/>
          </a:xfrm>
          <a:prstGeom prst="straightConnector1">
            <a:avLst/>
          </a:prstGeom>
          <a:ln w="2222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24201" y="3690257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1711050" y="2530930"/>
            <a:ext cx="1527450" cy="54245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500" dirty="0">
                <a:solidFill>
                  <a:srgbClr val="0070C0"/>
                </a:solidFill>
                <a:ea typeface="Arial" charset="0"/>
                <a:cs typeface="Arial" charset="0"/>
              </a:rPr>
              <a:t>AG|ACCGC</a:t>
            </a:r>
          </a:p>
          <a:p>
            <a:r>
              <a:rPr lang="en-US" sz="1500" dirty="0">
                <a:solidFill>
                  <a:srgbClr val="0070C0"/>
                </a:solidFill>
                <a:ea typeface="Arial" charset="0"/>
                <a:cs typeface="Arial" charset="0"/>
              </a:rPr>
              <a:t>AG|ACCGC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50989" y="3034518"/>
            <a:ext cx="2255497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300" dirty="0">
                <a:latin typeface="Arial"/>
                <a:cs typeface="Arial"/>
              </a:rPr>
              <a:t>Donor splice </a:t>
            </a:r>
          </a:p>
          <a:p>
            <a:pPr algn="ctr"/>
            <a:r>
              <a:rPr lang="en-US" sz="1300" dirty="0">
                <a:latin typeface="Arial"/>
                <a:cs typeface="Arial"/>
              </a:rPr>
              <a:t>site-creating variant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22832" y="3034518"/>
            <a:ext cx="2255497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300" dirty="0">
                <a:latin typeface="Arial"/>
                <a:cs typeface="Arial"/>
              </a:rPr>
              <a:t>Acceptor splice site </a:t>
            </a:r>
          </a:p>
          <a:p>
            <a:pPr algn="ctr"/>
            <a:r>
              <a:rPr lang="en-US" sz="1300" dirty="0">
                <a:latin typeface="Arial"/>
                <a:cs typeface="Arial"/>
              </a:rPr>
              <a:t>activated </a:t>
            </a:r>
          </a:p>
        </p:txBody>
      </p:sp>
    </p:spTree>
    <p:extLst>
      <p:ext uri="{BB962C8B-B14F-4D97-AF65-F5344CB8AC3E}">
        <p14:creationId xmlns:p14="http://schemas.microsoft.com/office/powerpoint/2010/main" val="599020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11752" y="3614895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021346" y="3161396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 dirty="0"/>
          </a:p>
        </p:txBody>
      </p:sp>
      <p:grpSp>
        <p:nvGrpSpPr>
          <p:cNvPr id="64" name="Group 63"/>
          <p:cNvGrpSpPr/>
          <p:nvPr/>
        </p:nvGrpSpPr>
        <p:grpSpPr>
          <a:xfrm>
            <a:off x="811136" y="876944"/>
            <a:ext cx="7247014" cy="1501926"/>
            <a:chOff x="281415" y="908134"/>
            <a:chExt cx="8686800" cy="1761960"/>
          </a:xfrm>
        </p:grpSpPr>
        <p:pic>
          <p:nvPicPr>
            <p:cNvPr id="74" name="Picture 73" descr="uc316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15" y="932734"/>
              <a:ext cx="8686800" cy="1737360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 flipH="1">
              <a:off x="569453" y="2211642"/>
              <a:ext cx="182880" cy="4332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76" name="TextBox 75"/>
            <p:cNvSpPr txBox="1"/>
            <p:nvPr/>
          </p:nvSpPr>
          <p:spPr>
            <a:xfrm flipH="1">
              <a:off x="565248" y="908134"/>
              <a:ext cx="182880" cy="4332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26" name="Title 1"/>
          <p:cNvSpPr txBox="1">
            <a:spLocks/>
          </p:cNvSpPr>
          <p:nvPr/>
        </p:nvSpPr>
        <p:spPr>
          <a:xfrm>
            <a:off x="707954" y="-236116"/>
            <a:ext cx="8163521" cy="11025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RNA-seq identifies an intronic splice-gain in COL6A1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4201" y="3690257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62793" y="3185753"/>
            <a:ext cx="8300207" cy="268535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sz="1700" dirty="0">
                <a:latin typeface="Arial"/>
                <a:cs typeface="Arial"/>
              </a:rPr>
              <a:t>In-frame inclusion of 24 amino acids into the transcript disrupts the glycine-glycine repeats, known dominant-negative effect</a:t>
            </a:r>
          </a:p>
          <a:p>
            <a:pPr marL="257175" indent="-257175">
              <a:buFont typeface="Arial"/>
              <a:buChar char="•"/>
            </a:pPr>
            <a:endParaRPr lang="en-US" sz="1700" dirty="0">
              <a:latin typeface="Arial"/>
              <a:cs typeface="Arial"/>
            </a:endParaRPr>
          </a:p>
          <a:p>
            <a:pPr marL="257175" indent="-257175">
              <a:buFont typeface="Arial"/>
              <a:buChar char="•"/>
            </a:pPr>
            <a:r>
              <a:rPr lang="en-US" sz="1700" dirty="0">
                <a:latin typeface="Arial"/>
                <a:cs typeface="Arial"/>
              </a:rPr>
              <a:t>Intronic splice creating variant is </a:t>
            </a:r>
            <a:r>
              <a:rPr lang="en-US" sz="1700" i="1" dirty="0">
                <a:latin typeface="Arial"/>
                <a:cs typeface="Arial"/>
              </a:rPr>
              <a:t>de novo </a:t>
            </a:r>
            <a:r>
              <a:rPr lang="en-US" sz="1700" dirty="0">
                <a:latin typeface="Arial"/>
                <a:cs typeface="Arial"/>
              </a:rPr>
              <a:t>in all 4 </a:t>
            </a:r>
            <a:r>
              <a:rPr lang="en-US" sz="1700" dirty="0" smtClean="0">
                <a:latin typeface="Arial"/>
                <a:cs typeface="Arial"/>
              </a:rPr>
              <a:t>patients</a:t>
            </a:r>
          </a:p>
          <a:p>
            <a:pPr marL="257175" indent="-257175">
              <a:buFont typeface="Arial"/>
              <a:buChar char="•"/>
            </a:pPr>
            <a:endParaRPr lang="en-US" sz="1700" dirty="0">
              <a:latin typeface="Arial"/>
              <a:cs typeface="Arial"/>
            </a:endParaRPr>
          </a:p>
          <a:p>
            <a:pPr marL="257175" indent="-257175">
              <a:buFont typeface="Arial"/>
              <a:buChar char="•"/>
            </a:pPr>
            <a:r>
              <a:rPr lang="en-US" sz="1700" dirty="0" smtClean="0">
                <a:latin typeface="Arial"/>
                <a:cs typeface="Arial"/>
              </a:rPr>
              <a:t>Now found recurrently in 27 other cases!</a:t>
            </a:r>
            <a:endParaRPr lang="en-US" sz="1700" dirty="0">
              <a:latin typeface="Arial"/>
              <a:cs typeface="Arial"/>
            </a:endParaRPr>
          </a:p>
          <a:p>
            <a:pPr marL="257175" indent="-257175">
              <a:buFont typeface="Arial"/>
              <a:buChar char="•"/>
            </a:pPr>
            <a:endParaRPr lang="en-US" sz="1700" dirty="0">
              <a:latin typeface="Arial"/>
              <a:cs typeface="Arial"/>
            </a:endParaRPr>
          </a:p>
          <a:p>
            <a:pPr marL="257175" indent="-257175">
              <a:buFont typeface="Arial"/>
              <a:buChar char="•"/>
            </a:pPr>
            <a:endParaRPr lang="en-US" sz="1700" dirty="0">
              <a:latin typeface="Arial"/>
              <a:cs typeface="Arial"/>
            </a:endParaRPr>
          </a:p>
          <a:p>
            <a:pPr marL="257175" indent="-257175">
              <a:buFont typeface="Arial"/>
              <a:buChar char="•"/>
            </a:pPr>
            <a:endParaRPr lang="en-US" sz="1700" dirty="0">
              <a:latin typeface="Arial"/>
              <a:cs typeface="Arial"/>
            </a:endParaRPr>
          </a:p>
          <a:p>
            <a:endParaRPr lang="en-US" sz="17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39622" y="2322044"/>
            <a:ext cx="946413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Gly</a:t>
            </a:r>
            <a:r>
              <a:rPr lang="en-US" dirty="0" smtClean="0">
                <a:latin typeface="Arial"/>
                <a:cs typeface="Arial"/>
              </a:rPr>
              <a:t>-X-Y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99100" y="2322044"/>
            <a:ext cx="946413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Gly</a:t>
            </a:r>
            <a:r>
              <a:rPr lang="en-US" dirty="0" smtClean="0">
                <a:latin typeface="Arial"/>
                <a:cs typeface="Arial"/>
              </a:rPr>
              <a:t>-X-Y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39622" y="746201"/>
            <a:ext cx="869746" cy="1524345"/>
          </a:xfrm>
          <a:prstGeom prst="rect">
            <a:avLst/>
          </a:prstGeom>
          <a:noFill/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706361" y="746201"/>
            <a:ext cx="869746" cy="1524345"/>
          </a:xfrm>
          <a:prstGeom prst="rect">
            <a:avLst/>
          </a:prstGeom>
          <a:noFill/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38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 bwMode="auto">
          <a:xfrm>
            <a:off x="457200" y="474806"/>
            <a:ext cx="8229600" cy="5847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200" dirty="0" smtClean="0">
                <a:solidFill>
                  <a:srgbClr val="0070C0"/>
                </a:solidFill>
                <a:latin typeface="Calibri" charset="0"/>
                <a:cs typeface="Arial" charset="0"/>
              </a:rPr>
              <a:t>Disease areas of focus</a:t>
            </a:r>
            <a:endParaRPr lang="en-US" sz="3200" dirty="0">
              <a:solidFill>
                <a:srgbClr val="0070C0"/>
              </a:solidFill>
              <a:latin typeface="Calibri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31417" y="1275606"/>
            <a:ext cx="1784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 smtClean="0">
                <a:latin typeface="+mj-lt"/>
              </a:rPr>
              <a:t>Orphan</a:t>
            </a:r>
            <a:endParaRPr lang="en-US" sz="2000" b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83840" y="1275606"/>
            <a:ext cx="1269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 smtClean="0">
                <a:latin typeface="+mj-lt"/>
              </a:rPr>
              <a:t>Muscle</a:t>
            </a:r>
            <a:endParaRPr lang="en-US" sz="2000" b="1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27784" y="1275606"/>
            <a:ext cx="1551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 smtClean="0">
                <a:latin typeface="+mj-lt"/>
              </a:rPr>
              <a:t>Cardiology</a:t>
            </a:r>
            <a:endParaRPr lang="en-US" sz="2000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77227" y="1275606"/>
            <a:ext cx="1269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 smtClean="0">
                <a:latin typeface="+mj-lt"/>
              </a:rPr>
              <a:t>Neurodev</a:t>
            </a:r>
            <a:endParaRPr lang="en-US" sz="2000" b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4131" y="1275606"/>
            <a:ext cx="126967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 smtClean="0">
                <a:latin typeface="+mj-lt"/>
              </a:rPr>
              <a:t>Retinal</a:t>
            </a:r>
            <a:endParaRPr lang="en-US" sz="2000" b="1" dirty="0">
              <a:latin typeface="+mj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95078" y="3233807"/>
            <a:ext cx="1496602" cy="830997"/>
            <a:chOff x="1010628" y="4599758"/>
            <a:chExt cx="1780115" cy="1107997"/>
          </a:xfrm>
        </p:grpSpPr>
        <p:sp>
          <p:nvSpPr>
            <p:cNvPr id="16" name="TextBox 15"/>
            <p:cNvSpPr txBox="1"/>
            <p:nvPr/>
          </p:nvSpPr>
          <p:spPr>
            <a:xfrm>
              <a:off x="1076325" y="4599758"/>
              <a:ext cx="1714418" cy="1107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Known Gene Cases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7" name="Chevron 16"/>
            <p:cNvSpPr/>
            <p:nvPr/>
          </p:nvSpPr>
          <p:spPr>
            <a:xfrm>
              <a:off x="1010628" y="4803884"/>
              <a:ext cx="104775" cy="104775"/>
            </a:xfrm>
            <a:prstGeom prst="chevron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000">
                <a:solidFill>
                  <a:srgbClr val="000000"/>
                </a:solidFill>
              </a:endParaRPr>
            </a:p>
          </p:txBody>
        </p:sp>
      </p:grpSp>
      <p:pic>
        <p:nvPicPr>
          <p:cNvPr id="21" name="Shape 1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1853" y="1779662"/>
            <a:ext cx="727032" cy="727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368" y="1777810"/>
            <a:ext cx="727032" cy="727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3379" y="1774106"/>
            <a:ext cx="731663" cy="731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9536" y="1776885"/>
            <a:ext cx="727032" cy="731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hape 1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35696" y="1775958"/>
            <a:ext cx="731663" cy="72703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/>
          <p:cNvSpPr txBox="1"/>
          <p:nvPr/>
        </p:nvSpPr>
        <p:spPr>
          <a:xfrm>
            <a:off x="7452320" y="2499742"/>
            <a:ext cx="1646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 smtClean="0">
                <a:solidFill>
                  <a:schemeClr val="accent5"/>
                </a:solidFill>
                <a:latin typeface="+mj-lt"/>
              </a:rPr>
              <a:t>372</a:t>
            </a:r>
            <a:endParaRPr lang="en-US" sz="2400" b="1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04048" y="2499742"/>
            <a:ext cx="1646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 smtClean="0">
                <a:solidFill>
                  <a:schemeClr val="accent4"/>
                </a:solidFill>
                <a:latin typeface="+mj-lt"/>
              </a:rPr>
              <a:t>138</a:t>
            </a:r>
            <a:endParaRPr lang="en-US" sz="1400" b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55776" y="2499742"/>
            <a:ext cx="1646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 smtClean="0">
                <a:solidFill>
                  <a:schemeClr val="accent2"/>
                </a:solidFill>
                <a:latin typeface="+mj-lt"/>
              </a:rPr>
              <a:t>136</a:t>
            </a:r>
            <a:endParaRPr lang="en-US" sz="14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79912" y="2499742"/>
            <a:ext cx="1646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 smtClean="0">
                <a:solidFill>
                  <a:schemeClr val="accent3"/>
                </a:solidFill>
                <a:latin typeface="+mj-lt"/>
              </a:rPr>
              <a:t>566</a:t>
            </a:r>
            <a:endParaRPr lang="en-US" sz="2400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03648" y="2499742"/>
            <a:ext cx="1646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 smtClean="0">
                <a:solidFill>
                  <a:srgbClr val="EACB02"/>
                </a:solidFill>
                <a:latin typeface="+mj-lt"/>
              </a:rPr>
              <a:t>202</a:t>
            </a:r>
            <a:endParaRPr lang="en-US" sz="2400" b="1" dirty="0">
              <a:solidFill>
                <a:srgbClr val="EACB02"/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15816" y="3219822"/>
            <a:ext cx="1606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Analysis Pending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11960" y="3219822"/>
            <a:ext cx="1285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16.3%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580112" y="3219822"/>
            <a:ext cx="1285809" cy="338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17.7%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58189" y="3219822"/>
            <a:ext cx="890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12.5%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" name="Picture 1" descr="Kidney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62" y="1779662"/>
            <a:ext cx="758814" cy="761352"/>
          </a:xfrm>
          <a:prstGeom prst="ellipse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6407976" y="1275606"/>
            <a:ext cx="1269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 smtClean="0">
                <a:latin typeface="+mj-lt"/>
              </a:rPr>
              <a:t>Kidney</a:t>
            </a:r>
            <a:endParaRPr lang="en-US" sz="2000" b="1" dirty="0"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228184" y="2499742"/>
            <a:ext cx="1646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 smtClean="0">
                <a:solidFill>
                  <a:srgbClr val="2F7ED7"/>
                </a:solidFill>
                <a:latin typeface="+mj-lt"/>
              </a:rPr>
              <a:t>103</a:t>
            </a:r>
            <a:endParaRPr lang="en-US" sz="1400" b="1" dirty="0">
              <a:solidFill>
                <a:srgbClr val="2F7ED7"/>
              </a:solidFill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732240" y="3219822"/>
            <a:ext cx="1285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14.1%</a:t>
            </a: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95078" y="3859182"/>
            <a:ext cx="2000658" cy="584776"/>
            <a:chOff x="1010628" y="4939962"/>
            <a:chExt cx="2355163" cy="779702"/>
          </a:xfrm>
        </p:grpSpPr>
        <p:sp>
          <p:nvSpPr>
            <p:cNvPr id="64" name="TextBox 63"/>
            <p:cNvSpPr txBox="1"/>
            <p:nvPr/>
          </p:nvSpPr>
          <p:spPr>
            <a:xfrm>
              <a:off x="1076325" y="4939962"/>
              <a:ext cx="2289466" cy="779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Novel Candidate Genes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65" name="Chevron 64"/>
            <p:cNvSpPr/>
            <p:nvPr/>
          </p:nvSpPr>
          <p:spPr>
            <a:xfrm>
              <a:off x="1010628" y="5109880"/>
              <a:ext cx="104775" cy="104775"/>
            </a:xfrm>
            <a:prstGeom prst="chevron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000">
                <a:solidFill>
                  <a:srgbClr val="000000"/>
                </a:solidFill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2921152" y="3939899"/>
            <a:ext cx="1425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N/A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217718" y="3939899"/>
            <a:ext cx="1436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58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585034" y="3939899"/>
            <a:ext cx="1414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8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884368" y="3939902"/>
            <a:ext cx="1454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23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732241" y="3939899"/>
            <a:ext cx="1429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5</a:t>
            </a: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179512" y="2643758"/>
            <a:ext cx="1335084" cy="338554"/>
            <a:chOff x="1010628" y="4599758"/>
            <a:chExt cx="1780115" cy="451406"/>
          </a:xfrm>
        </p:grpSpPr>
        <p:sp>
          <p:nvSpPr>
            <p:cNvPr id="82" name="TextBox 81"/>
            <p:cNvSpPr txBox="1"/>
            <p:nvPr/>
          </p:nvSpPr>
          <p:spPr>
            <a:xfrm>
              <a:off x="1076325" y="4599758"/>
              <a:ext cx="1714418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Samples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83" name="Chevron 82"/>
            <p:cNvSpPr/>
            <p:nvPr/>
          </p:nvSpPr>
          <p:spPr>
            <a:xfrm>
              <a:off x="1010628" y="4803884"/>
              <a:ext cx="104775" cy="104775"/>
            </a:xfrm>
            <a:prstGeom prst="chevron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000">
                <a:solidFill>
                  <a:srgbClr val="000000"/>
                </a:solidFill>
              </a:endParaRPr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1907704" y="3219822"/>
            <a:ext cx="1606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19.3%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913040" y="3939899"/>
            <a:ext cx="1425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14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352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442" y="575536"/>
            <a:ext cx="3798051" cy="21677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442" y="2850564"/>
            <a:ext cx="3798051" cy="2167713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4817" y="2850564"/>
            <a:ext cx="3799332" cy="2167713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4817" y="575536"/>
            <a:ext cx="3799332" cy="2167713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2019179" y="527841"/>
            <a:ext cx="1029448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100" dirty="0">
                <a:latin typeface="Helvetica Neue"/>
                <a:cs typeface="Helvetica Neue"/>
              </a:rPr>
              <a:t>Exon skipping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949731" y="2813688"/>
            <a:ext cx="1293086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100" dirty="0">
                <a:latin typeface="Helvetica Neue"/>
                <a:cs typeface="Helvetica Neue"/>
              </a:rPr>
              <a:t>Exonic splice-gain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110829" y="527841"/>
            <a:ext cx="1105057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100" dirty="0">
                <a:latin typeface="Helvetica Neue"/>
                <a:cs typeface="Helvetica Neue"/>
              </a:rPr>
              <a:t>Exon extension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997975" y="2822369"/>
            <a:ext cx="1337661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100">
                <a:latin typeface="Helvetica Neue"/>
                <a:cs typeface="Helvetica Neue"/>
              </a:rPr>
              <a:t>Intronic splice-gain</a:t>
            </a:r>
            <a:endParaRPr lang="en-US" sz="1100" dirty="0">
              <a:latin typeface="Helvetica Neue"/>
              <a:cs typeface="Helvetica Neue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07954" y="-236116"/>
            <a:ext cx="8163521" cy="11025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35% diagnosis rate in exome-unsolved cases</a:t>
            </a:r>
            <a:endParaRPr lang="en-US" sz="3000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5736" y="1851670"/>
            <a:ext cx="4824536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Now at over 100 muscle disease cases with muscle RNA-seq</a:t>
            </a:r>
          </a:p>
          <a:p>
            <a:endParaRPr lang="en-US" dirty="0"/>
          </a:p>
          <a:p>
            <a:r>
              <a:rPr lang="en-US" dirty="0" smtClean="0"/>
              <a:t>Expanding to kidney biopsies, fibroblasts in other disease areas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608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0070C0"/>
                </a:solidFill>
              </a:rPr>
              <a:t>Case study: SMCHD1 and </a:t>
            </a:r>
            <a:br>
              <a:rPr lang="en-GB" dirty="0" smtClean="0">
                <a:solidFill>
                  <a:srgbClr val="0070C0"/>
                </a:solidFill>
              </a:rPr>
            </a:br>
            <a:r>
              <a:rPr lang="en-GB" dirty="0" err="1" smtClean="0">
                <a:solidFill>
                  <a:srgbClr val="0070C0"/>
                </a:solidFill>
              </a:rPr>
              <a:t>arhinia</a:t>
            </a:r>
            <a:endParaRPr lang="en-GB" sz="4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376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9050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Congenital </a:t>
            </a:r>
            <a:r>
              <a:rPr lang="en-US" dirty="0" err="1">
                <a:solidFill>
                  <a:srgbClr val="0070C0"/>
                </a:solidFill>
              </a:rPr>
              <a:t>arhinia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819150"/>
            <a:ext cx="7162800" cy="4038600"/>
          </a:xfrm>
        </p:spPr>
        <p:txBody>
          <a:bodyPr>
            <a:noAutofit/>
          </a:bodyPr>
          <a:lstStyle/>
          <a:p>
            <a:pPr indent="-171450"/>
            <a:r>
              <a:rPr lang="en-US" sz="2400" dirty="0"/>
              <a:t>A</a:t>
            </a:r>
            <a:r>
              <a:rPr lang="en-US" sz="2400" dirty="0" smtClean="0"/>
              <a:t>bsent external </a:t>
            </a:r>
            <a:r>
              <a:rPr lang="en-US" sz="2400" dirty="0"/>
              <a:t>nose and olfactory </a:t>
            </a:r>
            <a:r>
              <a:rPr lang="en-US" sz="2400" dirty="0" smtClean="0"/>
              <a:t>system</a:t>
            </a:r>
          </a:p>
          <a:p>
            <a:pPr indent="-171450"/>
            <a:endParaRPr lang="en-US" sz="1500" dirty="0"/>
          </a:p>
          <a:p>
            <a:pPr indent="-171450"/>
            <a:r>
              <a:rPr lang="en-US" sz="2400" dirty="0"/>
              <a:t>R</a:t>
            </a:r>
            <a:r>
              <a:rPr lang="en-US" sz="2400" dirty="0" smtClean="0"/>
              <a:t>are </a:t>
            </a:r>
            <a:r>
              <a:rPr lang="en-US" sz="2400" dirty="0"/>
              <a:t>congenital malformation </a:t>
            </a:r>
            <a:r>
              <a:rPr lang="en-US" sz="2400" dirty="0" smtClean="0"/>
              <a:t>(80 cases)</a:t>
            </a:r>
          </a:p>
          <a:p>
            <a:pPr indent="-171450"/>
            <a:endParaRPr lang="en-US" sz="1500" dirty="0"/>
          </a:p>
          <a:p>
            <a:pPr indent="-171450"/>
            <a:r>
              <a:rPr lang="en-US" sz="2400" dirty="0"/>
              <a:t>F</a:t>
            </a:r>
            <a:r>
              <a:rPr lang="en-US" sz="2400" dirty="0" smtClean="0"/>
              <a:t>ull </a:t>
            </a:r>
            <a:r>
              <a:rPr lang="en-US" sz="2400" dirty="0"/>
              <a:t>phenotypic spectrum </a:t>
            </a:r>
            <a:r>
              <a:rPr lang="en-US" sz="2400" dirty="0" smtClean="0"/>
              <a:t>not systematically described</a:t>
            </a:r>
          </a:p>
          <a:p>
            <a:pPr marL="857250" lvl="2" indent="-285750">
              <a:buFont typeface="Wingdings" charset="2"/>
              <a:buChar char="Ø"/>
            </a:pPr>
            <a:r>
              <a:rPr lang="en-US" sz="1600" dirty="0"/>
              <a:t> </a:t>
            </a:r>
            <a:r>
              <a:rPr lang="en-US" sz="2000" dirty="0"/>
              <a:t>Other craniofacial defects: eyes, ears, palate, and maxilla</a:t>
            </a:r>
          </a:p>
          <a:p>
            <a:pPr marL="914400" lvl="2" indent="-342900">
              <a:buFont typeface="Wingdings" charset="2"/>
              <a:buChar char="Ø"/>
            </a:pPr>
            <a:r>
              <a:rPr lang="en-US" sz="2000" dirty="0" err="1"/>
              <a:t>Bosma</a:t>
            </a:r>
            <a:r>
              <a:rPr lang="en-US" sz="2000" dirty="0"/>
              <a:t> triad (n= 17):  </a:t>
            </a:r>
            <a:r>
              <a:rPr lang="en-US" sz="2000" dirty="0" err="1"/>
              <a:t>Arhinia</a:t>
            </a:r>
            <a:r>
              <a:rPr lang="en-US" sz="2000" dirty="0"/>
              <a:t> + ocular + reproductive </a:t>
            </a:r>
            <a:r>
              <a:rPr lang="en-US" sz="2000" dirty="0" smtClean="0"/>
              <a:t>defects</a:t>
            </a:r>
            <a:endParaRPr lang="en-US" sz="2400" dirty="0" smtClean="0"/>
          </a:p>
          <a:p>
            <a:pPr indent="-171450"/>
            <a:r>
              <a:rPr lang="en-US" sz="2400" dirty="0" smtClean="0"/>
              <a:t>Unknown genetic cause despite genetic testing (</a:t>
            </a:r>
            <a:r>
              <a:rPr lang="en-US" sz="2400" dirty="0"/>
              <a:t>Karyotype, Array-CGH, candidate </a:t>
            </a:r>
            <a:r>
              <a:rPr lang="en-US" sz="2400" dirty="0" smtClean="0"/>
              <a:t>gene </a:t>
            </a:r>
            <a:r>
              <a:rPr lang="en-US" sz="2400" dirty="0" err="1" smtClean="0"/>
              <a:t>seq</a:t>
            </a:r>
            <a:r>
              <a:rPr lang="en-US" sz="2400" dirty="0" smtClean="0"/>
              <a:t>)</a:t>
            </a:r>
            <a:endParaRPr lang="en-US" sz="2400" dirty="0"/>
          </a:p>
          <a:p>
            <a:pPr indent="-171450"/>
            <a:endParaRPr lang="en-US" sz="2000" dirty="0"/>
          </a:p>
          <a:p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838200"/>
            <a:ext cx="3055239" cy="1885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2800350"/>
            <a:ext cx="1636528" cy="19316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0152" y="4803998"/>
            <a:ext cx="3203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Mike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Talkowski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670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8" t="2752" r="8246" b="21861"/>
          <a:stretch/>
        </p:blipFill>
        <p:spPr bwMode="auto">
          <a:xfrm>
            <a:off x="288926" y="693658"/>
            <a:ext cx="8456613" cy="446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5-Point Star 12"/>
          <p:cNvSpPr/>
          <p:nvPr/>
        </p:nvSpPr>
        <p:spPr>
          <a:xfrm>
            <a:off x="457200" y="1930717"/>
            <a:ext cx="114300" cy="85725"/>
          </a:xfrm>
          <a:prstGeom prst="star5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1738314" y="2024777"/>
            <a:ext cx="149225" cy="114300"/>
          </a:xfrm>
          <a:prstGeom prst="star5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5-Point Star 15"/>
          <p:cNvSpPr/>
          <p:nvPr/>
        </p:nvSpPr>
        <p:spPr bwMode="auto">
          <a:xfrm>
            <a:off x="3657601" y="2199799"/>
            <a:ext cx="149225" cy="114300"/>
          </a:xfrm>
          <a:prstGeom prst="star5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5-Point Star 16"/>
          <p:cNvSpPr/>
          <p:nvPr/>
        </p:nvSpPr>
        <p:spPr bwMode="auto">
          <a:xfrm>
            <a:off x="7772401" y="1906906"/>
            <a:ext cx="149225" cy="114300"/>
          </a:xfrm>
          <a:prstGeom prst="star5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5-Point Star 17"/>
          <p:cNvSpPr/>
          <p:nvPr/>
        </p:nvSpPr>
        <p:spPr bwMode="auto">
          <a:xfrm>
            <a:off x="7772401" y="2021206"/>
            <a:ext cx="149225" cy="114300"/>
          </a:xfrm>
          <a:prstGeom prst="star5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5-Point Star 18"/>
          <p:cNvSpPr/>
          <p:nvPr/>
        </p:nvSpPr>
        <p:spPr bwMode="auto">
          <a:xfrm>
            <a:off x="7700964" y="2531984"/>
            <a:ext cx="150812" cy="114300"/>
          </a:xfrm>
          <a:prstGeom prst="star5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5-Point Star 19"/>
          <p:cNvSpPr/>
          <p:nvPr/>
        </p:nvSpPr>
        <p:spPr bwMode="auto">
          <a:xfrm>
            <a:off x="4117976" y="1616393"/>
            <a:ext cx="149225" cy="114300"/>
          </a:xfrm>
          <a:prstGeom prst="star5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5-Point Star 20"/>
          <p:cNvSpPr/>
          <p:nvPr/>
        </p:nvSpPr>
        <p:spPr bwMode="auto">
          <a:xfrm>
            <a:off x="3960814" y="1215153"/>
            <a:ext cx="149225" cy="114300"/>
          </a:xfrm>
          <a:prstGeom prst="star5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5-Point Star 21"/>
          <p:cNvSpPr/>
          <p:nvPr/>
        </p:nvSpPr>
        <p:spPr bwMode="auto">
          <a:xfrm>
            <a:off x="4246564" y="1512809"/>
            <a:ext cx="149225" cy="114300"/>
          </a:xfrm>
          <a:prstGeom prst="star5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5-Point Star 22"/>
          <p:cNvSpPr/>
          <p:nvPr/>
        </p:nvSpPr>
        <p:spPr bwMode="auto">
          <a:xfrm>
            <a:off x="4287839" y="1627109"/>
            <a:ext cx="149225" cy="114300"/>
          </a:xfrm>
          <a:prstGeom prst="star5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5-Point Star 23"/>
          <p:cNvSpPr/>
          <p:nvPr/>
        </p:nvSpPr>
        <p:spPr bwMode="auto">
          <a:xfrm>
            <a:off x="4287839" y="1684259"/>
            <a:ext cx="149225" cy="114300"/>
          </a:xfrm>
          <a:prstGeom prst="star5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5-Point Star 24"/>
          <p:cNvSpPr/>
          <p:nvPr/>
        </p:nvSpPr>
        <p:spPr bwMode="auto">
          <a:xfrm>
            <a:off x="4416426" y="1523524"/>
            <a:ext cx="149225" cy="114300"/>
          </a:xfrm>
          <a:prstGeom prst="star5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5-Point Star 25"/>
          <p:cNvSpPr/>
          <p:nvPr/>
        </p:nvSpPr>
        <p:spPr bwMode="auto">
          <a:xfrm>
            <a:off x="4475164" y="1667590"/>
            <a:ext cx="149225" cy="114300"/>
          </a:xfrm>
          <a:prstGeom prst="star5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5-Point Star 46"/>
          <p:cNvSpPr/>
          <p:nvPr/>
        </p:nvSpPr>
        <p:spPr bwMode="auto">
          <a:xfrm>
            <a:off x="3732214" y="1446133"/>
            <a:ext cx="149225" cy="114300"/>
          </a:xfrm>
          <a:prstGeom prst="star5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5-Point Star 47"/>
          <p:cNvSpPr/>
          <p:nvPr/>
        </p:nvSpPr>
        <p:spPr bwMode="auto">
          <a:xfrm>
            <a:off x="4097338" y="1347312"/>
            <a:ext cx="149225" cy="114300"/>
          </a:xfrm>
          <a:prstGeom prst="star5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5-Point Star 48"/>
          <p:cNvSpPr/>
          <p:nvPr/>
        </p:nvSpPr>
        <p:spPr bwMode="auto">
          <a:xfrm>
            <a:off x="4246563" y="1260396"/>
            <a:ext cx="149225" cy="114300"/>
          </a:xfrm>
          <a:prstGeom prst="star5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5-Point Star 49"/>
          <p:cNvSpPr/>
          <p:nvPr/>
        </p:nvSpPr>
        <p:spPr bwMode="auto">
          <a:xfrm>
            <a:off x="1203325" y="2365296"/>
            <a:ext cx="149225" cy="114300"/>
          </a:xfrm>
          <a:prstGeom prst="star5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5-Point Star 51"/>
          <p:cNvSpPr/>
          <p:nvPr/>
        </p:nvSpPr>
        <p:spPr bwMode="auto">
          <a:xfrm>
            <a:off x="5410200" y="3249930"/>
            <a:ext cx="149225" cy="114300"/>
          </a:xfrm>
          <a:prstGeom prst="star5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5-Point Star 52"/>
          <p:cNvSpPr/>
          <p:nvPr/>
        </p:nvSpPr>
        <p:spPr bwMode="auto">
          <a:xfrm>
            <a:off x="454025" y="2587942"/>
            <a:ext cx="149225" cy="114300"/>
          </a:xfrm>
          <a:prstGeom prst="star5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" name="5-Point Star 53"/>
          <p:cNvSpPr/>
          <p:nvPr/>
        </p:nvSpPr>
        <p:spPr bwMode="auto">
          <a:xfrm>
            <a:off x="6553200" y="2183130"/>
            <a:ext cx="149225" cy="114300"/>
          </a:xfrm>
          <a:prstGeom prst="star5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" name="5-Point Star 54"/>
          <p:cNvSpPr/>
          <p:nvPr/>
        </p:nvSpPr>
        <p:spPr bwMode="auto">
          <a:xfrm>
            <a:off x="1352550" y="3346370"/>
            <a:ext cx="149225" cy="114300"/>
          </a:xfrm>
          <a:prstGeom prst="star5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" name="5-Point Star 55"/>
          <p:cNvSpPr/>
          <p:nvPr/>
        </p:nvSpPr>
        <p:spPr bwMode="auto">
          <a:xfrm>
            <a:off x="1203325" y="3307080"/>
            <a:ext cx="149225" cy="114300"/>
          </a:xfrm>
          <a:prstGeom prst="star5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5-Point Star 59"/>
          <p:cNvSpPr/>
          <p:nvPr/>
        </p:nvSpPr>
        <p:spPr bwMode="auto">
          <a:xfrm>
            <a:off x="7697788" y="1787247"/>
            <a:ext cx="149225" cy="114300"/>
          </a:xfrm>
          <a:prstGeom prst="star5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Title 45"/>
          <p:cNvSpPr txBox="1">
            <a:spLocks/>
          </p:cNvSpPr>
          <p:nvPr/>
        </p:nvSpPr>
        <p:spPr>
          <a:xfrm>
            <a:off x="0" y="57150"/>
            <a:ext cx="9031288" cy="457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altLang="en-US" sz="2800" kern="0" dirty="0">
                <a:solidFill>
                  <a:srgbClr val="0070C0"/>
                </a:solidFill>
              </a:rPr>
              <a:t>International </a:t>
            </a:r>
            <a:r>
              <a:rPr lang="en-US" altLang="en-US" sz="2800" kern="0" dirty="0" smtClean="0">
                <a:solidFill>
                  <a:srgbClr val="0070C0"/>
                </a:solidFill>
              </a:rPr>
              <a:t>consortium</a:t>
            </a:r>
            <a:endParaRPr lang="en-US" altLang="en-US" sz="2800" kern="0" dirty="0">
              <a:solidFill>
                <a:srgbClr val="0070C0"/>
              </a:solidFill>
            </a:endParaRPr>
          </a:p>
        </p:txBody>
      </p:sp>
      <p:sp>
        <p:nvSpPr>
          <p:cNvPr id="51" name="5-Point Star 50"/>
          <p:cNvSpPr/>
          <p:nvPr/>
        </p:nvSpPr>
        <p:spPr bwMode="auto">
          <a:xfrm>
            <a:off x="1272540" y="3445430"/>
            <a:ext cx="149225" cy="114300"/>
          </a:xfrm>
          <a:prstGeom prst="star5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1597025" y="1930717"/>
            <a:ext cx="114300" cy="85725"/>
          </a:xfrm>
          <a:prstGeom prst="star5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5-Point Star 8"/>
          <p:cNvSpPr/>
          <p:nvPr/>
        </p:nvSpPr>
        <p:spPr bwMode="auto">
          <a:xfrm>
            <a:off x="1716088" y="1962150"/>
            <a:ext cx="114300" cy="85725"/>
          </a:xfrm>
          <a:prstGeom prst="star5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5-Point Star 10"/>
          <p:cNvSpPr/>
          <p:nvPr/>
        </p:nvSpPr>
        <p:spPr bwMode="auto">
          <a:xfrm>
            <a:off x="1295400" y="2115741"/>
            <a:ext cx="114300" cy="85725"/>
          </a:xfrm>
          <a:prstGeom prst="star5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5-Point Star 11"/>
          <p:cNvSpPr/>
          <p:nvPr/>
        </p:nvSpPr>
        <p:spPr bwMode="auto">
          <a:xfrm>
            <a:off x="838200" y="2116931"/>
            <a:ext cx="114300" cy="85725"/>
          </a:xfrm>
          <a:prstGeom prst="star5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362200" y="4655463"/>
            <a:ext cx="9067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/>
              <a:t>Collected 40 cases </a:t>
            </a:r>
            <a:r>
              <a:rPr lang="en-US" sz="2200" b="1" dirty="0"/>
              <a:t>of </a:t>
            </a:r>
            <a:r>
              <a:rPr lang="en-US" sz="2200" b="1" dirty="0" err="1"/>
              <a:t>arhinia</a:t>
            </a:r>
            <a:r>
              <a:rPr lang="en-US" sz="2200" b="1" dirty="0"/>
              <a:t> </a:t>
            </a:r>
            <a:r>
              <a:rPr lang="en-US" sz="2200" b="1" dirty="0" smtClean="0"/>
              <a:t>worldwide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167823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charset="0"/>
                <a:ea typeface="MS PGothic" charset="0"/>
              </a:rPr>
              <a:t>Accumulation of Rare Mutations in </a:t>
            </a:r>
            <a:r>
              <a:rPr lang="en-US" sz="3200" i="1" dirty="0">
                <a:solidFill>
                  <a:srgbClr val="0070C0"/>
                </a:solidFill>
                <a:latin typeface="Arial" charset="0"/>
                <a:ea typeface="MS PGothic" charset="0"/>
              </a:rPr>
              <a:t>SMCHD1</a:t>
            </a:r>
            <a:r>
              <a:rPr lang="en-US" sz="3200" dirty="0">
                <a:solidFill>
                  <a:srgbClr val="0070C0"/>
                </a:solidFill>
                <a:latin typeface="Arial" charset="0"/>
                <a:ea typeface="MS PGothic" charset="0"/>
              </a:rPr>
              <a:t/>
            </a:r>
            <a:br>
              <a:rPr lang="en-US" sz="3200" dirty="0">
                <a:solidFill>
                  <a:srgbClr val="0070C0"/>
                </a:solidFill>
                <a:latin typeface="Arial" charset="0"/>
                <a:ea typeface="MS PGothic" charset="0"/>
              </a:rPr>
            </a:br>
            <a:endParaRPr lang="en-US" sz="3200" dirty="0">
              <a:solidFill>
                <a:srgbClr val="0070C0"/>
              </a:solidFill>
              <a:latin typeface="Arial" charset="0"/>
              <a:ea typeface="MS PGothic" charset="0"/>
            </a:endParaRPr>
          </a:p>
        </p:txBody>
      </p:sp>
      <p:sp>
        <p:nvSpPr>
          <p:cNvPr id="37892" name="TextBox 7"/>
          <p:cNvSpPr txBox="1">
            <a:spLocks noChangeArrowheads="1"/>
          </p:cNvSpPr>
          <p:nvPr/>
        </p:nvSpPr>
        <p:spPr bwMode="auto">
          <a:xfrm>
            <a:off x="0" y="588823"/>
            <a:ext cx="90678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Compared gene-based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arhinia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allele counts with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Exome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Aggregation Consortium (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ExAC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) controls (n=60,706)</a:t>
            </a: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73212" y="1962150"/>
            <a:ext cx="487381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en-US" sz="2000" u="sng" dirty="0" smtClean="0"/>
              <a:t>Gene Burden Filters</a:t>
            </a:r>
          </a:p>
          <a:p>
            <a:pPr lvl="1" algn="ctr">
              <a:defRPr/>
            </a:pPr>
            <a:endParaRPr lang="en-US" sz="400" u="sng" dirty="0"/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sz="2000" dirty="0"/>
              <a:t>EXAC adjusted </a:t>
            </a:r>
            <a:r>
              <a:rPr lang="en-US" sz="2000" dirty="0" err="1"/>
              <a:t>freq</a:t>
            </a:r>
            <a:r>
              <a:rPr lang="en-US" sz="2000" dirty="0"/>
              <a:t> of 0.1%</a:t>
            </a:r>
          </a:p>
          <a:p>
            <a:pPr lvl="1">
              <a:defRPr/>
            </a:pPr>
            <a:endParaRPr lang="en-US" sz="800" dirty="0"/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sz="2000" dirty="0" err="1"/>
              <a:t>Nonsynonymous</a:t>
            </a:r>
            <a:r>
              <a:rPr lang="en-US" sz="2000" dirty="0"/>
              <a:t> and splice </a:t>
            </a:r>
          </a:p>
          <a:p>
            <a:pPr lvl="1">
              <a:defRPr/>
            </a:pPr>
            <a:endParaRPr lang="en-US" sz="800" dirty="0"/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sz="2000" dirty="0"/>
              <a:t>No sex chromosomes</a:t>
            </a:r>
          </a:p>
          <a:p>
            <a:pPr marL="914400" lvl="1" indent="-457200">
              <a:buFont typeface="+mj-lt"/>
              <a:buAutoNum type="arabicPeriod"/>
              <a:defRPr/>
            </a:pPr>
            <a:endParaRPr lang="en-US" sz="800" dirty="0"/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sz="2000" dirty="0"/>
              <a:t>Mean Depth of 10 reads</a:t>
            </a:r>
          </a:p>
          <a:p>
            <a:pPr marL="914400" lvl="1" indent="-457200">
              <a:buFont typeface="+mj-lt"/>
              <a:buAutoNum type="arabicPeriod"/>
              <a:defRPr/>
            </a:pPr>
            <a:endParaRPr lang="en-US" sz="800" dirty="0"/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sz="2000" dirty="0"/>
              <a:t>Mapping Quality &gt;10</a:t>
            </a:r>
          </a:p>
        </p:txBody>
      </p:sp>
      <p:pic>
        <p:nvPicPr>
          <p:cNvPr id="3" name="Picture 2" descr="Figure2.manhatta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81150"/>
            <a:ext cx="4038600" cy="345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52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968169" y="1839864"/>
            <a:ext cx="7077120" cy="1549328"/>
            <a:chOff x="228600" y="3409950"/>
            <a:chExt cx="7077120" cy="1721596"/>
          </a:xfrm>
        </p:grpSpPr>
        <p:grpSp>
          <p:nvGrpSpPr>
            <p:cNvPr id="77" name="Group 76"/>
            <p:cNvGrpSpPr/>
            <p:nvPr/>
          </p:nvGrpSpPr>
          <p:grpSpPr>
            <a:xfrm>
              <a:off x="228600" y="3486150"/>
              <a:ext cx="7077120" cy="1645396"/>
              <a:chOff x="232894" y="2526554"/>
              <a:chExt cx="7077120" cy="1645396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475131" y="2526554"/>
                <a:ext cx="6834883" cy="1645396"/>
                <a:chOff x="407728" y="1957759"/>
                <a:chExt cx="6843785" cy="1654172"/>
              </a:xfrm>
            </p:grpSpPr>
            <p:grpSp>
              <p:nvGrpSpPr>
                <p:cNvPr id="69" name="Group 68"/>
                <p:cNvGrpSpPr/>
                <p:nvPr/>
              </p:nvGrpSpPr>
              <p:grpSpPr>
                <a:xfrm>
                  <a:off x="407728" y="1957759"/>
                  <a:ext cx="6843785" cy="1654172"/>
                  <a:chOff x="407728" y="1957759"/>
                  <a:chExt cx="6843785" cy="1654172"/>
                </a:xfrm>
              </p:grpSpPr>
              <p:pic>
                <p:nvPicPr>
                  <p:cNvPr id="72" name="Picture 71" descr="mutation_diagram_SMCHD1-FSHD2.pdf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2133" t="3348" r="19622" b="74869"/>
                  <a:stretch/>
                </p:blipFill>
                <p:spPr>
                  <a:xfrm>
                    <a:off x="407728" y="2118003"/>
                    <a:ext cx="6843785" cy="1493928"/>
                  </a:xfrm>
                  <a:prstGeom prst="rect">
                    <a:avLst/>
                  </a:prstGeom>
                </p:spPr>
              </p:pic>
              <p:sp>
                <p:nvSpPr>
                  <p:cNvPr id="73" name="Rectangle 72"/>
                  <p:cNvSpPr/>
                  <p:nvPr/>
                </p:nvSpPr>
                <p:spPr>
                  <a:xfrm>
                    <a:off x="6216435" y="1957759"/>
                    <a:ext cx="814174" cy="14694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FFFFFF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0" name="Rectangle 69"/>
                <p:cNvSpPr/>
                <p:nvPr/>
              </p:nvSpPr>
              <p:spPr>
                <a:xfrm>
                  <a:off x="1089573" y="3073731"/>
                  <a:ext cx="503532" cy="235035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50" dirty="0" smtClean="0">
                      <a:latin typeface="Arial"/>
                      <a:cs typeface="Arial"/>
                    </a:rPr>
                    <a:t>ATPase</a:t>
                  </a:r>
                  <a:r>
                    <a:rPr lang="en-US" sz="650" baseline="30000" dirty="0" smtClean="0">
                      <a:latin typeface="Arial"/>
                      <a:cs typeface="Arial"/>
                    </a:rPr>
                    <a:t>#</a:t>
                  </a:r>
                  <a:endParaRPr lang="en-US" sz="65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6097486" y="3070002"/>
                  <a:ext cx="402943" cy="225839"/>
                </a:xfrm>
                <a:prstGeom prst="rect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50" dirty="0" smtClean="0">
                      <a:latin typeface="Arial"/>
                      <a:cs typeface="Arial"/>
                    </a:rPr>
                    <a:t>SMC</a:t>
                  </a:r>
                </a:p>
                <a:p>
                  <a:pPr algn="ctr"/>
                  <a:r>
                    <a:rPr lang="en-US" sz="550" dirty="0" smtClean="0">
                      <a:latin typeface="Arial"/>
                      <a:cs typeface="Arial"/>
                    </a:rPr>
                    <a:t>Hinge*</a:t>
                  </a:r>
                  <a:endParaRPr lang="en-US" sz="550" dirty="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45" name="TextBox 44"/>
              <p:cNvSpPr txBox="1"/>
              <p:nvPr/>
            </p:nvSpPr>
            <p:spPr>
              <a:xfrm rot="16200000">
                <a:off x="-115141" y="3072185"/>
                <a:ext cx="942289" cy="24622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/>
                    <a:cs typeface="Arial"/>
                  </a:rPr>
                  <a:t># Mutations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3352800" y="3409950"/>
              <a:ext cx="1524000" cy="58477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                                                   FSHD2 (n=89) 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986379" y="347953"/>
            <a:ext cx="7090820" cy="1779202"/>
            <a:chOff x="228600" y="386774"/>
            <a:chExt cx="7090820" cy="1779202"/>
          </a:xfrm>
        </p:grpSpPr>
        <p:grpSp>
          <p:nvGrpSpPr>
            <p:cNvPr id="7" name="Group 6"/>
            <p:cNvGrpSpPr/>
            <p:nvPr/>
          </p:nvGrpSpPr>
          <p:grpSpPr>
            <a:xfrm>
              <a:off x="228600" y="514350"/>
              <a:ext cx="7090820" cy="1651626"/>
              <a:chOff x="240777" y="592932"/>
              <a:chExt cx="7090820" cy="1651626"/>
            </a:xfrm>
          </p:grpSpPr>
          <p:pic>
            <p:nvPicPr>
              <p:cNvPr id="47" name="Picture 46" descr="Unknown1.pd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47" t="9949"/>
              <a:stretch/>
            </p:blipFill>
            <p:spPr>
              <a:xfrm>
                <a:off x="483782" y="700639"/>
                <a:ext cx="6847815" cy="1543919"/>
              </a:xfrm>
              <a:prstGeom prst="rect">
                <a:avLst/>
              </a:prstGeom>
            </p:spPr>
          </p:pic>
          <p:grpSp>
            <p:nvGrpSpPr>
              <p:cNvPr id="50" name="Group 49"/>
              <p:cNvGrpSpPr/>
              <p:nvPr/>
            </p:nvGrpSpPr>
            <p:grpSpPr>
              <a:xfrm>
                <a:off x="1147541" y="592932"/>
                <a:ext cx="5404053" cy="1355270"/>
                <a:chOff x="1071928" y="228099"/>
                <a:chExt cx="5404053" cy="1355270"/>
              </a:xfrm>
            </p:grpSpPr>
            <p:sp>
              <p:nvSpPr>
                <p:cNvPr id="74" name="Rectangle 73"/>
                <p:cNvSpPr/>
                <p:nvPr/>
              </p:nvSpPr>
              <p:spPr>
                <a:xfrm>
                  <a:off x="1341614" y="228099"/>
                  <a:ext cx="814174" cy="14694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1071928" y="1348382"/>
                  <a:ext cx="503532" cy="234987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50" dirty="0" smtClean="0">
                      <a:latin typeface="Arial"/>
                      <a:cs typeface="Arial"/>
                    </a:rPr>
                    <a:t>ATPase</a:t>
                  </a:r>
                  <a:r>
                    <a:rPr lang="en-US" sz="650" baseline="30000" dirty="0" smtClean="0">
                      <a:latin typeface="Arial"/>
                      <a:cs typeface="Arial"/>
                    </a:rPr>
                    <a:t>#</a:t>
                  </a:r>
                  <a:endParaRPr lang="en-US" sz="65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6073038" y="1348383"/>
                  <a:ext cx="402943" cy="225839"/>
                </a:xfrm>
                <a:prstGeom prst="rect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50" dirty="0" smtClean="0">
                      <a:latin typeface="Arial"/>
                      <a:cs typeface="Arial"/>
                    </a:rPr>
                    <a:t>SMC</a:t>
                  </a:r>
                </a:p>
                <a:p>
                  <a:pPr algn="ctr"/>
                  <a:r>
                    <a:rPr lang="en-US" sz="550" dirty="0" smtClean="0">
                      <a:latin typeface="Arial"/>
                      <a:cs typeface="Arial"/>
                    </a:rPr>
                    <a:t>Hinge*</a:t>
                  </a:r>
                  <a:endParaRPr lang="en-US" sz="550" dirty="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 rot="16200000">
                <a:off x="-107258" y="1098975"/>
                <a:ext cx="942289" cy="24622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/>
                    <a:cs typeface="Arial"/>
                  </a:rPr>
                  <a:t># Mutations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3352800" y="386774"/>
              <a:ext cx="1524000" cy="58477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                                                              </a:t>
              </a:r>
              <a:r>
                <a:rPr lang="en-US" sz="1600" dirty="0" err="1" smtClean="0">
                  <a:latin typeface="Arial"/>
                  <a:cs typeface="Arial"/>
                </a:rPr>
                <a:t>Arhinia</a:t>
              </a:r>
              <a:r>
                <a:rPr lang="en-US" sz="1600" dirty="0" smtClean="0">
                  <a:latin typeface="Arial"/>
                  <a:cs typeface="Arial"/>
                </a:rPr>
                <a:t> (n=31)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33400" y="-228600"/>
            <a:ext cx="8229600" cy="857250"/>
          </a:xfrm>
        </p:spPr>
        <p:txBody>
          <a:bodyPr/>
          <a:lstStyle/>
          <a:p>
            <a:pPr>
              <a:tabLst>
                <a:tab pos="2573338" algn="l"/>
              </a:tabLst>
            </a:pPr>
            <a:r>
              <a:rPr lang="en-US" sz="3200" dirty="0" smtClean="0">
                <a:solidFill>
                  <a:srgbClr val="0070C0"/>
                </a:solidFill>
                <a:latin typeface="Arial" charset="0"/>
                <a:ea typeface="MS PGothic" charset="0"/>
              </a:rPr>
              <a:t>Conservation of SMCHD1 ATPase Domain </a:t>
            </a:r>
            <a:endParaRPr lang="en-US" sz="3200" dirty="0">
              <a:solidFill>
                <a:srgbClr val="0070C0"/>
              </a:solidFill>
              <a:latin typeface="Arial" charset="0"/>
              <a:ea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956235" y="3238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664334" y="719376"/>
            <a:ext cx="2031866" cy="861774"/>
            <a:chOff x="9296400" y="819150"/>
            <a:chExt cx="2031866" cy="861774"/>
          </a:xfrm>
        </p:grpSpPr>
        <p:sp>
          <p:nvSpPr>
            <p:cNvPr id="56" name="TextBox 55"/>
            <p:cNvSpPr txBox="1"/>
            <p:nvPr/>
          </p:nvSpPr>
          <p:spPr>
            <a:xfrm>
              <a:off x="9390862" y="819150"/>
              <a:ext cx="193740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u="sng" dirty="0" smtClean="0">
                  <a:latin typeface="Arial"/>
                  <a:cs typeface="Arial"/>
                </a:rPr>
                <a:t>Rare Mutations in SMCHD1 </a:t>
              </a:r>
              <a:r>
                <a:rPr lang="en-US" sz="1000" dirty="0" smtClean="0">
                  <a:latin typeface="Arial"/>
                  <a:cs typeface="Arial"/>
                </a:rPr>
                <a:t>(MAF&lt;0.0001)</a:t>
              </a:r>
            </a:p>
            <a:p>
              <a:r>
                <a:rPr lang="en-US" sz="1000" dirty="0" smtClean="0">
                  <a:latin typeface="Arial"/>
                  <a:cs typeface="Arial"/>
                </a:rPr>
                <a:t>Missense</a:t>
              </a:r>
            </a:p>
            <a:p>
              <a:r>
                <a:rPr lang="en-US" sz="1000" dirty="0" smtClean="0">
                  <a:latin typeface="Arial"/>
                  <a:cs typeface="Arial"/>
                </a:rPr>
                <a:t>Nonsense/</a:t>
              </a:r>
              <a:r>
                <a:rPr lang="en-US" sz="1000" dirty="0" err="1" smtClean="0">
                  <a:latin typeface="Arial"/>
                  <a:cs typeface="Arial"/>
                </a:rPr>
                <a:t>Frameshift</a:t>
              </a:r>
              <a:endParaRPr lang="en-US" sz="1000" dirty="0" smtClean="0">
                <a:latin typeface="Arial"/>
                <a:cs typeface="Arial"/>
              </a:endParaRPr>
            </a:p>
            <a:p>
              <a:r>
                <a:rPr lang="en-US" sz="1000" dirty="0" err="1" smtClean="0">
                  <a:latin typeface="Arial"/>
                  <a:cs typeface="Arial"/>
                </a:rPr>
                <a:t>Inframe</a:t>
              </a:r>
              <a:r>
                <a:rPr lang="en-US" sz="1000" dirty="0" smtClean="0">
                  <a:latin typeface="Arial"/>
                  <a:cs typeface="Arial"/>
                </a:rPr>
                <a:t> deletion/insertion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57" name="Picture 56" descr="mutation_diagram_SMCHD1-FSHD2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398" t="10457" r="58560" b="86488"/>
            <a:stretch/>
          </p:blipFill>
          <p:spPr>
            <a:xfrm>
              <a:off x="9296400" y="995069"/>
              <a:ext cx="178419" cy="208388"/>
            </a:xfrm>
            <a:prstGeom prst="rect">
              <a:avLst/>
            </a:prstGeom>
          </p:spPr>
        </p:pic>
        <p:pic>
          <p:nvPicPr>
            <p:cNvPr id="58" name="Picture 57" descr="mutation_diagram_SMCHD1-FSHD2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729" t="6534" r="75096" b="91292"/>
            <a:stretch/>
          </p:blipFill>
          <p:spPr>
            <a:xfrm>
              <a:off x="9333783" y="1203456"/>
              <a:ext cx="102667" cy="148292"/>
            </a:xfrm>
            <a:prstGeom prst="rect">
              <a:avLst/>
            </a:prstGeom>
          </p:spPr>
        </p:pic>
        <p:pic>
          <p:nvPicPr>
            <p:cNvPr id="59" name="Picture 58" descr="mutation_diagram_SMCHD1-FSHD2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1408" t="14330" r="57247" b="83424"/>
            <a:stretch/>
          </p:blipFill>
          <p:spPr>
            <a:xfrm>
              <a:off x="9337349" y="1351748"/>
              <a:ext cx="117491" cy="153202"/>
            </a:xfrm>
            <a:prstGeom prst="rect">
              <a:avLst/>
            </a:prstGeom>
          </p:spPr>
        </p:pic>
      </p:grpSp>
      <p:sp>
        <p:nvSpPr>
          <p:cNvPr id="60" name="Rectangle 59"/>
          <p:cNvSpPr/>
          <p:nvPr/>
        </p:nvSpPr>
        <p:spPr>
          <a:xfrm>
            <a:off x="1398579" y="3486150"/>
            <a:ext cx="2693791" cy="1600200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  <a:alpha val="25000"/>
                </a:schemeClr>
              </a:gs>
              <a:gs pos="35000">
                <a:schemeClr val="dk1">
                  <a:tint val="37000"/>
                  <a:satMod val="300000"/>
                  <a:alpha val="25000"/>
                </a:schemeClr>
              </a:gs>
              <a:gs pos="100000">
                <a:schemeClr val="dk1">
                  <a:tint val="15000"/>
                  <a:satMod val="350000"/>
                  <a:alpha val="25000"/>
                </a:schemeClr>
              </a:gs>
            </a:gsLst>
            <a:lin ang="162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1818905" y="3226390"/>
            <a:ext cx="1572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Exons 1-19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968170" y="3273260"/>
            <a:ext cx="7185230" cy="1889289"/>
            <a:chOff x="228600" y="1733550"/>
            <a:chExt cx="7185230" cy="1905000"/>
          </a:xfrm>
        </p:grpSpPr>
        <p:sp>
          <p:nvSpPr>
            <p:cNvPr id="55" name="TextBox 54"/>
            <p:cNvSpPr txBox="1"/>
            <p:nvPr/>
          </p:nvSpPr>
          <p:spPr>
            <a:xfrm>
              <a:off x="3352800" y="1733550"/>
              <a:ext cx="2514600" cy="58477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                                                        </a:t>
              </a:r>
              <a:r>
                <a:rPr lang="en-US" sz="1600" dirty="0" err="1" smtClean="0">
                  <a:latin typeface="Arial"/>
                  <a:cs typeface="Arial"/>
                </a:rPr>
                <a:t>ExAC</a:t>
              </a:r>
              <a:r>
                <a:rPr lang="en-US" sz="1600" dirty="0" smtClean="0">
                  <a:latin typeface="Arial"/>
                  <a:cs typeface="Arial"/>
                </a:rPr>
                <a:t> (n=656) </a:t>
              </a:r>
              <a:endParaRPr lang="en-US" sz="1600" dirty="0">
                <a:latin typeface="Arial"/>
                <a:cs typeface="Arial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28600" y="1957410"/>
              <a:ext cx="7185230" cy="1681140"/>
              <a:chOff x="228600" y="4091009"/>
              <a:chExt cx="7185230" cy="1681140"/>
            </a:xfrm>
          </p:grpSpPr>
          <p:pic>
            <p:nvPicPr>
              <p:cNvPr id="48" name="Picture 47" descr="Unknown.pdf"/>
              <p:cNvPicPr>
                <a:picLocks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7" t="10116"/>
              <a:stretch/>
            </p:blipFill>
            <p:spPr>
              <a:xfrm>
                <a:off x="441031" y="4169442"/>
                <a:ext cx="6972799" cy="1602707"/>
              </a:xfrm>
              <a:prstGeom prst="rect">
                <a:avLst/>
              </a:prstGeom>
            </p:spPr>
          </p:pic>
          <p:grpSp>
            <p:nvGrpSpPr>
              <p:cNvPr id="53" name="Group 52"/>
              <p:cNvGrpSpPr/>
              <p:nvPr/>
            </p:nvGrpSpPr>
            <p:grpSpPr>
              <a:xfrm>
                <a:off x="1158668" y="4091009"/>
                <a:ext cx="5457018" cy="1373538"/>
                <a:chOff x="1069356" y="3726176"/>
                <a:chExt cx="5429036" cy="1373538"/>
              </a:xfrm>
            </p:grpSpPr>
            <p:sp>
              <p:nvSpPr>
                <p:cNvPr id="66" name="Rectangle 65"/>
                <p:cNvSpPr/>
                <p:nvPr/>
              </p:nvSpPr>
              <p:spPr>
                <a:xfrm>
                  <a:off x="5656948" y="3726176"/>
                  <a:ext cx="814174" cy="14694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>
                  <a:off x="1069356" y="4864727"/>
                  <a:ext cx="503532" cy="234987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50" dirty="0" smtClean="0">
                      <a:latin typeface="Arial"/>
                      <a:cs typeface="Arial"/>
                    </a:rPr>
                    <a:t>ATPase</a:t>
                  </a:r>
                  <a:r>
                    <a:rPr lang="en-US" sz="650" baseline="30000" dirty="0" smtClean="0">
                      <a:latin typeface="Arial"/>
                      <a:cs typeface="Arial"/>
                    </a:rPr>
                    <a:t>#</a:t>
                  </a:r>
                  <a:endParaRPr lang="en-US" sz="65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6095449" y="4864727"/>
                  <a:ext cx="402943" cy="225839"/>
                </a:xfrm>
                <a:prstGeom prst="rect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50" dirty="0" smtClean="0">
                      <a:latin typeface="Arial"/>
                      <a:cs typeface="Arial"/>
                    </a:rPr>
                    <a:t>SMC</a:t>
                  </a:r>
                </a:p>
                <a:p>
                  <a:pPr algn="ctr"/>
                  <a:r>
                    <a:rPr lang="en-US" sz="550" dirty="0" smtClean="0">
                      <a:latin typeface="Arial"/>
                      <a:cs typeface="Arial"/>
                    </a:rPr>
                    <a:t>Hinge*</a:t>
                  </a:r>
                  <a:endParaRPr lang="en-US" sz="550" dirty="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44" name="TextBox 43"/>
              <p:cNvSpPr txBox="1"/>
              <p:nvPr/>
            </p:nvSpPr>
            <p:spPr>
              <a:xfrm rot="16200000">
                <a:off x="-119435" y="4598319"/>
                <a:ext cx="942289" cy="24622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/>
                    <a:cs typeface="Arial"/>
                  </a:rPr>
                  <a:t># Mutations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1483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 bwMode="auto">
          <a:xfrm>
            <a:off x="457200" y="474806"/>
            <a:ext cx="8229600" cy="5847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200" dirty="0" smtClean="0">
                <a:solidFill>
                  <a:srgbClr val="0070C0"/>
                </a:solidFill>
                <a:latin typeface="Calibri" charset="0"/>
                <a:cs typeface="Arial" charset="0"/>
              </a:rPr>
              <a:t>Samples in the pipeline</a:t>
            </a:r>
            <a:endParaRPr lang="en-US" sz="3200" dirty="0">
              <a:solidFill>
                <a:srgbClr val="0070C0"/>
              </a:solidFill>
              <a:latin typeface="Calibri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31417" y="1275606"/>
            <a:ext cx="1784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 smtClean="0">
                <a:latin typeface="+mj-lt"/>
              </a:rPr>
              <a:t>Orphan</a:t>
            </a:r>
            <a:endParaRPr lang="en-US" sz="2000" b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0072" y="1275606"/>
            <a:ext cx="1269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 smtClean="0">
                <a:latin typeface="+mj-lt"/>
              </a:rPr>
              <a:t>Muscle</a:t>
            </a:r>
            <a:endParaRPr lang="en-US" sz="2000" b="1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27784" y="1275606"/>
            <a:ext cx="1551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 smtClean="0">
                <a:latin typeface="+mj-lt"/>
              </a:rPr>
              <a:t>Cardiology</a:t>
            </a:r>
            <a:endParaRPr lang="en-US" sz="2000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67944" y="1275606"/>
            <a:ext cx="1269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 smtClean="0">
                <a:latin typeface="+mj-lt"/>
              </a:rPr>
              <a:t>Neurodev</a:t>
            </a:r>
            <a:endParaRPr lang="en-US" sz="2000" b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9672" y="1275606"/>
            <a:ext cx="126967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 smtClean="0">
                <a:latin typeface="+mj-lt"/>
              </a:rPr>
              <a:t>Retinal</a:t>
            </a:r>
            <a:endParaRPr lang="en-US" sz="2000" b="1" dirty="0">
              <a:latin typeface="+mj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95078" y="3233805"/>
            <a:ext cx="1335084" cy="338554"/>
            <a:chOff x="1010628" y="4599758"/>
            <a:chExt cx="1780115" cy="451406"/>
          </a:xfrm>
        </p:grpSpPr>
        <p:sp>
          <p:nvSpPr>
            <p:cNvPr id="16" name="TextBox 15"/>
            <p:cNvSpPr txBox="1"/>
            <p:nvPr/>
          </p:nvSpPr>
          <p:spPr>
            <a:xfrm>
              <a:off x="1076325" y="4599758"/>
              <a:ext cx="1714418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S</a:t>
              </a:r>
              <a:r>
                <a:rPr lang="en-US" sz="1600" dirty="0" smtClean="0">
                  <a:solidFill>
                    <a:srgbClr val="000000"/>
                  </a:solidFill>
                </a:rPr>
                <a:t>olved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7" name="Chevron 16"/>
            <p:cNvSpPr/>
            <p:nvPr/>
          </p:nvSpPr>
          <p:spPr>
            <a:xfrm>
              <a:off x="1010628" y="4803884"/>
              <a:ext cx="104775" cy="104775"/>
            </a:xfrm>
            <a:prstGeom prst="chevron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000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95078" y="4529947"/>
            <a:ext cx="1335084" cy="338554"/>
            <a:chOff x="1010628" y="4939962"/>
            <a:chExt cx="1780115" cy="451406"/>
          </a:xfrm>
        </p:grpSpPr>
        <p:sp>
          <p:nvSpPr>
            <p:cNvPr id="19" name="TextBox 18"/>
            <p:cNvSpPr txBox="1"/>
            <p:nvPr/>
          </p:nvSpPr>
          <p:spPr>
            <a:xfrm>
              <a:off x="1076325" y="4939962"/>
              <a:ext cx="1714418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0000"/>
                  </a:solidFill>
                </a:rPr>
                <a:t>Queue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20" name="Chevron 19"/>
            <p:cNvSpPr/>
            <p:nvPr/>
          </p:nvSpPr>
          <p:spPr>
            <a:xfrm>
              <a:off x="1010628" y="5109880"/>
              <a:ext cx="104775" cy="104775"/>
            </a:xfrm>
            <a:prstGeom prst="chevron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000" b="1">
                <a:solidFill>
                  <a:srgbClr val="000000"/>
                </a:solidFill>
              </a:endParaRPr>
            </a:p>
          </p:txBody>
        </p:sp>
      </p:grpSp>
      <p:pic>
        <p:nvPicPr>
          <p:cNvPr id="21" name="Shape 1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1853" y="1779662"/>
            <a:ext cx="727032" cy="727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368" y="1777810"/>
            <a:ext cx="727032" cy="727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3379" y="1774106"/>
            <a:ext cx="731663" cy="731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9536" y="1776885"/>
            <a:ext cx="727032" cy="731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hape 1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35696" y="1775958"/>
            <a:ext cx="731663" cy="727032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2915816" y="3219822"/>
            <a:ext cx="1606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Analysis Pending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15815" y="4515966"/>
            <a:ext cx="1285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</a:rPr>
              <a:t>00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11960" y="3219822"/>
            <a:ext cx="1285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16.3%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11960" y="4515966"/>
            <a:ext cx="1285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300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580112" y="3219822"/>
            <a:ext cx="1285809" cy="338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17.7%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580113" y="4515966"/>
            <a:ext cx="1285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300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58189" y="3219822"/>
            <a:ext cx="890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12.5%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858189" y="4515966"/>
            <a:ext cx="1285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600</a:t>
            </a:r>
            <a:endParaRPr lang="en-US" sz="1600" b="1" dirty="0">
              <a:solidFill>
                <a:srgbClr val="000000"/>
              </a:solidFill>
            </a:endParaRPr>
          </a:p>
        </p:txBody>
      </p:sp>
      <p:pic>
        <p:nvPicPr>
          <p:cNvPr id="2" name="Picture 1" descr="Kidney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62" y="1779662"/>
            <a:ext cx="758814" cy="761352"/>
          </a:xfrm>
          <a:prstGeom prst="ellipse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6372200" y="1275606"/>
            <a:ext cx="1269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 smtClean="0">
                <a:latin typeface="+mj-lt"/>
              </a:rPr>
              <a:t>Kidney</a:t>
            </a:r>
            <a:endParaRPr lang="en-US" sz="2000" b="1" dirty="0"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732240" y="3219822"/>
            <a:ext cx="1285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14.1%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732240" y="4515966"/>
            <a:ext cx="1285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400</a:t>
            </a:r>
            <a:endParaRPr lang="en-US" sz="1600" b="1" dirty="0">
              <a:solidFill>
                <a:srgbClr val="000000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95078" y="3859182"/>
            <a:ext cx="2000658" cy="584776"/>
            <a:chOff x="1010628" y="4939962"/>
            <a:chExt cx="2355163" cy="779702"/>
          </a:xfrm>
        </p:grpSpPr>
        <p:sp>
          <p:nvSpPr>
            <p:cNvPr id="64" name="TextBox 63"/>
            <p:cNvSpPr txBox="1"/>
            <p:nvPr/>
          </p:nvSpPr>
          <p:spPr>
            <a:xfrm>
              <a:off x="1076325" y="4939962"/>
              <a:ext cx="2289466" cy="779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Novel Candidate Genes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65" name="Chevron 64"/>
            <p:cNvSpPr/>
            <p:nvPr/>
          </p:nvSpPr>
          <p:spPr>
            <a:xfrm>
              <a:off x="1010628" y="5109880"/>
              <a:ext cx="104775" cy="104775"/>
            </a:xfrm>
            <a:prstGeom prst="chevron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000">
                <a:solidFill>
                  <a:srgbClr val="000000"/>
                </a:solidFill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2921152" y="3939899"/>
            <a:ext cx="1425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N/A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217718" y="3939899"/>
            <a:ext cx="1436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58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585034" y="3939899"/>
            <a:ext cx="1414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8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884368" y="3939902"/>
            <a:ext cx="1454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23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732241" y="3939899"/>
            <a:ext cx="1429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5</a:t>
            </a: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179512" y="2643758"/>
            <a:ext cx="1335084" cy="338554"/>
            <a:chOff x="1010628" y="4599758"/>
            <a:chExt cx="1780115" cy="451406"/>
          </a:xfrm>
        </p:grpSpPr>
        <p:sp>
          <p:nvSpPr>
            <p:cNvPr id="82" name="TextBox 81"/>
            <p:cNvSpPr txBox="1"/>
            <p:nvPr/>
          </p:nvSpPr>
          <p:spPr>
            <a:xfrm>
              <a:off x="1076325" y="4599758"/>
              <a:ext cx="1714418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Samples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83" name="Chevron 82"/>
            <p:cNvSpPr/>
            <p:nvPr/>
          </p:nvSpPr>
          <p:spPr>
            <a:xfrm>
              <a:off x="1010628" y="4803884"/>
              <a:ext cx="104775" cy="104775"/>
            </a:xfrm>
            <a:prstGeom prst="chevron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000">
                <a:solidFill>
                  <a:srgbClr val="000000"/>
                </a:solidFill>
              </a:endParaRPr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1907704" y="3219822"/>
            <a:ext cx="1606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19.3%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907703" y="4515966"/>
            <a:ext cx="1285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</a:rPr>
              <a:t>00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913040" y="3939899"/>
            <a:ext cx="1425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14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452320" y="2499742"/>
            <a:ext cx="1646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 smtClean="0">
                <a:solidFill>
                  <a:schemeClr val="accent5"/>
                </a:solidFill>
                <a:latin typeface="+mj-lt"/>
              </a:rPr>
              <a:t>372</a:t>
            </a:r>
            <a:endParaRPr lang="en-US" sz="2400" b="1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004048" y="2499742"/>
            <a:ext cx="1646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 smtClean="0">
                <a:solidFill>
                  <a:schemeClr val="accent4"/>
                </a:solidFill>
                <a:latin typeface="+mj-lt"/>
              </a:rPr>
              <a:t>138</a:t>
            </a:r>
            <a:endParaRPr lang="en-US" sz="1400" b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555776" y="2499742"/>
            <a:ext cx="1646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 smtClean="0">
                <a:solidFill>
                  <a:schemeClr val="accent2"/>
                </a:solidFill>
                <a:latin typeface="+mj-lt"/>
              </a:rPr>
              <a:t>136</a:t>
            </a:r>
            <a:endParaRPr lang="en-US" sz="14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779912" y="2499742"/>
            <a:ext cx="1646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 smtClean="0">
                <a:solidFill>
                  <a:schemeClr val="accent3"/>
                </a:solidFill>
                <a:latin typeface="+mj-lt"/>
              </a:rPr>
              <a:t>566</a:t>
            </a:r>
            <a:endParaRPr lang="en-US" sz="2400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403648" y="2499742"/>
            <a:ext cx="1646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 smtClean="0">
                <a:solidFill>
                  <a:srgbClr val="EACB02"/>
                </a:solidFill>
                <a:latin typeface="+mj-lt"/>
              </a:rPr>
              <a:t>202</a:t>
            </a:r>
            <a:endParaRPr lang="en-US" sz="2400" b="1" dirty="0">
              <a:solidFill>
                <a:srgbClr val="EACB02"/>
              </a:solidFill>
              <a:latin typeface="+mj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228184" y="2499742"/>
            <a:ext cx="1646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 smtClean="0">
                <a:solidFill>
                  <a:srgbClr val="2F7ED7"/>
                </a:solidFill>
                <a:latin typeface="+mj-lt"/>
              </a:rPr>
              <a:t>103</a:t>
            </a:r>
            <a:endParaRPr lang="en-US" sz="1400" b="1" dirty="0">
              <a:solidFill>
                <a:srgbClr val="2F7ED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444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60015"/>
            <a:ext cx="6048672" cy="44430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CMG a</a:t>
            </a:r>
            <a:r>
              <a:rPr lang="en-US" b="1" dirty="0" smtClean="0">
                <a:solidFill>
                  <a:srgbClr val="0070C0"/>
                </a:solidFill>
              </a:rPr>
              <a:t>cknowledgments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053" y="877088"/>
            <a:ext cx="1876245" cy="293157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dirty="0" smtClean="0">
                <a:solidFill>
                  <a:srgbClr val="0070C0"/>
                </a:solidFill>
                <a:latin typeface="+mn-lt"/>
              </a:rPr>
              <a:t>Analysis</a:t>
            </a:r>
            <a:endParaRPr lang="en-US" sz="2100" b="1" dirty="0">
              <a:solidFill>
                <a:srgbClr val="0070C0"/>
              </a:solidFill>
              <a:latin typeface="+mn-lt"/>
            </a:endParaRPr>
          </a:p>
          <a:p>
            <a:r>
              <a:rPr lang="en-US" sz="1500" b="1" dirty="0" err="1" smtClean="0">
                <a:latin typeface="+mn-lt"/>
              </a:rPr>
              <a:t>Monkol</a:t>
            </a:r>
            <a:r>
              <a:rPr lang="en-US" sz="1500" b="1" dirty="0" smtClean="0">
                <a:latin typeface="+mn-lt"/>
              </a:rPr>
              <a:t> </a:t>
            </a:r>
            <a:r>
              <a:rPr lang="en-US" sz="1500" b="1" dirty="0" err="1">
                <a:latin typeface="+mn-lt"/>
              </a:rPr>
              <a:t>Lek</a:t>
            </a:r>
            <a:endParaRPr lang="en-US" sz="1500" b="1" dirty="0">
              <a:latin typeface="+mn-lt"/>
            </a:endParaRPr>
          </a:p>
          <a:p>
            <a:r>
              <a:rPr lang="en-US" sz="1500" dirty="0" smtClean="0">
                <a:latin typeface="+mn-lt"/>
              </a:rPr>
              <a:t>Thomas Mullen</a:t>
            </a:r>
            <a:endParaRPr lang="en-US" sz="1500" b="1" dirty="0" smtClean="0">
              <a:latin typeface="+mn-lt"/>
            </a:endParaRPr>
          </a:p>
          <a:p>
            <a:r>
              <a:rPr lang="en-US" sz="1500" dirty="0" smtClean="0">
                <a:latin typeface="+mn-lt"/>
              </a:rPr>
              <a:t>Elise Valkanas</a:t>
            </a:r>
          </a:p>
          <a:p>
            <a:r>
              <a:rPr lang="en-US" sz="1500" dirty="0" smtClean="0">
                <a:latin typeface="+mn-lt"/>
              </a:rPr>
              <a:t>Kristen </a:t>
            </a:r>
            <a:r>
              <a:rPr lang="en-US" sz="1500" dirty="0" err="1" smtClean="0">
                <a:latin typeface="+mn-lt"/>
              </a:rPr>
              <a:t>Laricchia</a:t>
            </a:r>
            <a:endParaRPr lang="en-US" sz="1500" dirty="0" smtClean="0">
              <a:latin typeface="+mn-lt"/>
            </a:endParaRPr>
          </a:p>
          <a:p>
            <a:r>
              <a:rPr lang="en-US" sz="1500" dirty="0" smtClean="0">
                <a:latin typeface="+mn-lt"/>
              </a:rPr>
              <a:t>Anne </a:t>
            </a:r>
            <a:r>
              <a:rPr lang="en-US" sz="1500" dirty="0">
                <a:latin typeface="+mn-lt"/>
              </a:rPr>
              <a:t>O'Donnell Luria</a:t>
            </a:r>
          </a:p>
          <a:p>
            <a:r>
              <a:rPr lang="en-US" sz="1500" dirty="0" smtClean="0">
                <a:latin typeface="+mn-lt"/>
              </a:rPr>
              <a:t>Beryl Cummings</a:t>
            </a:r>
          </a:p>
          <a:p>
            <a:r>
              <a:rPr lang="en-US" sz="1500" dirty="0" smtClean="0">
                <a:latin typeface="+mn-lt"/>
              </a:rPr>
              <a:t>Jamie Marshall</a:t>
            </a:r>
          </a:p>
          <a:p>
            <a:r>
              <a:rPr lang="en-US" sz="1500" dirty="0" smtClean="0">
                <a:latin typeface="+mn-lt"/>
              </a:rPr>
              <a:t>Monica </a:t>
            </a:r>
            <a:r>
              <a:rPr lang="en-US" sz="1500" dirty="0" err="1" smtClean="0">
                <a:latin typeface="+mn-lt"/>
              </a:rPr>
              <a:t>Wojcik</a:t>
            </a:r>
            <a:endParaRPr lang="en-US" sz="1500" dirty="0" smtClean="0">
              <a:latin typeface="+mn-lt"/>
            </a:endParaRPr>
          </a:p>
          <a:p>
            <a:r>
              <a:rPr lang="en-US" sz="1500" dirty="0" smtClean="0">
                <a:latin typeface="+mn-lt"/>
              </a:rPr>
              <a:t>Miriam </a:t>
            </a:r>
            <a:r>
              <a:rPr lang="en-US" sz="1500" dirty="0" err="1" smtClean="0">
                <a:latin typeface="+mn-lt"/>
              </a:rPr>
              <a:t>Udler</a:t>
            </a:r>
            <a:endParaRPr lang="en-US" sz="1500" dirty="0" smtClean="0">
              <a:latin typeface="+mn-lt"/>
            </a:endParaRPr>
          </a:p>
          <a:p>
            <a:r>
              <a:rPr lang="en-US" sz="1500" dirty="0" smtClean="0">
                <a:latin typeface="+mn-lt"/>
              </a:rPr>
              <a:t>Mike Wilson</a:t>
            </a:r>
          </a:p>
          <a:p>
            <a:r>
              <a:rPr lang="en-US" sz="1500" dirty="0" smtClean="0">
                <a:latin typeface="+mn-lt"/>
              </a:rPr>
              <a:t>Simon </a:t>
            </a:r>
            <a:r>
              <a:rPr lang="en-US" sz="1500" dirty="0" err="1" smtClean="0">
                <a:latin typeface="+mn-lt"/>
              </a:rPr>
              <a:t>Sadedin</a:t>
            </a:r>
            <a:endParaRPr lang="en-US" sz="1500" dirty="0" smtClean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915566"/>
            <a:ext cx="1910751" cy="1084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dirty="0" smtClean="0">
                <a:solidFill>
                  <a:srgbClr val="0070C0"/>
                </a:solidFill>
                <a:latin typeface="+mn-lt"/>
              </a:rPr>
              <a:t>Software</a:t>
            </a:r>
            <a:endParaRPr lang="en-US" sz="2100" b="1" dirty="0">
              <a:solidFill>
                <a:srgbClr val="0070C0"/>
              </a:solidFill>
              <a:latin typeface="+mn-lt"/>
            </a:endParaRPr>
          </a:p>
          <a:p>
            <a:r>
              <a:rPr lang="en-US" sz="1500" b="1" dirty="0">
                <a:latin typeface="+mn-lt"/>
              </a:rPr>
              <a:t>Ben </a:t>
            </a:r>
            <a:r>
              <a:rPr lang="en-US" sz="1500" b="1" dirty="0" err="1">
                <a:latin typeface="+mn-lt"/>
              </a:rPr>
              <a:t>Weisburd</a:t>
            </a:r>
            <a:endParaRPr lang="en-US" sz="1500" b="1" dirty="0">
              <a:latin typeface="+mn-lt"/>
            </a:endParaRPr>
          </a:p>
          <a:p>
            <a:r>
              <a:rPr lang="en-US" sz="1500" dirty="0" err="1" smtClean="0">
                <a:latin typeface="+mn-lt"/>
              </a:rPr>
              <a:t>Harindra</a:t>
            </a:r>
            <a:r>
              <a:rPr lang="en-US" sz="1500" dirty="0" smtClean="0">
                <a:latin typeface="+mn-lt"/>
              </a:rPr>
              <a:t> </a:t>
            </a:r>
            <a:r>
              <a:rPr lang="en-US" sz="1500" dirty="0" err="1" smtClean="0">
                <a:latin typeface="+mn-lt"/>
              </a:rPr>
              <a:t>Arachchi</a:t>
            </a:r>
            <a:endParaRPr lang="en-US" sz="1500" dirty="0" smtClean="0">
              <a:latin typeface="+mn-lt"/>
            </a:endParaRPr>
          </a:p>
          <a:p>
            <a:r>
              <a:rPr lang="en-US" sz="1500" dirty="0" smtClean="0">
                <a:latin typeface="+mn-lt"/>
              </a:rPr>
              <a:t>Laura Gauthier </a:t>
            </a:r>
            <a:endParaRPr lang="en-US" sz="15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5976" y="915566"/>
            <a:ext cx="1745770" cy="13157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dirty="0" smtClean="0">
                <a:solidFill>
                  <a:srgbClr val="0070C0"/>
                </a:solidFill>
                <a:latin typeface="+mn-lt"/>
              </a:rPr>
              <a:t>Coordination</a:t>
            </a:r>
          </a:p>
          <a:p>
            <a:r>
              <a:rPr lang="en-US" sz="1500" b="1" dirty="0" smtClean="0">
                <a:latin typeface="+mn-lt"/>
              </a:rPr>
              <a:t>Hayley Brooks</a:t>
            </a:r>
          </a:p>
          <a:p>
            <a:r>
              <a:rPr lang="en-US" sz="1500" dirty="0" smtClean="0">
                <a:latin typeface="+mn-lt"/>
              </a:rPr>
              <a:t>Samantha Baxter</a:t>
            </a:r>
          </a:p>
          <a:p>
            <a:r>
              <a:rPr lang="en-US" sz="1500" dirty="0" smtClean="0">
                <a:latin typeface="+mn-lt"/>
              </a:rPr>
              <a:t>Jaime Chang</a:t>
            </a:r>
          </a:p>
          <a:p>
            <a:r>
              <a:rPr lang="en-US" sz="1500" dirty="0" err="1" smtClean="0">
                <a:latin typeface="+mn-lt"/>
              </a:rPr>
              <a:t>Namrata</a:t>
            </a:r>
            <a:r>
              <a:rPr lang="en-US" sz="1500" dirty="0" smtClean="0">
                <a:latin typeface="+mn-lt"/>
              </a:rPr>
              <a:t> Gupta</a:t>
            </a:r>
            <a:endParaRPr lang="en-US" sz="15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0010" y="877088"/>
            <a:ext cx="2084622" cy="140807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+mn-lt"/>
              </a:rPr>
              <a:t>Broad Genomics Platform</a:t>
            </a:r>
          </a:p>
          <a:p>
            <a:r>
              <a:rPr lang="en-US" sz="1500" b="1" dirty="0">
                <a:latin typeface="+mn-lt"/>
              </a:rPr>
              <a:t>Stacey Gabriel</a:t>
            </a:r>
          </a:p>
          <a:p>
            <a:r>
              <a:rPr lang="en-US" sz="1500" dirty="0">
                <a:latin typeface="+mn-lt"/>
              </a:rPr>
              <a:t>Steven </a:t>
            </a:r>
            <a:r>
              <a:rPr lang="en-US" sz="1500" dirty="0" err="1">
                <a:latin typeface="+mn-lt"/>
              </a:rPr>
              <a:t>Ferriera</a:t>
            </a:r>
            <a:endParaRPr lang="en-US" sz="1500" dirty="0">
              <a:latin typeface="+mn-lt"/>
            </a:endParaRPr>
          </a:p>
          <a:p>
            <a:r>
              <a:rPr lang="en-US" sz="1500" dirty="0">
                <a:latin typeface="+mn-lt"/>
              </a:rPr>
              <a:t>Susanna Hamilton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512" y="3795886"/>
            <a:ext cx="2062253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+mn-lt"/>
              </a:rPr>
              <a:t>Funding</a:t>
            </a:r>
          </a:p>
          <a:p>
            <a:r>
              <a:rPr lang="is-IS" sz="1500" dirty="0" smtClean="0">
                <a:latin typeface="+mn-lt"/>
              </a:rPr>
              <a:t>UM1HG008900</a:t>
            </a:r>
            <a:endParaRPr lang="en-US" sz="1500" b="1" dirty="0">
              <a:latin typeface="+mn-lt"/>
            </a:endParaRPr>
          </a:p>
        </p:txBody>
      </p:sp>
      <p:pic>
        <p:nvPicPr>
          <p:cNvPr id="13" name="Picture 12" descr="Screen Shot 2017-03-28 at 5.57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355726"/>
            <a:ext cx="4073595" cy="23042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35442" y="2571750"/>
            <a:ext cx="1508558" cy="17927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Our local and international </a:t>
            </a:r>
            <a:r>
              <a:rPr lang="en-US" sz="1600" b="1" dirty="0" smtClean="0">
                <a:solidFill>
                  <a:srgbClr val="0070C0"/>
                </a:solidFill>
              </a:rPr>
              <a:t>collaborators</a:t>
            </a:r>
            <a:endParaRPr lang="en-US" sz="1600" b="1" dirty="0">
              <a:solidFill>
                <a:srgbClr val="0070C0"/>
              </a:solidFill>
            </a:endParaRPr>
          </a:p>
          <a:p>
            <a:endParaRPr lang="en-US" sz="1600" b="1" dirty="0" smtClean="0">
              <a:solidFill>
                <a:srgbClr val="0070C0"/>
              </a:solidFill>
            </a:endParaRPr>
          </a:p>
          <a:p>
            <a:r>
              <a:rPr lang="en-US" sz="1600" b="1" dirty="0" smtClean="0">
                <a:solidFill>
                  <a:srgbClr val="0070C0"/>
                </a:solidFill>
              </a:rPr>
              <a:t>Our patients and their families</a:t>
            </a:r>
            <a:endParaRPr lang="en-US" sz="1600" b="1" dirty="0" smtClean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51720" y="2139702"/>
            <a:ext cx="1876245" cy="233140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dirty="0" smtClean="0">
                <a:solidFill>
                  <a:srgbClr val="0070C0"/>
                </a:solidFill>
                <a:latin typeface="+mn-lt"/>
              </a:rPr>
              <a:t>Steering Committee</a:t>
            </a:r>
          </a:p>
          <a:p>
            <a:r>
              <a:rPr lang="en-US" sz="1500" dirty="0" smtClean="0">
                <a:latin typeface="+mn-lt"/>
              </a:rPr>
              <a:t>Joe Gleeson</a:t>
            </a:r>
          </a:p>
          <a:p>
            <a:r>
              <a:rPr lang="en-US" sz="1500" dirty="0" smtClean="0">
                <a:latin typeface="+mn-lt"/>
              </a:rPr>
              <a:t>Eric Pierce</a:t>
            </a:r>
          </a:p>
          <a:p>
            <a:r>
              <a:rPr lang="en-US" sz="1500" dirty="0" smtClean="0">
                <a:latin typeface="+mn-lt"/>
              </a:rPr>
              <a:t>Alan </a:t>
            </a:r>
            <a:r>
              <a:rPr lang="en-US" sz="1500" dirty="0" err="1" smtClean="0">
                <a:latin typeface="+mn-lt"/>
              </a:rPr>
              <a:t>Beggs</a:t>
            </a:r>
            <a:endParaRPr lang="en-US" sz="1500" dirty="0" smtClean="0">
              <a:latin typeface="+mn-lt"/>
            </a:endParaRPr>
          </a:p>
          <a:p>
            <a:r>
              <a:rPr lang="en-US" sz="1500" dirty="0" smtClean="0">
                <a:latin typeface="+mn-lt"/>
              </a:rPr>
              <a:t>Mark Daly</a:t>
            </a:r>
          </a:p>
          <a:p>
            <a:r>
              <a:rPr lang="en-US" sz="1500" dirty="0" smtClean="0">
                <a:latin typeface="+mn-lt"/>
              </a:rPr>
              <a:t>Christine </a:t>
            </a:r>
            <a:r>
              <a:rPr lang="en-US" sz="1500" dirty="0" err="1" smtClean="0">
                <a:latin typeface="+mn-lt"/>
              </a:rPr>
              <a:t>Seidman</a:t>
            </a:r>
            <a:endParaRPr lang="en-US" sz="1500" dirty="0" smtClean="0">
              <a:latin typeface="+mn-lt"/>
            </a:endParaRPr>
          </a:p>
          <a:p>
            <a:r>
              <a:rPr lang="en-US" sz="1500" dirty="0" smtClean="0">
                <a:latin typeface="+mn-lt"/>
              </a:rPr>
              <a:t>David </a:t>
            </a:r>
            <a:r>
              <a:rPr lang="en-US" sz="1500" dirty="0" err="1" smtClean="0">
                <a:latin typeface="+mn-lt"/>
              </a:rPr>
              <a:t>Sweetser</a:t>
            </a:r>
            <a:endParaRPr lang="en-US" sz="1500" dirty="0" smtClean="0">
              <a:latin typeface="+mn-lt"/>
            </a:endParaRPr>
          </a:p>
          <a:p>
            <a:r>
              <a:rPr lang="en-US" sz="1500" dirty="0" err="1" smtClean="0">
                <a:latin typeface="+mn-lt"/>
              </a:rPr>
              <a:t>Vamsi</a:t>
            </a:r>
            <a:r>
              <a:rPr lang="en-US" sz="1500" dirty="0" smtClean="0">
                <a:latin typeface="+mn-lt"/>
              </a:rPr>
              <a:t> </a:t>
            </a:r>
            <a:r>
              <a:rPr lang="en-US" sz="1500" dirty="0" err="1" smtClean="0">
                <a:latin typeface="+mn-lt"/>
              </a:rPr>
              <a:t>Mootha</a:t>
            </a:r>
            <a:endParaRPr lang="en-US" sz="1500" dirty="0" smtClean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46234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Co-Director Heidi Rehm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9799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60015"/>
            <a:ext cx="6048672" cy="44430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</a:rPr>
              <a:t>gnomAD</a:t>
            </a:r>
            <a:r>
              <a:rPr lang="en-US" b="1" dirty="0" smtClean="0">
                <a:solidFill>
                  <a:srgbClr val="0070C0"/>
                </a:solidFill>
              </a:rPr>
              <a:t> a</a:t>
            </a:r>
            <a:r>
              <a:rPr lang="en-US" b="1" dirty="0" smtClean="0">
                <a:solidFill>
                  <a:srgbClr val="0070C0"/>
                </a:solidFill>
              </a:rPr>
              <a:t>cknowledgments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6386" y="4232435"/>
            <a:ext cx="4915873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 dirty="0">
                <a:solidFill>
                  <a:srgbClr val="0070C0"/>
                </a:solidFill>
                <a:latin typeface="+mn-lt"/>
              </a:rPr>
              <a:t>The </a:t>
            </a:r>
            <a:r>
              <a:rPr lang="en-US" sz="2100" b="1" dirty="0" smtClean="0">
                <a:solidFill>
                  <a:srgbClr val="0070C0"/>
                </a:solidFill>
                <a:latin typeface="+mn-lt"/>
              </a:rPr>
              <a:t>107 </a:t>
            </a:r>
            <a:r>
              <a:rPr lang="en-US" sz="2100" b="1" dirty="0">
                <a:solidFill>
                  <a:srgbClr val="0070C0"/>
                </a:solidFill>
                <a:latin typeface="+mn-lt"/>
              </a:rPr>
              <a:t>PIs of the </a:t>
            </a:r>
            <a:r>
              <a:rPr lang="en-US" sz="2100" b="1" dirty="0" err="1">
                <a:solidFill>
                  <a:srgbClr val="0070C0"/>
                </a:solidFill>
                <a:latin typeface="+mn-lt"/>
              </a:rPr>
              <a:t>gnomAD</a:t>
            </a:r>
            <a:r>
              <a:rPr lang="en-US" sz="2100" b="1" dirty="0">
                <a:solidFill>
                  <a:srgbClr val="0070C0"/>
                </a:solidFill>
                <a:latin typeface="+mn-lt"/>
              </a:rPr>
              <a:t> Consortium</a:t>
            </a:r>
            <a:br>
              <a:rPr lang="en-US" sz="2100" b="1" dirty="0">
                <a:solidFill>
                  <a:srgbClr val="0070C0"/>
                </a:solidFill>
                <a:latin typeface="+mn-lt"/>
              </a:rPr>
            </a:br>
            <a:r>
              <a:rPr lang="en-US" sz="2100" b="1" dirty="0" err="1">
                <a:solidFill>
                  <a:srgbClr val="0070C0"/>
                </a:solidFill>
                <a:latin typeface="+mn-lt"/>
              </a:rPr>
              <a:t>gnomad.broadinstitute.org</a:t>
            </a:r>
            <a:r>
              <a:rPr lang="en-US" sz="2100" b="1" dirty="0">
                <a:solidFill>
                  <a:srgbClr val="0070C0"/>
                </a:solidFill>
                <a:latin typeface="+mn-lt"/>
              </a:rPr>
              <a:t>/about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77307" y="877090"/>
            <a:ext cx="2150683" cy="37010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dirty="0" smtClean="0">
                <a:solidFill>
                  <a:srgbClr val="0070C0"/>
                </a:solidFill>
                <a:latin typeface="+mn-lt"/>
              </a:rPr>
              <a:t>Production</a:t>
            </a:r>
            <a:endParaRPr lang="en-US" sz="2100" b="1" dirty="0">
              <a:solidFill>
                <a:srgbClr val="0070C0"/>
              </a:solidFill>
              <a:latin typeface="+mn-lt"/>
            </a:endParaRPr>
          </a:p>
          <a:p>
            <a:r>
              <a:rPr lang="en-US" sz="1500" b="1" dirty="0">
                <a:latin typeface="+mn-lt"/>
              </a:rPr>
              <a:t>Eric Banks</a:t>
            </a:r>
          </a:p>
          <a:p>
            <a:r>
              <a:rPr lang="en-US" sz="1500" b="1" dirty="0">
                <a:latin typeface="+mn-lt"/>
              </a:rPr>
              <a:t>Kathleen </a:t>
            </a:r>
            <a:r>
              <a:rPr lang="en-US" sz="1500" b="1" dirty="0" err="1">
                <a:latin typeface="+mn-lt"/>
              </a:rPr>
              <a:t>Tibbetts</a:t>
            </a:r>
            <a:endParaRPr lang="en-US" sz="1500" b="1" dirty="0">
              <a:latin typeface="+mn-lt"/>
            </a:endParaRPr>
          </a:p>
          <a:p>
            <a:r>
              <a:rPr lang="en-US" sz="1500" b="1" dirty="0">
                <a:latin typeface="+mn-lt"/>
              </a:rPr>
              <a:t>Charlotte </a:t>
            </a:r>
            <a:r>
              <a:rPr lang="en-US" sz="1500" b="1" dirty="0" err="1">
                <a:latin typeface="+mn-lt"/>
              </a:rPr>
              <a:t>Tolonen</a:t>
            </a:r>
            <a:endParaRPr lang="en-US" sz="1500" b="1" dirty="0">
              <a:latin typeface="+mn-lt"/>
            </a:endParaRPr>
          </a:p>
          <a:p>
            <a:r>
              <a:rPr lang="en-US" sz="1500" dirty="0">
                <a:latin typeface="+mn-lt"/>
              </a:rPr>
              <a:t>Dave Shiga</a:t>
            </a:r>
          </a:p>
          <a:p>
            <a:r>
              <a:rPr lang="en-US" sz="1500" dirty="0" smtClean="0">
                <a:latin typeface="+mn-lt"/>
              </a:rPr>
              <a:t>Jose </a:t>
            </a:r>
            <a:r>
              <a:rPr lang="en-US" sz="1500" dirty="0">
                <a:latin typeface="+mn-lt"/>
              </a:rPr>
              <a:t>Soto</a:t>
            </a:r>
          </a:p>
          <a:p>
            <a:r>
              <a:rPr lang="en-US" sz="1500" dirty="0">
                <a:latin typeface="+mn-lt"/>
              </a:rPr>
              <a:t>Yossi </a:t>
            </a:r>
            <a:r>
              <a:rPr lang="en-US" sz="1500" dirty="0" err="1">
                <a:latin typeface="+mn-lt"/>
              </a:rPr>
              <a:t>Farjoun</a:t>
            </a:r>
            <a:endParaRPr lang="en-US" sz="1500" dirty="0">
              <a:latin typeface="+mn-lt"/>
            </a:endParaRPr>
          </a:p>
          <a:p>
            <a:r>
              <a:rPr lang="en-US" sz="1500" dirty="0" smtClean="0">
                <a:latin typeface="+mn-lt"/>
              </a:rPr>
              <a:t>Laura </a:t>
            </a:r>
            <a:r>
              <a:rPr lang="en-US" sz="1500" dirty="0">
                <a:latin typeface="+mn-lt"/>
              </a:rPr>
              <a:t>Gauthier</a:t>
            </a:r>
          </a:p>
          <a:p>
            <a:r>
              <a:rPr lang="en-US" sz="1500" dirty="0" smtClean="0">
                <a:latin typeface="+mn-lt"/>
              </a:rPr>
              <a:t>Sam </a:t>
            </a:r>
            <a:r>
              <a:rPr lang="en-US" sz="1500" dirty="0" err="1">
                <a:latin typeface="+mn-lt"/>
              </a:rPr>
              <a:t>Novod</a:t>
            </a:r>
            <a:endParaRPr lang="en-US" sz="1500" dirty="0">
              <a:latin typeface="+mn-lt"/>
            </a:endParaRPr>
          </a:p>
          <a:p>
            <a:r>
              <a:rPr lang="en-US" sz="1500" dirty="0" err="1">
                <a:latin typeface="+mn-lt"/>
              </a:rPr>
              <a:t>Valentin</a:t>
            </a:r>
            <a:r>
              <a:rPr lang="en-US" sz="1500" dirty="0">
                <a:latin typeface="+mn-lt"/>
              </a:rPr>
              <a:t> </a:t>
            </a:r>
            <a:r>
              <a:rPr lang="en-US" sz="1500" dirty="0" err="1">
                <a:latin typeface="+mn-lt"/>
              </a:rPr>
              <a:t>Ruano</a:t>
            </a:r>
            <a:r>
              <a:rPr lang="en-US" sz="1500" dirty="0">
                <a:latin typeface="+mn-lt"/>
              </a:rPr>
              <a:t>-</a:t>
            </a:r>
            <a:r>
              <a:rPr lang="en-US" sz="1500" dirty="0" smtClean="0">
                <a:latin typeface="+mn-lt"/>
              </a:rPr>
              <a:t>Rubio</a:t>
            </a:r>
          </a:p>
          <a:p>
            <a:r>
              <a:rPr lang="en-US" sz="1500" dirty="0" smtClean="0">
                <a:latin typeface="+mn-lt"/>
              </a:rPr>
              <a:t>Bradley Taylor</a:t>
            </a:r>
          </a:p>
          <a:p>
            <a:r>
              <a:rPr lang="en-US" sz="1500" dirty="0" smtClean="0">
                <a:latin typeface="+mn-lt"/>
              </a:rPr>
              <a:t>George Grant</a:t>
            </a:r>
          </a:p>
          <a:p>
            <a:endParaRPr lang="en-US" sz="1500" b="1" dirty="0" smtClean="0">
              <a:latin typeface="+mn-lt"/>
            </a:endParaRPr>
          </a:p>
          <a:p>
            <a:r>
              <a:rPr lang="en-US" sz="2000" b="1" dirty="0" smtClean="0">
                <a:latin typeface="+mn-lt"/>
              </a:rPr>
              <a:t>Everyone in DSP</a:t>
            </a:r>
          </a:p>
          <a:p>
            <a:r>
              <a:rPr lang="en-US" sz="1500" b="1" dirty="0" smtClean="0">
                <a:latin typeface="+mn-lt"/>
              </a:rPr>
              <a:t>Intel </a:t>
            </a:r>
            <a:r>
              <a:rPr lang="en-US" sz="1500" b="1" dirty="0" err="1" smtClean="0">
                <a:latin typeface="+mn-lt"/>
              </a:rPr>
              <a:t>GenomicsDB</a:t>
            </a:r>
            <a:endParaRPr lang="en-US" sz="1500" b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053" y="877088"/>
            <a:ext cx="1876245" cy="223907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dirty="0" smtClean="0">
                <a:solidFill>
                  <a:srgbClr val="0070C0"/>
                </a:solidFill>
                <a:latin typeface="+mn-lt"/>
              </a:rPr>
              <a:t>Analysis</a:t>
            </a:r>
            <a:endParaRPr lang="en-US" sz="2100" b="1" dirty="0">
              <a:solidFill>
                <a:srgbClr val="0070C0"/>
              </a:solidFill>
              <a:latin typeface="+mn-lt"/>
            </a:endParaRPr>
          </a:p>
          <a:p>
            <a:r>
              <a:rPr lang="en-US" sz="1500" b="1" dirty="0" err="1">
                <a:latin typeface="+mn-lt"/>
              </a:rPr>
              <a:t>Konrad</a:t>
            </a:r>
            <a:r>
              <a:rPr lang="en-US" sz="1500" b="1" dirty="0">
                <a:latin typeface="+mn-lt"/>
              </a:rPr>
              <a:t> </a:t>
            </a:r>
            <a:r>
              <a:rPr lang="en-US" sz="1500" b="1" dirty="0" err="1">
                <a:latin typeface="+mn-lt"/>
              </a:rPr>
              <a:t>Karczewski</a:t>
            </a:r>
            <a:endParaRPr lang="en-US" sz="1500" b="1" dirty="0">
              <a:latin typeface="+mn-lt"/>
            </a:endParaRPr>
          </a:p>
          <a:p>
            <a:r>
              <a:rPr lang="en-US" sz="1500" b="1" dirty="0">
                <a:latin typeface="+mn-lt"/>
              </a:rPr>
              <a:t>Laurent </a:t>
            </a:r>
            <a:r>
              <a:rPr lang="en-US" sz="1500" b="1" dirty="0" err="1">
                <a:latin typeface="+mn-lt"/>
              </a:rPr>
              <a:t>Francioli</a:t>
            </a:r>
            <a:endParaRPr lang="en-US" sz="1500" b="1" dirty="0">
              <a:latin typeface="+mn-lt"/>
            </a:endParaRPr>
          </a:p>
          <a:p>
            <a:r>
              <a:rPr lang="en-US" sz="1500" b="1" dirty="0">
                <a:latin typeface="+mn-lt"/>
              </a:rPr>
              <a:t>Kristen </a:t>
            </a:r>
            <a:r>
              <a:rPr lang="en-US" sz="1500" b="1" dirty="0" err="1">
                <a:latin typeface="+mn-lt"/>
              </a:rPr>
              <a:t>Laricchia</a:t>
            </a:r>
            <a:endParaRPr lang="en-US" sz="1500" b="1" dirty="0">
              <a:latin typeface="+mn-lt"/>
            </a:endParaRPr>
          </a:p>
          <a:p>
            <a:r>
              <a:rPr lang="en-US" sz="1500" b="1" dirty="0" err="1">
                <a:latin typeface="+mn-lt"/>
              </a:rPr>
              <a:t>Monkol</a:t>
            </a:r>
            <a:r>
              <a:rPr lang="en-US" sz="1500" b="1" dirty="0">
                <a:latin typeface="+mn-lt"/>
              </a:rPr>
              <a:t> </a:t>
            </a:r>
            <a:r>
              <a:rPr lang="en-US" sz="1500" b="1" dirty="0" err="1">
                <a:latin typeface="+mn-lt"/>
              </a:rPr>
              <a:t>Lek</a:t>
            </a:r>
            <a:endParaRPr lang="en-US" sz="1500" b="1" dirty="0">
              <a:latin typeface="+mn-lt"/>
            </a:endParaRPr>
          </a:p>
          <a:p>
            <a:r>
              <a:rPr lang="en-US" sz="1500" dirty="0" smtClean="0">
                <a:latin typeface="+mn-lt"/>
              </a:rPr>
              <a:t>Anne </a:t>
            </a:r>
            <a:r>
              <a:rPr lang="en-US" sz="1500" dirty="0">
                <a:latin typeface="+mn-lt"/>
              </a:rPr>
              <a:t>O'Donnell Luria</a:t>
            </a:r>
          </a:p>
          <a:p>
            <a:r>
              <a:rPr lang="en-US" sz="1500" dirty="0">
                <a:latin typeface="+mn-lt"/>
              </a:rPr>
              <a:t>Kaitlin </a:t>
            </a:r>
            <a:r>
              <a:rPr lang="en-US" sz="1500" dirty="0" err="1" smtClean="0">
                <a:latin typeface="+mn-lt"/>
              </a:rPr>
              <a:t>Samocha</a:t>
            </a:r>
            <a:endParaRPr lang="en-US" sz="1500" dirty="0" smtClean="0">
              <a:latin typeface="+mn-lt"/>
            </a:endParaRPr>
          </a:p>
          <a:p>
            <a:r>
              <a:rPr lang="en-US" sz="1500" dirty="0" smtClean="0">
                <a:latin typeface="+mn-lt"/>
              </a:rPr>
              <a:t>Laura Gauthier</a:t>
            </a:r>
          </a:p>
          <a:p>
            <a:r>
              <a:rPr lang="en-US" sz="1500" dirty="0" smtClean="0">
                <a:latin typeface="+mn-lt"/>
              </a:rPr>
              <a:t>Mark Daly</a:t>
            </a:r>
            <a:endParaRPr lang="en-US" sz="15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1038" y="877089"/>
            <a:ext cx="1910751" cy="13157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dirty="0" smtClean="0">
                <a:solidFill>
                  <a:srgbClr val="0070C0"/>
                </a:solidFill>
                <a:latin typeface="+mn-lt"/>
              </a:rPr>
              <a:t>Website</a:t>
            </a:r>
            <a:endParaRPr lang="en-US" sz="2100" b="1" dirty="0">
              <a:solidFill>
                <a:srgbClr val="0070C0"/>
              </a:solidFill>
              <a:latin typeface="+mn-lt"/>
            </a:endParaRPr>
          </a:p>
          <a:p>
            <a:r>
              <a:rPr lang="en-US" sz="1500" b="1" dirty="0">
                <a:latin typeface="+mn-lt"/>
              </a:rPr>
              <a:t>Ben </a:t>
            </a:r>
            <a:r>
              <a:rPr lang="en-US" sz="1500" b="1" dirty="0" err="1">
                <a:latin typeface="+mn-lt"/>
              </a:rPr>
              <a:t>Weisburd</a:t>
            </a:r>
            <a:endParaRPr lang="en-US" sz="1500" b="1" dirty="0">
              <a:latin typeface="+mn-lt"/>
            </a:endParaRPr>
          </a:p>
          <a:p>
            <a:r>
              <a:rPr lang="en-US" sz="1500" b="1" dirty="0" err="1">
                <a:latin typeface="+mn-lt"/>
              </a:rPr>
              <a:t>Konrad</a:t>
            </a:r>
            <a:r>
              <a:rPr lang="en-US" sz="1500" b="1" dirty="0">
                <a:latin typeface="+mn-lt"/>
              </a:rPr>
              <a:t> </a:t>
            </a:r>
            <a:r>
              <a:rPr lang="en-US" sz="1500" b="1" dirty="0" err="1">
                <a:latin typeface="+mn-lt"/>
              </a:rPr>
              <a:t>Karczewski</a:t>
            </a:r>
            <a:endParaRPr lang="en-US" sz="1500" b="1" dirty="0">
              <a:latin typeface="+mn-lt"/>
            </a:endParaRPr>
          </a:p>
          <a:p>
            <a:r>
              <a:rPr lang="en-US" sz="1500" b="1" dirty="0">
                <a:latin typeface="+mn-lt"/>
              </a:rPr>
              <a:t>Matt </a:t>
            </a:r>
            <a:r>
              <a:rPr lang="en-US" sz="1500" b="1" dirty="0" err="1">
                <a:latin typeface="+mn-lt"/>
              </a:rPr>
              <a:t>Solomonson</a:t>
            </a:r>
            <a:endParaRPr lang="en-US" sz="1500" b="1" dirty="0">
              <a:latin typeface="+mn-lt"/>
            </a:endParaRPr>
          </a:p>
          <a:p>
            <a:r>
              <a:rPr lang="en-US" sz="1500" dirty="0">
                <a:latin typeface="+mn-lt"/>
              </a:rPr>
              <a:t>Daniel Birnbaum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81034" y="2321319"/>
            <a:ext cx="174577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dirty="0" smtClean="0">
                <a:solidFill>
                  <a:srgbClr val="0070C0"/>
                </a:solidFill>
                <a:latin typeface="+mn-lt"/>
              </a:rPr>
              <a:t>Ethics</a:t>
            </a:r>
            <a:endParaRPr lang="en-US" sz="2100" b="1" dirty="0">
              <a:solidFill>
                <a:srgbClr val="0070C0"/>
              </a:solidFill>
              <a:latin typeface="+mn-lt"/>
            </a:endParaRPr>
          </a:p>
          <a:p>
            <a:r>
              <a:rPr lang="en-US" sz="1500" b="1" dirty="0">
                <a:latin typeface="+mn-lt"/>
              </a:rPr>
              <a:t>Jessica </a:t>
            </a:r>
            <a:r>
              <a:rPr lang="en-US" sz="1500" b="1" dirty="0" err="1">
                <a:latin typeface="+mn-lt"/>
              </a:rPr>
              <a:t>Alföldi</a:t>
            </a:r>
            <a:endParaRPr lang="en-US" sz="1500" b="1" dirty="0">
              <a:latin typeface="+mn-lt"/>
            </a:endParaRPr>
          </a:p>
          <a:p>
            <a:r>
              <a:rPr lang="en-US" sz="1500" dirty="0" err="1">
                <a:latin typeface="+mn-lt"/>
              </a:rPr>
              <a:t>Namrata</a:t>
            </a:r>
            <a:r>
              <a:rPr lang="en-US" sz="1500" dirty="0">
                <a:latin typeface="+mn-lt"/>
              </a:rPr>
              <a:t> Gupta</a:t>
            </a:r>
          </a:p>
          <a:p>
            <a:r>
              <a:rPr lang="en-US" sz="1500" dirty="0" smtClean="0">
                <a:latin typeface="+mn-lt"/>
              </a:rPr>
              <a:t>Andrea </a:t>
            </a:r>
            <a:r>
              <a:rPr lang="en-US" sz="1500" dirty="0">
                <a:latin typeface="+mn-lt"/>
              </a:rPr>
              <a:t>Saltzman</a:t>
            </a:r>
          </a:p>
          <a:p>
            <a:r>
              <a:rPr lang="en-US" sz="1500" dirty="0">
                <a:latin typeface="+mn-lt"/>
              </a:rPr>
              <a:t>Molly Schleicher</a:t>
            </a:r>
          </a:p>
          <a:p>
            <a:r>
              <a:rPr lang="en-US" sz="1500" dirty="0" smtClean="0">
                <a:latin typeface="+mn-lt"/>
              </a:rPr>
              <a:t>Stacey </a:t>
            </a:r>
            <a:r>
              <a:rPr lang="en-US" sz="1500" dirty="0">
                <a:latin typeface="+mn-lt"/>
              </a:rPr>
              <a:t>Donnelly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0010" y="877088"/>
            <a:ext cx="2084622" cy="140807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+mn-lt"/>
              </a:rPr>
              <a:t>Broad Genomics Platform</a:t>
            </a:r>
          </a:p>
          <a:p>
            <a:r>
              <a:rPr lang="en-US" sz="1500" b="1" dirty="0">
                <a:latin typeface="+mn-lt"/>
              </a:rPr>
              <a:t>Stacey Gabriel</a:t>
            </a:r>
          </a:p>
          <a:p>
            <a:r>
              <a:rPr lang="en-US" sz="1500" dirty="0">
                <a:latin typeface="+mn-lt"/>
              </a:rPr>
              <a:t>Steven </a:t>
            </a:r>
            <a:r>
              <a:rPr lang="en-US" sz="1500" dirty="0" err="1">
                <a:latin typeface="+mn-lt"/>
              </a:rPr>
              <a:t>Ferriera</a:t>
            </a:r>
            <a:endParaRPr lang="en-US" sz="1500" dirty="0">
              <a:latin typeface="+mn-lt"/>
            </a:endParaRPr>
          </a:p>
          <a:p>
            <a:r>
              <a:rPr lang="en-US" sz="1500" dirty="0">
                <a:latin typeface="+mn-lt"/>
              </a:rPr>
              <a:t>Susanna Hamilton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6607" y="3257394"/>
            <a:ext cx="2062253" cy="1084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+mn-lt"/>
              </a:rPr>
              <a:t>Funding</a:t>
            </a:r>
          </a:p>
          <a:p>
            <a:r>
              <a:rPr lang="en-US" sz="1500" dirty="0">
                <a:latin typeface="+mn-lt"/>
              </a:rPr>
              <a:t>NIGMS R01 GM104371</a:t>
            </a:r>
          </a:p>
          <a:p>
            <a:r>
              <a:rPr lang="en-US" sz="1500" dirty="0">
                <a:latin typeface="+mn-lt"/>
              </a:rPr>
              <a:t>NIDDK U54 DK105566</a:t>
            </a:r>
          </a:p>
          <a:p>
            <a:r>
              <a:rPr lang="en-US" sz="1500" b="1" dirty="0">
                <a:latin typeface="+mn-lt"/>
              </a:rPr>
              <a:t>Broad Institute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32943" y="2307784"/>
            <a:ext cx="2062253" cy="200824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dirty="0" smtClean="0">
                <a:solidFill>
                  <a:srgbClr val="0070C0"/>
                </a:solidFill>
                <a:latin typeface="+mn-lt"/>
              </a:rPr>
              <a:t>Hail</a:t>
            </a:r>
            <a:endParaRPr lang="en-US" sz="2100" b="1" dirty="0">
              <a:solidFill>
                <a:srgbClr val="0070C0"/>
              </a:solidFill>
              <a:latin typeface="+mn-lt"/>
            </a:endParaRPr>
          </a:p>
          <a:p>
            <a:r>
              <a:rPr lang="en-US" sz="1500" dirty="0">
                <a:latin typeface="+mn-lt"/>
              </a:rPr>
              <a:t>Cotton Seed</a:t>
            </a:r>
          </a:p>
          <a:p>
            <a:r>
              <a:rPr lang="en-US" sz="1500" dirty="0">
                <a:latin typeface="+mn-lt"/>
              </a:rPr>
              <a:t>Jon Bloom</a:t>
            </a:r>
          </a:p>
          <a:p>
            <a:r>
              <a:rPr lang="en-US" sz="1500" dirty="0">
                <a:latin typeface="+mn-lt"/>
              </a:rPr>
              <a:t>Alex </a:t>
            </a:r>
            <a:r>
              <a:rPr lang="en-US" sz="1500" dirty="0" err="1">
                <a:latin typeface="+mn-lt"/>
              </a:rPr>
              <a:t>Bloemendal</a:t>
            </a:r>
            <a:endParaRPr lang="en-US" sz="1500" dirty="0">
              <a:latin typeface="+mn-lt"/>
            </a:endParaRPr>
          </a:p>
          <a:p>
            <a:r>
              <a:rPr lang="en-US" sz="1500" dirty="0">
                <a:latin typeface="+mn-lt"/>
              </a:rPr>
              <a:t>Tim </a:t>
            </a:r>
            <a:r>
              <a:rPr lang="en-US" sz="1500" dirty="0" err="1" smtClean="0">
                <a:latin typeface="+mn-lt"/>
              </a:rPr>
              <a:t>Poterba</a:t>
            </a:r>
            <a:endParaRPr lang="en-US" sz="1500" dirty="0" smtClean="0">
              <a:latin typeface="+mn-lt"/>
            </a:endParaRPr>
          </a:p>
          <a:p>
            <a:r>
              <a:rPr lang="en-US" sz="1500" dirty="0" smtClean="0">
                <a:latin typeface="+mn-lt"/>
              </a:rPr>
              <a:t>Jackie Goldstein</a:t>
            </a:r>
          </a:p>
          <a:p>
            <a:r>
              <a:rPr lang="en-US" sz="1500" dirty="0" smtClean="0">
                <a:latin typeface="+mn-lt"/>
              </a:rPr>
              <a:t>Dan King</a:t>
            </a:r>
          </a:p>
          <a:p>
            <a:r>
              <a:rPr lang="en-US" sz="1500" dirty="0" smtClean="0">
                <a:latin typeface="+mn-lt"/>
              </a:rPr>
              <a:t>Ben Neale</a:t>
            </a:r>
            <a:endParaRPr lang="en-US" sz="15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4587974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macarthurlab.org</a:t>
            </a:r>
            <a:r>
              <a:rPr lang="en-US" sz="2000" b="1" dirty="0" smtClean="0"/>
              <a:t>/jobs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82849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" y="1683642"/>
            <a:ext cx="7091172" cy="354558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52684" y="776867"/>
            <a:ext cx="3238632" cy="905487"/>
            <a:chOff x="4068587" y="1007247"/>
            <a:chExt cx="4318176" cy="1207316"/>
          </a:xfrm>
        </p:grpSpPr>
        <p:grpSp>
          <p:nvGrpSpPr>
            <p:cNvPr id="28" name="Group 27"/>
            <p:cNvGrpSpPr/>
            <p:nvPr/>
          </p:nvGrpSpPr>
          <p:grpSpPr>
            <a:xfrm>
              <a:off x="4068587" y="1007247"/>
              <a:ext cx="4318176" cy="1207316"/>
              <a:chOff x="2439812" y="1478519"/>
              <a:chExt cx="4029007" cy="108079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4281313" y="1707444"/>
                <a:ext cx="229733" cy="4408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2439812" y="1507666"/>
                <a:ext cx="4009155" cy="587780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txBody>
              <a:bodyPr wrap="square">
                <a:spAutoFit/>
              </a:bodyPr>
              <a:lstStyle/>
              <a:p>
                <a:pPr marL="433388" indent="-216694">
                  <a:buFont typeface="Lucida Grande"/>
                  <a:buChar char="~"/>
                </a:pPr>
                <a:endParaRPr lang="en-US" sz="13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  <a:p>
                <a:pPr marL="433388" indent="-216694">
                  <a:buFont typeface="Lucida Grande"/>
                  <a:buChar char="~"/>
                </a:pPr>
                <a:endParaRPr lang="en-US" sz="13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2614870" y="1478519"/>
                <a:ext cx="3853949" cy="1080790"/>
                <a:chOff x="2553898" y="1482895"/>
                <a:chExt cx="3853949" cy="1080790"/>
              </a:xfrm>
            </p:grpSpPr>
            <p:sp>
              <p:nvSpPr>
                <p:cNvPr id="32" name="TextBox 31"/>
                <p:cNvSpPr txBox="1"/>
                <p:nvPr/>
              </p:nvSpPr>
              <p:spPr>
                <a:xfrm>
                  <a:off x="4281313" y="1707444"/>
                  <a:ext cx="229733" cy="4408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" name="Rounded Rectangle 32"/>
                <p:cNvSpPr/>
                <p:nvPr/>
              </p:nvSpPr>
              <p:spPr>
                <a:xfrm>
                  <a:off x="2553898" y="1482895"/>
                  <a:ext cx="3853949" cy="1080790"/>
                </a:xfrm>
                <a:prstGeom prst="roundRect">
                  <a:avLst/>
                </a:prstGeom>
                <a:noFill/>
                <a:ln w="25400" cmpd="sng"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216694"/>
                  <a:endParaRPr lang="en-US" dirty="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</p:grpSp>
        </p:grpSp>
        <p:sp>
          <p:nvSpPr>
            <p:cNvPr id="34" name="TextBox 33"/>
            <p:cNvSpPr txBox="1"/>
            <p:nvPr/>
          </p:nvSpPr>
          <p:spPr>
            <a:xfrm>
              <a:off x="4313802" y="1133852"/>
              <a:ext cx="3953003" cy="902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dirty="0">
                  <a:latin typeface="Arial"/>
                  <a:cs typeface="Arial"/>
                </a:rPr>
                <a:t>Reporting a 35% </a:t>
              </a:r>
            </a:p>
            <a:p>
              <a:pPr algn="ctr"/>
              <a:r>
                <a:rPr lang="en-US" sz="1900" dirty="0">
                  <a:latin typeface="Arial"/>
                  <a:cs typeface="Arial"/>
                </a:rPr>
                <a:t>diagnosis rate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725425" y="1639115"/>
            <a:ext cx="574836" cy="33086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700" dirty="0">
                <a:latin typeface="Arial"/>
                <a:cs typeface="Arial"/>
              </a:rPr>
              <a:t>21%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88361" y="3383881"/>
            <a:ext cx="574836" cy="33086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700" dirty="0">
                <a:latin typeface="Arial"/>
                <a:cs typeface="Arial"/>
              </a:rPr>
              <a:t>66%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23501" y="4033960"/>
            <a:ext cx="574836" cy="33086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700" dirty="0">
                <a:latin typeface="Arial"/>
                <a:cs typeface="Arial"/>
              </a:rPr>
              <a:t>50%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07954" y="-236116"/>
            <a:ext cx="8163521" cy="11025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Diagnosis rate with RNA-seq</a:t>
            </a:r>
          </a:p>
        </p:txBody>
      </p:sp>
    </p:spTree>
    <p:extLst>
      <p:ext uri="{BB962C8B-B14F-4D97-AF65-F5344CB8AC3E}">
        <p14:creationId xmlns:p14="http://schemas.microsoft.com/office/powerpoint/2010/main" val="3424524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Content Placeholder 2"/>
          <p:cNvSpPr>
            <a:spLocks noGrp="1"/>
          </p:cNvSpPr>
          <p:nvPr>
            <p:ph idx="1"/>
          </p:nvPr>
        </p:nvSpPr>
        <p:spPr bwMode="auto">
          <a:xfrm>
            <a:off x="179512" y="1203598"/>
            <a:ext cx="8783439" cy="41044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44500" indent="-444500" eaLnBrk="1" hangingPunct="1"/>
            <a:r>
              <a:rPr lang="en-GB" sz="2800" dirty="0" smtClean="0">
                <a:latin typeface="Calibri" charset="0"/>
              </a:rPr>
              <a:t>Manton </a:t>
            </a:r>
            <a:r>
              <a:rPr lang="en-GB" sz="2800" dirty="0" err="1" smtClean="0">
                <a:latin typeface="Calibri" charset="0"/>
              </a:rPr>
              <a:t>Center</a:t>
            </a:r>
            <a:r>
              <a:rPr lang="en-GB" sz="2800" dirty="0" smtClean="0">
                <a:latin typeface="Calibri" charset="0"/>
              </a:rPr>
              <a:t>, Boston Children’s: orphan diseases</a:t>
            </a:r>
          </a:p>
          <a:p>
            <a:pPr marL="444500" indent="-444500" eaLnBrk="1" hangingPunct="1"/>
            <a:r>
              <a:rPr lang="en-GB" sz="2800" dirty="0" smtClean="0">
                <a:latin typeface="Calibri" charset="0"/>
              </a:rPr>
              <a:t>Joe Gleeson, UCSD: consanguineous neurodevelopmental</a:t>
            </a:r>
          </a:p>
          <a:p>
            <a:pPr marL="444500" indent="-444500" eaLnBrk="1" hangingPunct="1"/>
            <a:r>
              <a:rPr lang="en-GB" sz="2800" dirty="0" smtClean="0">
                <a:latin typeface="Calibri" charset="0"/>
              </a:rPr>
              <a:t>Eric Pierce, Mass Eye and Ear Institute: retinal diseases</a:t>
            </a:r>
          </a:p>
          <a:p>
            <a:pPr marL="444500" indent="-444500" eaLnBrk="1" hangingPunct="1"/>
            <a:r>
              <a:rPr lang="en-GB" sz="2800" dirty="0" err="1">
                <a:latin typeface="Calibri" charset="0"/>
              </a:rPr>
              <a:t>Friedhelm</a:t>
            </a:r>
            <a:r>
              <a:rPr lang="en-GB" sz="2800" dirty="0">
                <a:latin typeface="Calibri" charset="0"/>
              </a:rPr>
              <a:t> Hildebrandt, Boston Children’s: renal disease</a:t>
            </a:r>
          </a:p>
          <a:p>
            <a:pPr marL="444500" indent="-444500" eaLnBrk="1" hangingPunct="1"/>
            <a:r>
              <a:rPr lang="en-GB" sz="2800" dirty="0" smtClean="0">
                <a:latin typeface="Calibri" charset="0"/>
              </a:rPr>
              <a:t>Newcastle University, UK: neuromuscular disorders</a:t>
            </a:r>
          </a:p>
          <a:p>
            <a:pPr marL="444500" indent="-444500" eaLnBrk="1" hangingPunct="1"/>
            <a:r>
              <a:rPr lang="en-GB" sz="2800" dirty="0" smtClean="0">
                <a:latin typeface="Calibri" charset="0"/>
              </a:rPr>
              <a:t>Tartu University, orphan diseases</a:t>
            </a:r>
          </a:p>
        </p:txBody>
      </p:sp>
      <p:sp>
        <p:nvSpPr>
          <p:cNvPr id="33794" name="Title 1"/>
          <p:cNvSpPr>
            <a:spLocks noGrp="1"/>
          </p:cNvSpPr>
          <p:nvPr>
            <p:ph type="title"/>
          </p:nvPr>
        </p:nvSpPr>
        <p:spPr bwMode="auto">
          <a:xfrm>
            <a:off x="457200" y="589783"/>
            <a:ext cx="8229600" cy="5847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200" dirty="0" smtClean="0">
                <a:solidFill>
                  <a:srgbClr val="0070C0"/>
                </a:solidFill>
                <a:latin typeface="Calibri" charset="0"/>
                <a:cs typeface="Arial" charset="0"/>
              </a:rPr>
              <a:t>Major collaborations</a:t>
            </a:r>
            <a:endParaRPr lang="en-US" sz="3200" dirty="0">
              <a:solidFill>
                <a:srgbClr val="0070C0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448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7859514"/>
              </p:ext>
            </p:extLst>
          </p:nvPr>
        </p:nvGraphicFramePr>
        <p:xfrm>
          <a:off x="2771800" y="1707655"/>
          <a:ext cx="6984776" cy="2485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Document" r:id="rId3" imgW="5638800" imgH="2006600" progId="Word.Document.12">
                  <p:embed/>
                </p:oleObj>
              </mc:Choice>
              <mc:Fallback>
                <p:oleObj name="Document" r:id="rId3" imgW="5638800" imgH="2006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71800" y="1707655"/>
                        <a:ext cx="6984776" cy="24855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4" name="Title 1"/>
          <p:cNvSpPr>
            <a:spLocks noGrp="1"/>
          </p:cNvSpPr>
          <p:nvPr>
            <p:ph type="title"/>
          </p:nvPr>
        </p:nvSpPr>
        <p:spPr bwMode="auto">
          <a:xfrm>
            <a:off x="457200" y="85727"/>
            <a:ext cx="8229600" cy="5847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200" dirty="0" smtClean="0">
                <a:solidFill>
                  <a:srgbClr val="0070C0"/>
                </a:solidFill>
                <a:latin typeface="Calibri" charset="0"/>
                <a:cs typeface="Arial" charset="0"/>
              </a:rPr>
              <a:t>Detecting genes depleted for LoF</a:t>
            </a:r>
            <a:endParaRPr lang="en-US" sz="3200" dirty="0">
              <a:solidFill>
                <a:srgbClr val="0070C0"/>
              </a:solidFill>
              <a:latin typeface="Calibri" charset="0"/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6538" y="713172"/>
            <a:ext cx="3042113" cy="4205715"/>
            <a:chOff x="5250251" y="1131590"/>
            <a:chExt cx="2227823" cy="3079957"/>
          </a:xfrm>
        </p:grpSpPr>
        <p:sp>
          <p:nvSpPr>
            <p:cNvPr id="14" name="TextBox 13"/>
            <p:cNvSpPr txBox="1"/>
            <p:nvPr/>
          </p:nvSpPr>
          <p:spPr>
            <a:xfrm rot="16200000">
              <a:off x="4863088" y="2533050"/>
              <a:ext cx="1112416" cy="338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Observed</a:t>
              </a:r>
              <a:endParaRPr lang="en-US" sz="2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25288" y="1131590"/>
              <a:ext cx="1738852" cy="338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Loss-of-function</a:t>
              </a:r>
              <a:endParaRPr lang="en-US" sz="2400" dirty="0"/>
            </a:p>
          </p:txBody>
        </p:sp>
        <p:pic>
          <p:nvPicPr>
            <p:cNvPr id="16" name="Picture 15" descr="exac_v3_feb19_cleaned_lofcor_even.pdf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196" t="10172" r="4145" b="11565"/>
            <a:stretch/>
          </p:blipFill>
          <p:spPr>
            <a:xfrm>
              <a:off x="5694755" y="1545293"/>
              <a:ext cx="1783319" cy="246888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066538" y="3873457"/>
              <a:ext cx="1074998" cy="338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Expected</a:t>
              </a:r>
              <a:endParaRPr lang="en-US" sz="24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012160" y="1995686"/>
            <a:ext cx="720080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0.97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12160" y="2427734"/>
            <a:ext cx="720080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0.33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12160" y="2878188"/>
            <a:ext cx="720080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0.03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40352" y="1995686"/>
            <a:ext cx="720080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1.02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40352" y="2427734"/>
            <a:ext cx="720080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0.55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40352" y="2878188"/>
            <a:ext cx="720080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0.01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1351" y="1675472"/>
            <a:ext cx="2286727" cy="2336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372200" y="4803998"/>
            <a:ext cx="27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Kaitlin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Samocha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402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 bwMode="auto">
          <a:xfrm>
            <a:off x="457200" y="85727"/>
            <a:ext cx="8229600" cy="5847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200" dirty="0" smtClean="0">
                <a:solidFill>
                  <a:srgbClr val="0070C0"/>
                </a:solidFill>
                <a:latin typeface="Calibri" charset="0"/>
                <a:cs typeface="Arial" charset="0"/>
              </a:rPr>
              <a:t>Detecting regions depleted for missense</a:t>
            </a:r>
            <a:endParaRPr lang="en-US" sz="3200" dirty="0">
              <a:solidFill>
                <a:srgbClr val="0070C0"/>
              </a:solidFill>
              <a:latin typeface="Calibri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72200" y="4803998"/>
            <a:ext cx="27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Kaitlin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Samocha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Picture 18" descr="Macintosh HD:Users:KaitlinSamocha:Desktop:Screen Shot 2017-01-19 at 11.54.19 A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28" y="843558"/>
            <a:ext cx="7514544" cy="187220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Content Placeholder 2"/>
          <p:cNvSpPr txBox="1">
            <a:spLocks/>
          </p:cNvSpPr>
          <p:nvPr/>
        </p:nvSpPr>
        <p:spPr>
          <a:xfrm>
            <a:off x="107504" y="3003798"/>
            <a:ext cx="8928992" cy="194421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 smtClean="0"/>
              <a:t>CDKL5</a:t>
            </a:r>
            <a:r>
              <a:rPr lang="en-US" sz="2000" dirty="0" smtClean="0"/>
              <a:t> mutations cause severe infantile seizures</a:t>
            </a:r>
          </a:p>
          <a:p>
            <a:r>
              <a:rPr lang="en-US" sz="2000" dirty="0" smtClean="0"/>
              <a:t>Constraint would allow us to correctly prioritize the N-terminal region, even with no prior causal mutations</a:t>
            </a:r>
          </a:p>
          <a:p>
            <a:r>
              <a:rPr lang="en-US" sz="2000" dirty="0" smtClean="0"/>
              <a:t>Overall, </a:t>
            </a:r>
            <a:r>
              <a:rPr lang="en-US" sz="2000" b="1" dirty="0" smtClean="0"/>
              <a:t>89%</a:t>
            </a:r>
            <a:r>
              <a:rPr lang="en-US" sz="2000" dirty="0" smtClean="0"/>
              <a:t> of </a:t>
            </a:r>
            <a:r>
              <a:rPr lang="en-US" sz="2000" dirty="0" err="1" smtClean="0"/>
              <a:t>ClinVar</a:t>
            </a:r>
            <a:r>
              <a:rPr lang="en-US" sz="2000" dirty="0" smtClean="0"/>
              <a:t> missense mutations in severe HI genes fall within the </a:t>
            </a:r>
            <a:r>
              <a:rPr lang="en-US" sz="2000" b="1" dirty="0" smtClean="0"/>
              <a:t>14%</a:t>
            </a:r>
            <a:r>
              <a:rPr lang="en-US" sz="2000" dirty="0" smtClean="0"/>
              <a:t> most constrained sequence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115616" y="1059583"/>
            <a:ext cx="5616624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283968" y="55552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depleted for variation in ExAC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283968" y="127734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enriched for mutations in patients</a:t>
            </a:r>
            <a:endParaRPr lang="en-US" dirty="0"/>
          </a:p>
        </p:txBody>
      </p:sp>
      <p:cxnSp>
        <p:nvCxnSpPr>
          <p:cNvPr id="33" name="Straight Arrow Connector 32"/>
          <p:cNvCxnSpPr>
            <a:stCxn id="31" idx="1"/>
          </p:cNvCxnSpPr>
          <p:nvPr/>
        </p:nvCxnSpPr>
        <p:spPr>
          <a:xfrm flipH="1" flipV="1">
            <a:off x="2915816" y="1563641"/>
            <a:ext cx="1368152" cy="36873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259632" y="771550"/>
            <a:ext cx="230425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30" idx="1"/>
          </p:cNvCxnSpPr>
          <p:nvPr/>
        </p:nvCxnSpPr>
        <p:spPr>
          <a:xfrm flipH="1" flipV="1">
            <a:off x="3275856" y="843561"/>
            <a:ext cx="1008112" cy="35133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837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  <p:bldP spid="3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14300"/>
            <a:ext cx="9144000" cy="857250"/>
          </a:xfrm>
        </p:spPr>
        <p:txBody>
          <a:bodyPr>
            <a:no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In vivo </a:t>
            </a:r>
            <a:r>
              <a:rPr lang="en-US" sz="2800" dirty="0">
                <a:solidFill>
                  <a:srgbClr val="0070C0"/>
                </a:solidFill>
              </a:rPr>
              <a:t>modeling of </a:t>
            </a:r>
            <a:r>
              <a:rPr lang="en-US" sz="2800" i="1" dirty="0">
                <a:solidFill>
                  <a:srgbClr val="0070C0"/>
                </a:solidFill>
              </a:rPr>
              <a:t>smchd1</a:t>
            </a:r>
            <a:r>
              <a:rPr lang="en-US" sz="2800" dirty="0">
                <a:solidFill>
                  <a:srgbClr val="0070C0"/>
                </a:solidFill>
              </a:rPr>
              <a:t> suppression in zebrafish </a:t>
            </a:r>
            <a:br>
              <a:rPr lang="en-US" sz="2800" dirty="0">
                <a:solidFill>
                  <a:srgbClr val="0070C0"/>
                </a:solidFill>
              </a:rPr>
            </a:b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19" b="74448"/>
          <a:stretch/>
        </p:blipFill>
        <p:spPr bwMode="auto">
          <a:xfrm>
            <a:off x="3798478" y="1276350"/>
            <a:ext cx="3471481" cy="101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58079" y="1112920"/>
            <a:ext cx="167640" cy="16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502119" y="1112920"/>
            <a:ext cx="83820" cy="16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269959" y="1149315"/>
            <a:ext cx="83820" cy="16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0" y="2419350"/>
            <a:ext cx="3658079" cy="12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3250" y="1468219"/>
            <a:ext cx="3340638" cy="646331"/>
          </a:xfrm>
          <a:prstGeom prst="rect">
            <a:avLst/>
          </a:prstGeom>
          <a:noFill/>
          <a:ln w="2222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Zebrafish SMCHD1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ortholog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and experimental design</a:t>
            </a:r>
          </a:p>
        </p:txBody>
      </p:sp>
      <p:sp>
        <p:nvSpPr>
          <p:cNvPr id="12" name="Left-Right Arrow 11"/>
          <p:cNvSpPr/>
          <p:nvPr/>
        </p:nvSpPr>
        <p:spPr>
          <a:xfrm rot="5400000">
            <a:off x="3996809" y="3048747"/>
            <a:ext cx="190260" cy="45720"/>
          </a:xfrm>
          <a:prstGeom prst="left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-Right Arrow 20"/>
          <p:cNvSpPr/>
          <p:nvPr/>
        </p:nvSpPr>
        <p:spPr>
          <a:xfrm rot="5400000">
            <a:off x="4009723" y="4342669"/>
            <a:ext cx="190260" cy="45720"/>
          </a:xfrm>
          <a:prstGeom prst="left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rved Left Arrow 12"/>
          <p:cNvSpPr/>
          <p:nvPr/>
        </p:nvSpPr>
        <p:spPr>
          <a:xfrm>
            <a:off x="4572000" y="1675715"/>
            <a:ext cx="152400" cy="323166"/>
          </a:xfrm>
          <a:prstGeom prst="curved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02119" y="1276350"/>
            <a:ext cx="8382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734952" y="1259792"/>
            <a:ext cx="8382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3741899" y="2563491"/>
            <a:ext cx="3555182" cy="1052436"/>
            <a:chOff x="3741899" y="2563491"/>
            <a:chExt cx="3555182" cy="105243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63" r="33324" b="25068"/>
            <a:stretch/>
          </p:blipFill>
          <p:spPr bwMode="auto">
            <a:xfrm>
              <a:off x="3783690" y="2563491"/>
              <a:ext cx="3513391" cy="998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ounded Rectangle 1"/>
            <p:cNvSpPr/>
            <p:nvPr/>
          </p:nvSpPr>
          <p:spPr>
            <a:xfrm>
              <a:off x="3741899" y="3547602"/>
              <a:ext cx="3547433" cy="683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315200" y="1112920"/>
            <a:ext cx="1689315" cy="1395780"/>
            <a:chOff x="7315200" y="1112920"/>
            <a:chExt cx="1689315" cy="1395780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41" b="65562"/>
            <a:stretch/>
          </p:blipFill>
          <p:spPr bwMode="auto">
            <a:xfrm>
              <a:off x="7315200" y="1112920"/>
              <a:ext cx="1689315" cy="1372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ounded Rectangle 28"/>
            <p:cNvSpPr/>
            <p:nvPr/>
          </p:nvSpPr>
          <p:spPr>
            <a:xfrm>
              <a:off x="7335744" y="2462981"/>
              <a:ext cx="1600201" cy="457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305622" y="2466802"/>
            <a:ext cx="1689315" cy="1348640"/>
            <a:chOff x="7305622" y="2459428"/>
            <a:chExt cx="1689315" cy="1348640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41" t="33847" b="32305"/>
            <a:stretch/>
          </p:blipFill>
          <p:spPr bwMode="auto">
            <a:xfrm>
              <a:off x="7305622" y="2459428"/>
              <a:ext cx="1689315" cy="13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ounded Rectangle 30"/>
            <p:cNvSpPr/>
            <p:nvPr/>
          </p:nvSpPr>
          <p:spPr>
            <a:xfrm>
              <a:off x="7315193" y="3754581"/>
              <a:ext cx="1679744" cy="5348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1" y="4019550"/>
            <a:ext cx="3498538" cy="66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06" r="33786"/>
          <a:stretch/>
        </p:blipFill>
        <p:spPr bwMode="auto">
          <a:xfrm>
            <a:off x="3795712" y="3867150"/>
            <a:ext cx="3489013" cy="102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41" t="66106"/>
          <a:stretch/>
        </p:blipFill>
        <p:spPr bwMode="auto">
          <a:xfrm>
            <a:off x="7316219" y="3766368"/>
            <a:ext cx="1689315" cy="1350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Left-Right Arrow 32"/>
          <p:cNvSpPr/>
          <p:nvPr/>
        </p:nvSpPr>
        <p:spPr>
          <a:xfrm rot="5400000">
            <a:off x="3992981" y="3047142"/>
            <a:ext cx="190260" cy="45720"/>
          </a:xfrm>
          <a:prstGeom prst="left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3824030" y="3832527"/>
            <a:ext cx="3460695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25719" y="834648"/>
            <a:ext cx="5053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>
                <a:solidFill>
                  <a:schemeClr val="accent1">
                    <a:lumMod val="75000"/>
                  </a:schemeClr>
                </a:solidFill>
              </a:rPr>
              <a:t> Facial Cartilage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            </a:t>
            </a:r>
            <a:r>
              <a:rPr lang="en-US" sz="1400" b="1" u="sng" dirty="0">
                <a:solidFill>
                  <a:schemeClr val="accent1">
                    <a:lumMod val="75000"/>
                  </a:schemeClr>
                </a:solidFill>
              </a:rPr>
              <a:t>Eye Size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           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en-US" sz="1400" b="1" u="sng" dirty="0" err="1" smtClean="0">
                <a:solidFill>
                  <a:schemeClr val="accent1">
                    <a:lumMod val="75000"/>
                  </a:schemeClr>
                </a:solidFill>
              </a:rPr>
              <a:t>GnRH</a:t>
            </a:r>
            <a:r>
              <a:rPr lang="en-US" sz="1400" b="1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b="1" u="sng" dirty="0">
                <a:solidFill>
                  <a:schemeClr val="accent1">
                    <a:lumMod val="75000"/>
                  </a:schemeClr>
                </a:solidFill>
              </a:rPr>
              <a:t>neurons </a:t>
            </a:r>
          </a:p>
        </p:txBody>
      </p:sp>
      <p:sp>
        <p:nvSpPr>
          <p:cNvPr id="36" name="Left-Right Arrow 35"/>
          <p:cNvSpPr/>
          <p:nvPr/>
        </p:nvSpPr>
        <p:spPr>
          <a:xfrm rot="5400000">
            <a:off x="4009645" y="4330184"/>
            <a:ext cx="190260" cy="45720"/>
          </a:xfrm>
          <a:prstGeom prst="left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9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"/>
            <a:ext cx="8229600" cy="85725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A</a:t>
            </a:r>
            <a:r>
              <a:rPr lang="en-US" sz="3600" dirty="0" smtClean="0">
                <a:solidFill>
                  <a:srgbClr val="0070C0"/>
                </a:solidFill>
              </a:rPr>
              <a:t>llele-specific rescue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/>
          <a:stretch/>
        </p:blipFill>
        <p:spPr bwMode="auto">
          <a:xfrm>
            <a:off x="3886054" y="1976359"/>
            <a:ext cx="4869572" cy="212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44994" y="2111813"/>
            <a:ext cx="359579" cy="1649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2661" y="1276350"/>
            <a:ext cx="3056419" cy="285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Terminal nerve length (µm)  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89827" y="1657350"/>
            <a:ext cx="2609255" cy="2214071"/>
            <a:chOff x="6028892" y="895350"/>
            <a:chExt cx="1668145" cy="1340884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8892" y="895350"/>
              <a:ext cx="1668145" cy="1340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7001803" y="895350"/>
              <a:ext cx="648740" cy="1607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012773" y="2177086"/>
            <a:ext cx="473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77890" y="2177086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wt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8136867" y="2177086"/>
            <a:ext cx="64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ExAC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6084168" y="2177086"/>
            <a:ext cx="2150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arh</a:t>
            </a:r>
            <a:r>
              <a:rPr lang="en-US" sz="1400" dirty="0"/>
              <a:t>    </a:t>
            </a:r>
            <a:r>
              <a:rPr lang="en-US" sz="1400" dirty="0" smtClean="0"/>
              <a:t> </a:t>
            </a:r>
            <a:r>
              <a:rPr lang="en-US" sz="1400" dirty="0" err="1" smtClean="0"/>
              <a:t>arh</a:t>
            </a:r>
            <a:r>
              <a:rPr lang="en-US" sz="1400" dirty="0" smtClean="0"/>
              <a:t>      </a:t>
            </a:r>
            <a:r>
              <a:rPr lang="en-US" sz="1400" dirty="0" err="1" smtClean="0"/>
              <a:t>arh</a:t>
            </a:r>
            <a:r>
              <a:rPr lang="en-US" sz="1400" dirty="0" smtClean="0"/>
              <a:t>   </a:t>
            </a:r>
            <a:r>
              <a:rPr lang="en-US" sz="1400" dirty="0"/>
              <a:t>FSHD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532084" y="1931975"/>
            <a:ext cx="411222" cy="21336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2299964" y="2583266"/>
            <a:ext cx="3056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Terminal nerve </a:t>
            </a:r>
          </a:p>
          <a:p>
            <a:pPr algn="ctr"/>
            <a:r>
              <a:rPr lang="en-US" b="1" dirty="0"/>
              <a:t>length (µm) 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66897" y="4248150"/>
            <a:ext cx="2922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MO and Human </a:t>
            </a:r>
            <a:r>
              <a:rPr lang="en-US" sz="1600" b="1" i="1" dirty="0" smtClean="0"/>
              <a:t>SMCHD1</a:t>
            </a:r>
            <a:r>
              <a:rPr lang="en-US" sz="1600" b="1" dirty="0" smtClean="0"/>
              <a:t> </a:t>
            </a:r>
            <a:r>
              <a:rPr lang="en-US" sz="1600" b="1" dirty="0"/>
              <a:t>mRNA</a:t>
            </a:r>
          </a:p>
        </p:txBody>
      </p:sp>
    </p:spTree>
    <p:extLst>
      <p:ext uri="{BB962C8B-B14F-4D97-AF65-F5344CB8AC3E}">
        <p14:creationId xmlns:p14="http://schemas.microsoft.com/office/powerpoint/2010/main" val="677175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The</a:t>
            </a:r>
            <a:r>
              <a:rPr lang="en-US" i="1" dirty="0" smtClean="0">
                <a:solidFill>
                  <a:srgbClr val="0070C0"/>
                </a:solidFill>
              </a:rPr>
              <a:t> seqr </a:t>
            </a:r>
            <a:r>
              <a:rPr lang="en-US" dirty="0" smtClean="0">
                <a:solidFill>
                  <a:srgbClr val="0070C0"/>
                </a:solidFill>
              </a:rPr>
              <a:t>platform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0448" y="1143003"/>
            <a:ext cx="3941064" cy="3058529"/>
          </a:xfrm>
        </p:spPr>
        <p:txBody>
          <a:bodyPr/>
          <a:lstStyle/>
          <a:p>
            <a:r>
              <a:rPr lang="en-US" sz="2000" dirty="0" smtClean="0"/>
              <a:t>Our platform for analysis and communication</a:t>
            </a:r>
          </a:p>
          <a:p>
            <a:pPr lvl="1"/>
            <a:r>
              <a:rPr lang="en-US" sz="2000" dirty="0" smtClean="0"/>
              <a:t>Case review</a:t>
            </a:r>
          </a:p>
          <a:p>
            <a:pPr lvl="1"/>
            <a:r>
              <a:rPr lang="en-US" sz="2000" dirty="0" smtClean="0"/>
              <a:t>Phenotype collection</a:t>
            </a:r>
          </a:p>
          <a:p>
            <a:pPr lvl="1"/>
            <a:r>
              <a:rPr lang="en-US" sz="2000" dirty="0" smtClean="0"/>
              <a:t>Variant filtration</a:t>
            </a:r>
          </a:p>
          <a:p>
            <a:pPr lvl="1"/>
            <a:r>
              <a:rPr lang="en-US" sz="2000" dirty="0" smtClean="0"/>
              <a:t>BAM file read visualization</a:t>
            </a:r>
          </a:p>
          <a:p>
            <a:pPr lvl="1"/>
            <a:r>
              <a:rPr lang="en-US" sz="2000" dirty="0" smtClean="0"/>
              <a:t>Gene/variant interpretation</a:t>
            </a:r>
          </a:p>
          <a:p>
            <a:pPr lvl="1"/>
            <a:r>
              <a:rPr lang="en-US" sz="2000" dirty="0" smtClean="0"/>
              <a:t>Communication of results</a:t>
            </a:r>
          </a:p>
          <a:p>
            <a:pPr lvl="1"/>
            <a:r>
              <a:rPr lang="en-US" sz="2000" dirty="0" smtClean="0"/>
              <a:t>Submission to Matchmaker Exchange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203" r="17103"/>
          <a:stretch/>
        </p:blipFill>
        <p:spPr>
          <a:xfrm>
            <a:off x="4212223" y="1409040"/>
            <a:ext cx="3305411" cy="2806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519" y="1617550"/>
            <a:ext cx="661460" cy="881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519" y="2844574"/>
            <a:ext cx="661460" cy="8817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23299" y="2505129"/>
            <a:ext cx="855900" cy="207749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900" dirty="0"/>
              <a:t>Ben </a:t>
            </a:r>
            <a:r>
              <a:rPr lang="en-US" sz="900" dirty="0" err="1"/>
              <a:t>Weisburd</a:t>
            </a:r>
            <a:endParaRPr lang="en-US" sz="900" dirty="0"/>
          </a:p>
        </p:txBody>
      </p:sp>
      <p:sp>
        <p:nvSpPr>
          <p:cNvPr id="11" name="TextBox 10"/>
          <p:cNvSpPr txBox="1"/>
          <p:nvPr/>
        </p:nvSpPr>
        <p:spPr>
          <a:xfrm>
            <a:off x="7810017" y="3732153"/>
            <a:ext cx="1082463" cy="207749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900" dirty="0"/>
              <a:t>Harindra </a:t>
            </a:r>
            <a:r>
              <a:rPr lang="en-US" sz="900" dirty="0" err="1"/>
              <a:t>Arachchi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222873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986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Case </a:t>
            </a:r>
            <a:r>
              <a:rPr lang="en-US" dirty="0" smtClean="0">
                <a:solidFill>
                  <a:srgbClr val="0070C0"/>
                </a:solidFill>
              </a:rPr>
              <a:t>review </a:t>
            </a:r>
            <a:r>
              <a:rPr lang="en-US" dirty="0" smtClean="0">
                <a:solidFill>
                  <a:srgbClr val="0070C0"/>
                </a:solidFill>
              </a:rPr>
              <a:t>in </a:t>
            </a:r>
            <a:r>
              <a:rPr lang="en-US" i="1" dirty="0" smtClean="0">
                <a:solidFill>
                  <a:srgbClr val="0070C0"/>
                </a:solidFill>
              </a:rPr>
              <a:t>seqr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913133" y="915566"/>
            <a:ext cx="6230867" cy="4083918"/>
            <a:chOff x="-1" y="1059583"/>
            <a:chExt cx="6230867" cy="408391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1059583"/>
              <a:ext cx="6230867" cy="4083918"/>
            </a:xfrm>
            <a:prstGeom prst="rect">
              <a:avLst/>
            </a:prstGeom>
          </p:spPr>
        </p:pic>
        <p:pic>
          <p:nvPicPr>
            <p:cNvPr id="5" name="Picture 4" descr="Pedigre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40" y="1275606"/>
              <a:ext cx="1009902" cy="576064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7" name="TextBox 6"/>
          <p:cNvSpPr txBox="1"/>
          <p:nvPr/>
        </p:nvSpPr>
        <p:spPr>
          <a:xfrm>
            <a:off x="0" y="800581"/>
            <a:ext cx="2892359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Cohorts first prescreened with a simple 1 page questionnaire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Cohorts have added power for gene discovery, so we may take some cases with less prescreening for good cohorts</a:t>
            </a:r>
            <a:endParaRPr lang="en-US" dirty="0"/>
          </a:p>
        </p:txBody>
      </p:sp>
      <p:sp>
        <p:nvSpPr>
          <p:cNvPr id="10" name="Left Brace 9"/>
          <p:cNvSpPr/>
          <p:nvPr/>
        </p:nvSpPr>
        <p:spPr>
          <a:xfrm>
            <a:off x="2195736" y="1707654"/>
            <a:ext cx="2016224" cy="2664296"/>
          </a:xfrm>
          <a:prstGeom prst="leftBrace">
            <a:avLst>
              <a:gd name="adj1" fmla="val 24970"/>
              <a:gd name="adj2" fmla="val 51615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7504" y="2211710"/>
            <a:ext cx="2232248" cy="2308324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Phenotype information is entered by collaborators into a custom </a:t>
            </a:r>
            <a:r>
              <a:rPr lang="en-US" i="1" dirty="0" err="1"/>
              <a:t>P</a:t>
            </a:r>
            <a:r>
              <a:rPr lang="en-US" i="1" dirty="0" err="1" smtClean="0"/>
              <a:t>henotips</a:t>
            </a:r>
            <a:r>
              <a:rPr lang="en-US" dirty="0" smtClean="0"/>
              <a:t> form launched through </a:t>
            </a:r>
            <a:r>
              <a:rPr lang="en-US" i="1" dirty="0" err="1" smtClean="0"/>
              <a:t>seqr</a:t>
            </a:r>
            <a:r>
              <a:rPr lang="en-US" dirty="0" smtClean="0"/>
              <a:t> including</a:t>
            </a:r>
            <a:r>
              <a:rPr lang="is-IS" dirty="0" smtClean="0"/>
              <a:t>…</a:t>
            </a:r>
            <a:endParaRPr lang="en-US" i="1" dirty="0"/>
          </a:p>
        </p:txBody>
      </p:sp>
      <p:sp>
        <p:nvSpPr>
          <p:cNvPr id="22" name="Right Arrow 21"/>
          <p:cNvSpPr/>
          <p:nvPr/>
        </p:nvSpPr>
        <p:spPr>
          <a:xfrm>
            <a:off x="3851920" y="1902512"/>
            <a:ext cx="360040" cy="1440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3851920" y="3147814"/>
            <a:ext cx="360040" cy="1440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339752" y="177966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70C0"/>
                </a:solidFill>
              </a:rPr>
              <a:t>HPO terms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07704" y="302418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70C0"/>
                </a:solidFill>
              </a:rPr>
              <a:t>Prescreening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2555776" y="1398456"/>
            <a:ext cx="360040" cy="1440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043608" y="127560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70C0"/>
                </a:solidFill>
              </a:rPr>
              <a:t>Pedigree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0" name="Left Brace 29"/>
          <p:cNvSpPr/>
          <p:nvPr/>
        </p:nvSpPr>
        <p:spPr>
          <a:xfrm>
            <a:off x="3851920" y="915566"/>
            <a:ext cx="333751" cy="720080"/>
          </a:xfrm>
          <a:prstGeom prst="leftBrace">
            <a:avLst>
              <a:gd name="adj1" fmla="val 24188"/>
              <a:gd name="adj2" fmla="val 5000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508104" y="1419622"/>
            <a:ext cx="2232248" cy="1477328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Case Review team selects updates status of review and the final decision on a case</a:t>
            </a:r>
            <a:endParaRPr lang="en-US" i="1" dirty="0"/>
          </a:p>
        </p:txBody>
      </p:sp>
      <p:sp>
        <p:nvSpPr>
          <p:cNvPr id="32" name="Left Brace 31"/>
          <p:cNvSpPr/>
          <p:nvPr/>
        </p:nvSpPr>
        <p:spPr>
          <a:xfrm>
            <a:off x="7766641" y="1635646"/>
            <a:ext cx="333751" cy="792088"/>
          </a:xfrm>
          <a:prstGeom prst="leftBrace">
            <a:avLst>
              <a:gd name="adj1" fmla="val 24188"/>
              <a:gd name="adj2" fmla="val 5000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619672" y="627534"/>
            <a:ext cx="2232248" cy="1200329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Case Review team communicates through internal notes and summary</a:t>
            </a:r>
            <a:endParaRPr lang="en-US" i="1" dirty="0"/>
          </a:p>
        </p:txBody>
      </p:sp>
      <p:sp>
        <p:nvSpPr>
          <p:cNvPr id="34" name="TextBox 33"/>
          <p:cNvSpPr txBox="1"/>
          <p:nvPr/>
        </p:nvSpPr>
        <p:spPr>
          <a:xfrm>
            <a:off x="4932040" y="3939902"/>
            <a:ext cx="3024336" cy="1200329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Decision is made on individual level so can select best family members for trio, quad, etc.</a:t>
            </a:r>
            <a:endParaRPr lang="en-US" dirty="0"/>
          </a:p>
        </p:txBody>
      </p:sp>
      <p:sp>
        <p:nvSpPr>
          <p:cNvPr id="35" name="Left Brace 34"/>
          <p:cNvSpPr/>
          <p:nvPr/>
        </p:nvSpPr>
        <p:spPr>
          <a:xfrm>
            <a:off x="7956376" y="4356384"/>
            <a:ext cx="288032" cy="648072"/>
          </a:xfrm>
          <a:prstGeom prst="leftBrace">
            <a:avLst>
              <a:gd name="adj1" fmla="val 31196"/>
              <a:gd name="adj2" fmla="val 5000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076056" y="3077547"/>
            <a:ext cx="3960440" cy="646331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Collaborators can see decisions and also receive list of accepted samples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882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0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/>
      <p:bldP spid="24" grpId="1"/>
      <p:bldP spid="25" grpId="0"/>
      <p:bldP spid="25" grpId="1"/>
      <p:bldP spid="26" grpId="0" animBg="1"/>
      <p:bldP spid="26" grpId="1" animBg="1"/>
      <p:bldP spid="27" grpId="0"/>
      <p:bldP spid="27" grpId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29" grpId="0" animBg="1"/>
      <p:bldP spid="29" grpId="1" animBg="1"/>
      <p:bldP spid="34" grpId="0" animBg="1"/>
      <p:bldP spid="34" grpId="1" animBg="1"/>
      <p:bldP spid="35" grpId="0" animBg="1"/>
      <p:bldP spid="35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Variant searching in </a:t>
            </a:r>
            <a:r>
              <a:rPr lang="en-US" i="1" dirty="0" err="1" smtClean="0">
                <a:solidFill>
                  <a:srgbClr val="0070C0"/>
                </a:solidFill>
              </a:rPr>
              <a:t>seqr</a:t>
            </a:r>
            <a:endParaRPr lang="en-US" i="1" dirty="0">
              <a:solidFill>
                <a:srgbClr val="0070C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12736" y="1063229"/>
            <a:ext cx="8025581" cy="1965327"/>
            <a:chOff x="550171" y="1417638"/>
            <a:chExt cx="10697988" cy="262043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687" t="54073" r="30334" b="4798"/>
            <a:stretch/>
          </p:blipFill>
          <p:spPr>
            <a:xfrm>
              <a:off x="550171" y="1417638"/>
              <a:ext cx="8441430" cy="262043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76521" t="54073" r="13071" b="39739"/>
            <a:stretch/>
          </p:blipFill>
          <p:spPr>
            <a:xfrm>
              <a:off x="9119137" y="1417638"/>
              <a:ext cx="1311796" cy="39422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76521" t="61398" r="13071" b="22996"/>
            <a:stretch/>
          </p:blipFill>
          <p:spPr>
            <a:xfrm>
              <a:off x="8940802" y="1744135"/>
              <a:ext cx="2307357" cy="1748900"/>
            </a:xfrm>
            <a:prstGeom prst="rect">
              <a:avLst/>
            </a:prstGeom>
          </p:spPr>
        </p:pic>
      </p:grpSp>
      <p:sp>
        <p:nvSpPr>
          <p:cNvPr id="4" name="Content Placeholder 5"/>
          <p:cNvSpPr txBox="1">
            <a:spLocks/>
          </p:cNvSpPr>
          <p:nvPr/>
        </p:nvSpPr>
        <p:spPr>
          <a:xfrm>
            <a:off x="342989" y="2844801"/>
            <a:ext cx="8562030" cy="2247900"/>
          </a:xfrm>
          <a:prstGeom prst="rect">
            <a:avLst/>
          </a:prstGeom>
        </p:spPr>
        <p:txBody>
          <a:bodyPr vert="horz" lIns="0" tIns="0" rIns="0" bIns="0" rtlCol="0" anchor="b">
            <a:normAutofit fontScale="85000" lnSpcReduction="20000"/>
          </a:bodyPr>
          <a:lstStyle>
            <a:lvl1pPr marL="228595" indent="-228595" algn="l" defTabSz="9143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5" indent="-228595" algn="l" defTabSz="9143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3" indent="-228595" algn="l" defTabSz="9143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3" indent="-228595" algn="l" defTabSz="9143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53" indent="-228595" algn="l" defTabSz="9143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41" indent="-228595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31" indent="-228595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21" indent="-228595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10" indent="-228595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More filters</a:t>
            </a:r>
          </a:p>
          <a:p>
            <a:pPr lvl="1"/>
            <a:r>
              <a:rPr lang="en-US" dirty="0" smtClean="0"/>
              <a:t>Functional class</a:t>
            </a:r>
          </a:p>
          <a:p>
            <a:pPr lvl="1"/>
            <a:r>
              <a:rPr lang="en-US" dirty="0" smtClean="0"/>
              <a:t>Variant type</a:t>
            </a:r>
          </a:p>
          <a:p>
            <a:pPr lvl="1"/>
            <a:r>
              <a:rPr lang="en-US" dirty="0" smtClean="0"/>
              <a:t>Allele frequency- 1000 genomes, </a:t>
            </a:r>
            <a:r>
              <a:rPr lang="en-US" dirty="0" err="1" smtClean="0"/>
              <a:t>ExAC</a:t>
            </a:r>
            <a:r>
              <a:rPr lang="en-US" dirty="0" smtClean="0"/>
              <a:t>, </a:t>
            </a:r>
            <a:r>
              <a:rPr lang="en-US" dirty="0" err="1" smtClean="0"/>
              <a:t>gnomAD</a:t>
            </a:r>
            <a:r>
              <a:rPr lang="en-US" dirty="0" smtClean="0"/>
              <a:t> WES/WGS</a:t>
            </a:r>
          </a:p>
          <a:p>
            <a:pPr lvl="1"/>
            <a:r>
              <a:rPr lang="en-US" dirty="0" smtClean="0"/>
              <a:t>Genomic location- coordinates, gene list</a:t>
            </a:r>
          </a:p>
          <a:p>
            <a:pPr lvl="1"/>
            <a:r>
              <a:rPr lang="en-US" dirty="0" smtClean="0"/>
              <a:t>In silico predictors of deleteriousness</a:t>
            </a:r>
          </a:p>
          <a:p>
            <a:pPr lvl="1"/>
            <a:r>
              <a:rPr lang="en-US" dirty="0" smtClean="0"/>
              <a:t>Call quality</a:t>
            </a:r>
          </a:p>
        </p:txBody>
      </p:sp>
    </p:spTree>
    <p:extLst>
      <p:ext uri="{BB962C8B-B14F-4D97-AF65-F5344CB8AC3E}">
        <p14:creationId xmlns:p14="http://schemas.microsoft.com/office/powerpoint/2010/main" val="1697117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Read </a:t>
            </a:r>
            <a:r>
              <a:rPr lang="en-US" dirty="0" smtClean="0">
                <a:solidFill>
                  <a:srgbClr val="0070C0"/>
                </a:solidFill>
              </a:rPr>
              <a:t>visualization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-25158" y="1008425"/>
            <a:ext cx="9178592" cy="4191094"/>
            <a:chOff x="-33536" y="1344566"/>
            <a:chExt cx="12234936" cy="558812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3097" r="4607" b="78576"/>
            <a:stretch/>
          </p:blipFill>
          <p:spPr>
            <a:xfrm>
              <a:off x="61966" y="1344566"/>
              <a:ext cx="12084570" cy="139856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15302" y="1823347"/>
              <a:ext cx="3489645" cy="24794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53945" y="2063246"/>
              <a:ext cx="201153" cy="19109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3003" t="33763" r="5070" b="51386"/>
            <a:stretch/>
          </p:blipFill>
          <p:spPr>
            <a:xfrm>
              <a:off x="-33536" y="3068789"/>
              <a:ext cx="12234936" cy="985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/>
            <a:srcRect t="22378" r="8117" b="70845"/>
            <a:stretch/>
          </p:blipFill>
          <p:spPr>
            <a:xfrm>
              <a:off x="1" y="2709276"/>
              <a:ext cx="12146536" cy="44666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/>
            <a:srcRect l="3051" t="54098" r="5114" b="992"/>
            <a:stretch/>
          </p:blipFill>
          <p:spPr>
            <a:xfrm>
              <a:off x="-33536" y="3965669"/>
              <a:ext cx="12180072" cy="2967022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121000" y="4169689"/>
              <a:ext cx="897881" cy="178478"/>
              <a:chOff x="32404472" y="30581947"/>
              <a:chExt cx="1412120" cy="280697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32404472" y="30581947"/>
                <a:ext cx="1412120" cy="2806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900" dirty="0">
                    <a:solidFill>
                      <a:schemeClr val="tx1"/>
                    </a:solidFill>
                  </a:rPr>
                  <a:t>1A-EL-1</a:t>
                </a:r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/>
              <a:srcRect l="566" t="11761"/>
              <a:stretch/>
            </p:blipFill>
            <p:spPr>
              <a:xfrm>
                <a:off x="32431367" y="30629330"/>
                <a:ext cx="262915" cy="233314"/>
              </a:xfrm>
              <a:prstGeom prst="rect">
                <a:avLst/>
              </a:prstGeom>
            </p:spPr>
          </p:pic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2420" y="2052499"/>
              <a:ext cx="201153" cy="191095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38596" y="2058595"/>
              <a:ext cx="201153" cy="191095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31" y="1247119"/>
            <a:ext cx="1097042" cy="15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77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Read </a:t>
            </a:r>
            <a:r>
              <a:rPr lang="en-US" dirty="0" smtClean="0">
                <a:solidFill>
                  <a:srgbClr val="0070C0"/>
                </a:solidFill>
              </a:rPr>
              <a:t>visualization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097" r="4607" b="78576"/>
          <a:stretch/>
        </p:blipFill>
        <p:spPr>
          <a:xfrm>
            <a:off x="46487" y="1008424"/>
            <a:ext cx="9065788" cy="10489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023" y="1367511"/>
            <a:ext cx="2617915" cy="185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365" y="1547435"/>
            <a:ext cx="150904" cy="1433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3003" t="33763" r="5070" b="51386"/>
          <a:stretch/>
        </p:blipFill>
        <p:spPr>
          <a:xfrm>
            <a:off x="-25158" y="2301592"/>
            <a:ext cx="9178592" cy="7391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t="22378" r="8117" b="70845"/>
          <a:stretch/>
        </p:blipFill>
        <p:spPr>
          <a:xfrm>
            <a:off x="1" y="2031957"/>
            <a:ext cx="9112275" cy="3350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3051" t="54098" r="5114" b="992"/>
          <a:stretch/>
        </p:blipFill>
        <p:spPr>
          <a:xfrm>
            <a:off x="-25159" y="2974252"/>
            <a:ext cx="9137434" cy="222526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0774" y="3127267"/>
            <a:ext cx="673586" cy="133859"/>
            <a:chOff x="32404472" y="30581947"/>
            <a:chExt cx="1412120" cy="280697"/>
          </a:xfrm>
        </p:grpSpPr>
        <p:sp>
          <p:nvSpPr>
            <p:cNvPr id="30" name="Rectangle 29"/>
            <p:cNvSpPr/>
            <p:nvPr/>
          </p:nvSpPr>
          <p:spPr>
            <a:xfrm>
              <a:off x="32404472" y="30581947"/>
              <a:ext cx="1412120" cy="2806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900" dirty="0">
                  <a:solidFill>
                    <a:schemeClr val="tx1"/>
                  </a:solidFill>
                </a:rPr>
                <a:t>1A-EL-1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6"/>
            <a:srcRect l="566" t="11761"/>
            <a:stretch/>
          </p:blipFill>
          <p:spPr>
            <a:xfrm>
              <a:off x="32431367" y="30629330"/>
              <a:ext cx="262915" cy="233314"/>
            </a:xfrm>
            <a:prstGeom prst="rect">
              <a:avLst/>
            </a:prstGeom>
          </p:spPr>
        </p:pic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6268" y="1539375"/>
            <a:ext cx="150904" cy="14332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1026" y="1543947"/>
            <a:ext cx="150904" cy="14332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983802" y="2416432"/>
            <a:ext cx="3072674" cy="2762657"/>
            <a:chOff x="6643340" y="3221909"/>
            <a:chExt cx="4095832" cy="3683542"/>
          </a:xfrm>
        </p:grpSpPr>
        <p:grpSp>
          <p:nvGrpSpPr>
            <p:cNvPr id="6" name="Group 5"/>
            <p:cNvGrpSpPr/>
            <p:nvPr/>
          </p:nvGrpSpPr>
          <p:grpSpPr>
            <a:xfrm>
              <a:off x="7228075" y="3221909"/>
              <a:ext cx="3511097" cy="3683542"/>
              <a:chOff x="7127499" y="4199818"/>
              <a:chExt cx="4089400" cy="429024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7"/>
              <a:srcRect t="4698" b="80437"/>
              <a:stretch/>
            </p:blipFill>
            <p:spPr>
              <a:xfrm>
                <a:off x="7127499" y="4199818"/>
                <a:ext cx="4089400" cy="75135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7"/>
              <a:srcRect t="21122"/>
              <a:stretch/>
            </p:blipFill>
            <p:spPr>
              <a:xfrm>
                <a:off x="7127499" y="4503106"/>
                <a:ext cx="4089400" cy="398696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7" name="Triangle 6"/>
            <p:cNvSpPr/>
            <p:nvPr/>
          </p:nvSpPr>
          <p:spPr>
            <a:xfrm rot="5400000" flipH="1" flipV="1">
              <a:off x="6991644" y="4589456"/>
              <a:ext cx="281355" cy="977963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sp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31" y="1247119"/>
            <a:ext cx="1097042" cy="15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97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167238</TotalTime>
  <Words>2055</Words>
  <Application>Microsoft Macintosh PowerPoint</Application>
  <PresentationFormat>On-screen Show (16:9)</PresentationFormat>
  <Paragraphs>458</Paragraphs>
  <Slides>43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Office Theme</vt:lpstr>
      <vt:lpstr>Document</vt:lpstr>
      <vt:lpstr>Broad Center for Mendelian Genomics year 1 update</vt:lpstr>
      <vt:lpstr>Year 1 overview</vt:lpstr>
      <vt:lpstr>Disease areas of focus</vt:lpstr>
      <vt:lpstr>Major collaborations</vt:lpstr>
      <vt:lpstr>The seqr platform</vt:lpstr>
      <vt:lpstr>Case review in seqr</vt:lpstr>
      <vt:lpstr>Variant searching in seqr</vt:lpstr>
      <vt:lpstr>Read visualization</vt:lpstr>
      <vt:lpstr>Read visualization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Coming soon to seqr</vt:lpstr>
      <vt:lpstr>Incorporating better reference data sets</vt:lpstr>
      <vt:lpstr>The Genome Aggregation Database (gnomAD)</vt:lpstr>
      <vt:lpstr>The Genome Aggregation Database (gnomAD)</vt:lpstr>
      <vt:lpstr>Statistical framework for variant filtering</vt:lpstr>
      <vt:lpstr>Accessing the data</vt:lpstr>
      <vt:lpstr>Improving diagnosis with RNA-seq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study: SMCHD1 and  arhinia</vt:lpstr>
      <vt:lpstr>Congenital arhinia</vt:lpstr>
      <vt:lpstr>PowerPoint Presentation</vt:lpstr>
      <vt:lpstr>Accumulation of Rare Mutations in SMCHD1 </vt:lpstr>
      <vt:lpstr>Conservation of SMCHD1 ATPase Domain </vt:lpstr>
      <vt:lpstr>Samples in the pipeline</vt:lpstr>
      <vt:lpstr>CMG acknowledgments</vt:lpstr>
      <vt:lpstr>gnomAD acknowledgments</vt:lpstr>
      <vt:lpstr>PowerPoint Presentation</vt:lpstr>
      <vt:lpstr>Detecting genes depleted for LoF</vt:lpstr>
      <vt:lpstr>Detecting regions depleted for missense</vt:lpstr>
      <vt:lpstr>In vivo modeling of smchd1 suppression in zebrafish  </vt:lpstr>
      <vt:lpstr>Allele-specific rescue</vt:lpstr>
    </vt:vector>
  </TitlesOfParts>
  <Company>Genome Research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Dysfunction is the normal state: loss-of-function variants in  "healthy" human genomes</dc:title>
  <dc:creator>Daniel MacArthur</dc:creator>
  <cp:lastModifiedBy>macarthur</cp:lastModifiedBy>
  <cp:revision>704</cp:revision>
  <dcterms:created xsi:type="dcterms:W3CDTF">2011-09-28T12:32:55Z</dcterms:created>
  <dcterms:modified xsi:type="dcterms:W3CDTF">2017-03-29T12:33:11Z</dcterms:modified>
</cp:coreProperties>
</file>