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3" r:id="rId1"/>
    <p:sldMasterId id="2147483967" r:id="rId2"/>
    <p:sldMasterId id="2147483992" r:id="rId3"/>
    <p:sldMasterId id="2147484016" r:id="rId4"/>
  </p:sldMasterIdLst>
  <p:notesMasterIdLst>
    <p:notesMasterId r:id="rId9"/>
  </p:notesMasterIdLst>
  <p:sldIdLst>
    <p:sldId id="350" r:id="rId5"/>
    <p:sldId id="321" r:id="rId6"/>
    <p:sldId id="348" r:id="rId7"/>
    <p:sldId id="326" r:id="rId8"/>
  </p:sldIdLst>
  <p:sldSz cx="9144000" cy="6858000" type="screen4x3"/>
  <p:notesSz cx="9144000" cy="6858000"/>
  <p:defaultTextStyle>
    <a:defPPr>
      <a:defRPr lang="en-US"/>
    </a:defPPr>
    <a:lvl1pPr marL="0" algn="l" defTabSz="4102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0281" algn="l" defTabSz="4102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0564" algn="l" defTabSz="4102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30845" algn="l" defTabSz="4102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41127" algn="l" defTabSz="4102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51408" algn="l" defTabSz="4102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61691" algn="l" defTabSz="4102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71972" algn="l" defTabSz="4102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82254" algn="l" defTabSz="4102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 userDrawn="1">
          <p15:clr>
            <a:srgbClr val="A4A3A4"/>
          </p15:clr>
        </p15:guide>
        <p15:guide id="2" pos="29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8081"/>
    <a:srgbClr val="DFE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0191" autoAdjust="0"/>
    <p:restoredTop sz="93899" autoAdjust="0"/>
  </p:normalViewPr>
  <p:slideViewPr>
    <p:cSldViewPr snapToGrid="0" snapToObjects="1">
      <p:cViewPr>
        <p:scale>
          <a:sx n="60" d="100"/>
          <a:sy n="60" d="100"/>
        </p:scale>
        <p:origin x="784" y="144"/>
      </p:cViewPr>
      <p:guideLst>
        <p:guide orient="horz" pos="4319"/>
        <p:guide pos="29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98CDF-8E63-8F4E-8622-DFEA3F73543D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0D6BB-7ECF-B741-A47D-F4392BDD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16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90" algn="l" defTabSz="4571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4571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8" algn="l" defTabSz="4571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8" algn="l" defTabSz="4571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6" algn="l" defTabSz="4571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6" algn="l" defTabSz="4571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6" algn="l" defTabSz="4571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15" algn="l" defTabSz="4571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795B8-87DF-4087-AC65-DFC0D5930B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993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795B8-87DF-4087-AC65-DFC0D5930B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374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3" y="3810002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1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1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200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200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3675529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9"/>
            <a:ext cx="8458200" cy="1470025"/>
          </a:xfrm>
        </p:spPr>
        <p:txBody>
          <a:bodyPr anchor="b"/>
          <a:lstStyle>
            <a:lvl1pPr>
              <a:defRPr sz="3301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48019" indent="0" algn="l">
              <a:buNone/>
              <a:defRPr sz="1800">
                <a:solidFill>
                  <a:schemeClr val="tx2"/>
                </a:solidFill>
              </a:defRPr>
            </a:lvl1pPr>
            <a:lvl2pPr marL="342991" indent="0" algn="ctr">
              <a:buNone/>
            </a:lvl2pPr>
            <a:lvl3pPr marL="685983" indent="0" algn="ctr">
              <a:buNone/>
            </a:lvl3pPr>
            <a:lvl4pPr marL="1028974" indent="0" algn="ctr">
              <a:buNone/>
            </a:lvl4pPr>
            <a:lvl5pPr marL="1371966" indent="0" algn="ctr">
              <a:buNone/>
            </a:lvl5pPr>
            <a:lvl6pPr marL="1714957" indent="0" algn="ctr">
              <a:buNone/>
            </a:lvl6pPr>
            <a:lvl7pPr marL="2057949" indent="0" algn="ctr">
              <a:buNone/>
            </a:lvl7pPr>
            <a:lvl8pPr marL="2400940" indent="0" algn="ctr">
              <a:buNone/>
            </a:lvl8pPr>
            <a:lvl9pPr marL="2743932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5580CD3-0961-4D9C-999E-C83F9D1FD7A4}" type="datetimeFigureOut">
              <a:rPr lang="en-US" smtClean="0">
                <a:solidFill>
                  <a:srgbClr val="438086"/>
                </a:solidFill>
              </a:rPr>
              <a:pPr/>
              <a:t>3/29/2017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350">
                <a:solidFill>
                  <a:schemeClr val="bg1"/>
                </a:solidFill>
              </a:defRPr>
            </a:lvl1pPr>
          </a:lstStyle>
          <a:p>
            <a:fld id="{3DD59916-8B61-4BDB-A781-783CECBF7EB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1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0CD3-0961-4D9C-999E-C83F9D1FD7A4}" type="datetimeFigureOut">
              <a:rPr lang="en-US" smtClean="0">
                <a:solidFill>
                  <a:srgbClr val="438086"/>
                </a:solidFill>
              </a:rPr>
              <a:pPr/>
              <a:t>3/29/2017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9916-8B61-4BDB-A781-783CECBF7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0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0CD3-0961-4D9C-999E-C83F9D1FD7A4}" type="datetimeFigureOut">
              <a:rPr lang="en-US" smtClean="0">
                <a:solidFill>
                  <a:srgbClr val="438086"/>
                </a:solidFill>
              </a:rPr>
              <a:pPr/>
              <a:t>3/29/2017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9916-8B61-4BDB-A781-783CECBF7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94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9B916D-1846-4665-AC69-C30912FBDD2B}" type="datetime1">
              <a:rPr lang="en-US" smtClean="0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CB48B79-4C6A-4E65-A6FE-E922FE701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20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98287C-64DB-4A14-88B9-E9F00F8F6E25}" type="datetime1">
              <a:rPr lang="en-US" smtClean="0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AEF8E4-9F4C-48D1-9EAE-25414C493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32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88C7EB1-9365-4CFE-9F4E-91D973E3F9A3}" type="datetime1">
              <a:rPr lang="en-US" smtClean="0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3C6B0CA-38BE-4F18-8AD7-DCA9F1770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47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0F0675-C788-42E9-872B-C386B81679A4}" type="datetime1">
              <a:rPr lang="en-US" smtClean="0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BC8C63-C9F3-4990-99D4-592E033DC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50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4CA410-DF43-4A8D-B202-9FC4950AFBB9}" type="datetime1">
              <a:rPr lang="en-US" smtClean="0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4881684-D324-400D-90C3-D5DE63FB8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53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1FCE3D7-D5E0-4045-8EA7-D06EE247698E}" type="datetime1">
              <a:rPr lang="en-US" smtClean="0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B38BB35-3D9C-45A4-9CD4-80891F267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4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02CAB98-2F8A-4C17-8658-DF30EE585A68}" type="datetime1">
              <a:rPr lang="en-US" smtClean="0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F6D139-A597-4A98-B30A-DB2EC394A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70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35A4CD-0D44-437A-9F25-126D8FCC2369}" type="datetime1">
              <a:rPr lang="en-US" smtClean="0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8BEC3B-2D77-4FB9-AC78-EA0A08954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7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533400"/>
            <a:ext cx="8229600" cy="609600"/>
          </a:xfrm>
        </p:spPr>
        <p:txBody>
          <a:bodyPr>
            <a:normAutofit/>
          </a:bodyPr>
          <a:lstStyle>
            <a:lvl1pPr>
              <a:defRPr sz="225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181600"/>
          </a:xfrm>
        </p:spPr>
        <p:txBody>
          <a:bodyPr>
            <a:normAutofit/>
          </a:bodyPr>
          <a:lstStyle>
            <a:lvl1pPr>
              <a:defRPr sz="1876"/>
            </a:lvl1pPr>
            <a:lvl2pPr>
              <a:defRPr sz="1876"/>
            </a:lvl2pPr>
            <a:lvl3pPr>
              <a:defRPr sz="1876"/>
            </a:lvl3pPr>
            <a:lvl4pPr>
              <a:defRPr sz="1876"/>
            </a:lvl4pPr>
            <a:lvl5pPr>
              <a:defRPr sz="1876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0CD3-0961-4D9C-999E-C83F9D1FD7A4}" type="datetimeFigureOut">
              <a:rPr lang="en-US" smtClean="0">
                <a:solidFill>
                  <a:srgbClr val="438086"/>
                </a:solidFill>
              </a:rPr>
              <a:pPr/>
              <a:t>3/29/2017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9916-8B61-4BDB-A781-783CECBF7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16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B01180-3D48-47CB-8393-B2B0F38863F6}" type="datetime1">
              <a:rPr lang="en-US" smtClean="0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CE476F9-271F-4387-8213-63403CB67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07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A45728-8CDB-4E08-BCAD-0D1B64092AE2}" type="datetime1">
              <a:rPr lang="en-US" smtClean="0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641C2AA-99D8-49EC-AECA-BF2B3F054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87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3CF505B-C5A8-4DCB-82F4-172E24EEF9EA}" type="datetime1">
              <a:rPr lang="en-US" smtClean="0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F2E4B45-B424-419B-983C-063C572EB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58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3" y="3810002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1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1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3675529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9"/>
            <a:ext cx="8458200" cy="1470025"/>
          </a:xfrm>
        </p:spPr>
        <p:txBody>
          <a:bodyPr anchor="b"/>
          <a:lstStyle>
            <a:lvl1pPr>
              <a:defRPr sz="3301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48019" indent="0" algn="l">
              <a:buNone/>
              <a:defRPr sz="1800">
                <a:solidFill>
                  <a:schemeClr val="tx2"/>
                </a:solidFill>
              </a:defRPr>
            </a:lvl1pPr>
            <a:lvl2pPr marL="342991" indent="0" algn="ctr">
              <a:buNone/>
            </a:lvl2pPr>
            <a:lvl3pPr marL="685983" indent="0" algn="ctr">
              <a:buNone/>
            </a:lvl3pPr>
            <a:lvl4pPr marL="1028974" indent="0" algn="ctr">
              <a:buNone/>
            </a:lvl4pPr>
            <a:lvl5pPr marL="1371966" indent="0" algn="ctr">
              <a:buNone/>
            </a:lvl5pPr>
            <a:lvl6pPr marL="1714957" indent="0" algn="ctr">
              <a:buNone/>
            </a:lvl6pPr>
            <a:lvl7pPr marL="2057949" indent="0" algn="ctr">
              <a:buNone/>
            </a:lvl7pPr>
            <a:lvl8pPr marL="2400940" indent="0" algn="ctr">
              <a:buNone/>
            </a:lvl8pPr>
            <a:lvl9pPr marL="2743932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406387B-26F0-4A9C-A8D7-21EDD9F31755}" type="datetime1">
              <a:rPr lang="en-US" smtClean="0">
                <a:solidFill>
                  <a:srgbClr val="438086"/>
                </a:solidFill>
              </a:rPr>
              <a:pPr/>
              <a:t>3/29/2017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350">
                <a:solidFill>
                  <a:schemeClr val="bg1"/>
                </a:solidFill>
              </a:defRPr>
            </a:lvl1pPr>
          </a:lstStyle>
          <a:p>
            <a:fld id="{3DD59916-8B61-4BDB-A781-783CECBF7EB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936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533400"/>
            <a:ext cx="8229600" cy="609600"/>
          </a:xfrm>
        </p:spPr>
        <p:txBody>
          <a:bodyPr>
            <a:normAutofit/>
          </a:bodyPr>
          <a:lstStyle>
            <a:lvl1pPr>
              <a:defRPr sz="225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181600"/>
          </a:xfrm>
        </p:spPr>
        <p:txBody>
          <a:bodyPr>
            <a:normAutofit/>
          </a:bodyPr>
          <a:lstStyle>
            <a:lvl1pPr>
              <a:defRPr sz="1876"/>
            </a:lvl1pPr>
            <a:lvl2pPr>
              <a:defRPr sz="1876"/>
            </a:lvl2pPr>
            <a:lvl3pPr>
              <a:defRPr sz="1876"/>
            </a:lvl3pPr>
            <a:lvl4pPr>
              <a:defRPr sz="1876"/>
            </a:lvl4pPr>
            <a:lvl5pPr>
              <a:defRPr sz="1876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CD004-710D-4AA5-A14C-14E693E2FE3C}" type="datetime1">
              <a:rPr lang="en-US" smtClean="0">
                <a:solidFill>
                  <a:srgbClr val="438086"/>
                </a:solidFill>
              </a:rPr>
              <a:pPr/>
              <a:t>3/29/2017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9916-8B61-4BDB-A781-783CECBF7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93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3226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34299" indent="0">
              <a:buNone/>
              <a:defRPr sz="1575" b="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97F8-EC58-49DB-A5E0-92BD64EFDE82}" type="datetime1">
              <a:rPr lang="en-US" smtClean="0">
                <a:solidFill>
                  <a:srgbClr val="438086"/>
                </a:solidFill>
              </a:rPr>
              <a:pPr/>
              <a:t>3/29/2017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9916-8B61-4BDB-A781-783CECBF7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57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6"/>
            <a:ext cx="4038600" cy="4525963"/>
          </a:xfrm>
        </p:spPr>
        <p:txBody>
          <a:bodyPr/>
          <a:lstStyle>
            <a:lvl1pPr>
              <a:defRPr sz="1500"/>
            </a:lvl1pPr>
            <a:lvl2pPr>
              <a:defRPr sz="1425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6"/>
            <a:ext cx="4038600" cy="4525963"/>
          </a:xfrm>
        </p:spPr>
        <p:txBody>
          <a:bodyPr/>
          <a:lstStyle>
            <a:lvl1pPr>
              <a:defRPr sz="1500"/>
            </a:lvl1pPr>
            <a:lvl2pPr>
              <a:defRPr sz="1425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2325-3E7C-4B9F-8A13-F061F7D72FB6}" type="datetime1">
              <a:rPr lang="en-US" smtClean="0">
                <a:solidFill>
                  <a:srgbClr val="438086"/>
                </a:solidFill>
              </a:rPr>
              <a:pPr/>
              <a:t>3/29/2017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9916-8B61-4BDB-A781-783CECBF7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04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3001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34299" indent="0">
              <a:buNone/>
              <a:defRPr sz="1425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34299" indent="0">
              <a:buNone/>
              <a:defRPr sz="1425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1" y="2708519"/>
            <a:ext cx="4041648" cy="38862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740CBDB-6600-415C-8ED6-836AA58B596F}" type="datetime1">
              <a:rPr lang="en-US" smtClean="0">
                <a:solidFill>
                  <a:srgbClr val="438086"/>
                </a:solidFill>
              </a:rPr>
              <a:pPr/>
              <a:t>3/29/2017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D59916-8B61-4BDB-A781-783CECBF7E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0254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300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308C9AF-13BF-4A51-BD02-79FE3F36032E}" type="datetime1">
              <a:rPr lang="en-US" smtClean="0">
                <a:solidFill>
                  <a:srgbClr val="438086"/>
                </a:solidFill>
              </a:rPr>
              <a:pPr/>
              <a:t>3/29/2017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7" y="2272"/>
            <a:ext cx="762000" cy="365760"/>
          </a:xfrm>
        </p:spPr>
        <p:txBody>
          <a:bodyPr/>
          <a:lstStyle/>
          <a:p>
            <a:fld id="{3DD59916-8B61-4BDB-A781-783CECBF7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05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922B-4BC6-475B-934A-2B30FDDF7B7B}" type="datetime1">
              <a:rPr lang="en-US" smtClean="0">
                <a:solidFill>
                  <a:srgbClr val="438086"/>
                </a:solidFill>
              </a:rPr>
              <a:pPr/>
              <a:t>3/29/2017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9916-8B61-4BDB-A781-783CECBF7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1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3226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34299" indent="0">
              <a:buNone/>
              <a:defRPr sz="1575" b="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0CD3-0961-4D9C-999E-C83F9D1FD7A4}" type="datetimeFigureOut">
              <a:rPr lang="en-US" smtClean="0">
                <a:solidFill>
                  <a:srgbClr val="438086"/>
                </a:solidFill>
              </a:rPr>
              <a:pPr/>
              <a:t>3/29/2017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9916-8B61-4BDB-A781-783CECBF7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05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35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686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9A0A-073C-48BD-974F-E07A4F652ECC}" type="datetime1">
              <a:rPr lang="en-US" smtClean="0">
                <a:solidFill>
                  <a:srgbClr val="438086"/>
                </a:solidFill>
              </a:rPr>
              <a:pPr/>
              <a:t>3/29/2017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9916-8B61-4BDB-A781-783CECBF7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91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2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15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2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2401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10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75"/>
            </a:lvl1pPr>
            <a:lvl2pPr>
              <a:buFontTx/>
              <a:buNone/>
              <a:defRPr sz="900"/>
            </a:lvl2pPr>
            <a:lvl3pPr>
              <a:buFontTx/>
              <a:buNone/>
              <a:defRPr sz="750"/>
            </a:lvl3pPr>
            <a:lvl4pPr>
              <a:buFontTx/>
              <a:buNone/>
              <a:defRPr sz="675"/>
            </a:lvl4pPr>
            <a:lvl5pPr>
              <a:buFontTx/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ABF3-A381-4399-8F38-7E8EB276CD26}" type="datetime1">
              <a:rPr lang="en-US" smtClean="0">
                <a:solidFill>
                  <a:srgbClr val="438086"/>
                </a:solidFill>
              </a:rPr>
              <a:pPr/>
              <a:t>3/29/2017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9916-8B61-4BDB-A781-783CECBF7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577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EFB9-8516-47BA-AEF6-B7570A0AFA98}" type="datetime1">
              <a:rPr lang="en-US" smtClean="0">
                <a:solidFill>
                  <a:srgbClr val="438086"/>
                </a:solidFill>
              </a:rPr>
              <a:pPr/>
              <a:t>3/29/2017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9916-8B61-4BDB-A781-783CECBF7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094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A515-FD7B-4115-B97B-86B42C395397}" type="datetime1">
              <a:rPr lang="en-US" smtClean="0">
                <a:solidFill>
                  <a:srgbClr val="438086"/>
                </a:solidFill>
              </a:rPr>
              <a:pPr/>
              <a:t>3/29/2017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9916-8B61-4BDB-A781-783CECBF7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988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AE32-45FA-4144-919C-D01130CB21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93D2-4501-4C0C-8FD6-612C3D7058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69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890A-B91F-4F80-B5A4-81A2F012FF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93D2-4501-4C0C-8FD6-612C3D7058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102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72EA-27E8-4E51-A4C7-99BC8500A6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93D2-4501-4C0C-8FD6-612C3D7058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57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215A-246F-4AD0-ACA1-7683776DC9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93D2-4501-4C0C-8FD6-612C3D7058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256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AAF1-FCCD-4318-B4E1-A1FD009A8B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93D2-4501-4C0C-8FD6-612C3D7058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7871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8125D-A098-43B0-B687-A5A9A4C1E9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93D2-4501-4C0C-8FD6-612C3D7058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65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6"/>
            <a:ext cx="4038600" cy="4525963"/>
          </a:xfrm>
        </p:spPr>
        <p:txBody>
          <a:bodyPr/>
          <a:lstStyle>
            <a:lvl1pPr>
              <a:defRPr sz="1500"/>
            </a:lvl1pPr>
            <a:lvl2pPr>
              <a:defRPr sz="1425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6"/>
            <a:ext cx="4038600" cy="4525963"/>
          </a:xfrm>
        </p:spPr>
        <p:txBody>
          <a:bodyPr/>
          <a:lstStyle>
            <a:lvl1pPr>
              <a:defRPr sz="1500"/>
            </a:lvl1pPr>
            <a:lvl2pPr>
              <a:defRPr sz="1425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0CD3-0961-4D9C-999E-C83F9D1FD7A4}" type="datetimeFigureOut">
              <a:rPr lang="en-US" smtClean="0">
                <a:solidFill>
                  <a:srgbClr val="438086"/>
                </a:solidFill>
              </a:rPr>
              <a:pPr/>
              <a:t>3/29/2017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9916-8B61-4BDB-A781-783CECBF7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298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7513-6C55-4FE7-ADA0-FA5300DC4D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93D2-4501-4C0C-8FD6-612C3D7058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475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C1FA5-4893-47EA-AF3C-800BE481B3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93D2-4501-4C0C-8FD6-612C3D7058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7316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80C2-D05B-41CD-A305-A44E66B42E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93D2-4501-4C0C-8FD6-612C3D7058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3376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3535-27B3-4C3A-8A88-046FC3AC2E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93D2-4501-4C0C-8FD6-612C3D7058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2196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BC0-932A-40AF-BFCD-352A451492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93D2-4501-4C0C-8FD6-612C3D7058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74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3001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34299" indent="0">
              <a:buNone/>
              <a:defRPr sz="1425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34299" indent="0">
              <a:buNone/>
              <a:defRPr sz="1425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1" y="2708519"/>
            <a:ext cx="4041648" cy="38862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5580CD3-0961-4D9C-999E-C83F9D1FD7A4}" type="datetimeFigureOut">
              <a:rPr lang="en-US" smtClean="0">
                <a:solidFill>
                  <a:srgbClr val="438086"/>
                </a:solidFill>
              </a:rPr>
              <a:pPr/>
              <a:t>3/29/2017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D59916-8B61-4BDB-A781-783CECBF7E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8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300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5580CD3-0961-4D9C-999E-C83F9D1FD7A4}" type="datetimeFigureOut">
              <a:rPr lang="en-US" smtClean="0">
                <a:solidFill>
                  <a:srgbClr val="438086"/>
                </a:solidFill>
              </a:rPr>
              <a:pPr/>
              <a:t>3/29/2017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7" y="2272"/>
            <a:ext cx="762000" cy="365760"/>
          </a:xfrm>
        </p:spPr>
        <p:txBody>
          <a:bodyPr/>
          <a:lstStyle/>
          <a:p>
            <a:fld id="{3DD59916-8B61-4BDB-A781-783CECBF7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92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0CD3-0961-4D9C-999E-C83F9D1FD7A4}" type="datetimeFigureOut">
              <a:rPr lang="en-US" smtClean="0">
                <a:solidFill>
                  <a:srgbClr val="438086"/>
                </a:solidFill>
              </a:rPr>
              <a:pPr/>
              <a:t>3/29/2017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9916-8B61-4BDB-A781-783CECBF7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53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35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686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0CD3-0961-4D9C-999E-C83F9D1FD7A4}" type="datetimeFigureOut">
              <a:rPr lang="en-US" smtClean="0">
                <a:solidFill>
                  <a:srgbClr val="438086"/>
                </a:solidFill>
              </a:rPr>
              <a:pPr/>
              <a:t>3/29/2017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9916-8B61-4BDB-A781-783CECBF7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4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2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15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2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2401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10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75"/>
            </a:lvl1pPr>
            <a:lvl2pPr>
              <a:buFontTx/>
              <a:buNone/>
              <a:defRPr sz="900"/>
            </a:lvl2pPr>
            <a:lvl3pPr>
              <a:buFontTx/>
              <a:buNone/>
              <a:defRPr sz="750"/>
            </a:lvl3pPr>
            <a:lvl4pPr>
              <a:buFontTx/>
              <a:buNone/>
              <a:defRPr sz="675"/>
            </a:lvl4pPr>
            <a:lvl5pPr>
              <a:buFontTx/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0CD3-0961-4D9C-999E-C83F9D1FD7A4}" type="datetimeFigureOut">
              <a:rPr lang="en-US" smtClean="0">
                <a:solidFill>
                  <a:srgbClr val="438086"/>
                </a:solidFill>
              </a:rPr>
              <a:pPr/>
              <a:t>3/29/2017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9916-8B61-4BDB-A781-783CECBF7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4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20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8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8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4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20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20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8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600">
                <a:solidFill>
                  <a:schemeClr val="accent2"/>
                </a:solidFill>
              </a:defRPr>
            </a:lvl1pPr>
          </a:lstStyle>
          <a:p>
            <a:fld id="{A5580CD3-0961-4D9C-999E-C83F9D1FD7A4}" type="datetimeFigureOut">
              <a:rPr lang="en-US" smtClean="0">
                <a:solidFill>
                  <a:srgbClr val="438086"/>
                </a:solidFill>
                <a:cs typeface="Arial" pitchFamily="34" charset="0"/>
              </a:rPr>
              <a:pPr/>
              <a:t>3/29/2017</a:t>
            </a:fld>
            <a:endParaRPr lang="en-US">
              <a:solidFill>
                <a:srgbClr val="438086"/>
              </a:solidFill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600">
                <a:solidFill>
                  <a:schemeClr val="accent2"/>
                </a:solidFill>
              </a:defRPr>
            </a:lvl1pPr>
          </a:lstStyle>
          <a:p>
            <a:endParaRPr lang="en-US">
              <a:solidFill>
                <a:srgbClr val="438086"/>
              </a:solidFill>
              <a:cs typeface="Arial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7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350">
                <a:solidFill>
                  <a:srgbClr val="FFFFFF"/>
                </a:solidFill>
              </a:defRPr>
            </a:lvl1pPr>
          </a:lstStyle>
          <a:p>
            <a:fld id="{3DD59916-8B61-4BDB-A781-783CECBF7EB6}" type="slidenum">
              <a:rPr lang="en-US" smtClean="0">
                <a:cs typeface="Arial" pitchFamily="34" charset="0"/>
              </a:rPr>
              <a:pPr/>
              <a:t>‹#›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18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xStyles>
    <p:titleStyle>
      <a:lvl1pPr algn="l" rtl="0" eaLnBrk="1" latinLnBrk="0" hangingPunct="1">
        <a:spcBef>
          <a:spcPct val="0"/>
        </a:spcBef>
        <a:buNone/>
        <a:defRPr kumimoji="0" sz="300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93" indent="-192075" algn="l" rtl="0" eaLnBrk="1" latinLnBrk="0" hangingPunct="1">
        <a:spcBef>
          <a:spcPts val="225"/>
        </a:spcBef>
        <a:buClr>
          <a:schemeClr val="accent3"/>
        </a:buClr>
        <a:buFont typeface="Georgia"/>
        <a:buChar char="•"/>
        <a:defRPr kumimoji="0"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493908" indent="-185215" algn="l" rtl="0" eaLnBrk="1" latinLnBrk="0" hangingPunct="1">
        <a:spcBef>
          <a:spcPts val="225"/>
        </a:spcBef>
        <a:buClr>
          <a:schemeClr val="accent2"/>
        </a:buClr>
        <a:buFont typeface="Georgia"/>
        <a:buChar char="▫"/>
        <a:defRPr kumimoji="0" sz="1951" kern="1200">
          <a:solidFill>
            <a:schemeClr val="accent2"/>
          </a:solidFill>
          <a:latin typeface="+mn-lt"/>
          <a:ea typeface="+mn-ea"/>
          <a:cs typeface="+mn-cs"/>
        </a:defRPr>
      </a:lvl2pPr>
      <a:lvl3pPr marL="692843" indent="-164636" algn="l" rtl="0" eaLnBrk="1" latinLnBrk="0" hangingPunct="1">
        <a:spcBef>
          <a:spcPts val="225"/>
        </a:spcBef>
        <a:buClr>
          <a:schemeClr val="accent1"/>
        </a:buClr>
        <a:buFont typeface="Wingdings 2"/>
        <a:buChar char=""/>
        <a:defRPr kumimoji="0"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84918" indent="-150916" algn="l" rtl="0" eaLnBrk="1" latinLnBrk="0" hangingPunct="1">
        <a:spcBef>
          <a:spcPts val="225"/>
        </a:spcBef>
        <a:buClr>
          <a:schemeClr val="accent1"/>
        </a:buClr>
        <a:buFont typeface="Wingdings 2"/>
        <a:buChar char=""/>
        <a:defRPr kumimoji="0" sz="165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42694" indent="-137197" algn="l" rtl="0" eaLnBrk="1" latinLnBrk="0" hangingPunct="1">
        <a:spcBef>
          <a:spcPts val="225"/>
        </a:spcBef>
        <a:buClr>
          <a:schemeClr val="accent3"/>
        </a:buClr>
        <a:buFont typeface="Georgia"/>
        <a:buChar char="▫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207330" indent="-137197" algn="l" rtl="0" eaLnBrk="1" latinLnBrk="0" hangingPunct="1">
        <a:spcBef>
          <a:spcPts val="225"/>
        </a:spcBef>
        <a:buClr>
          <a:schemeClr val="accent3"/>
        </a:buClr>
        <a:buFont typeface="Georgia"/>
        <a:buChar char="▫"/>
        <a:defRPr kumimoji="0" sz="135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371966" indent="-137197" algn="l" rtl="0" eaLnBrk="1" latinLnBrk="0" hangingPunct="1">
        <a:spcBef>
          <a:spcPts val="225"/>
        </a:spcBef>
        <a:buClr>
          <a:schemeClr val="accent3"/>
        </a:buClr>
        <a:buFont typeface="Georgia"/>
        <a:buChar char="▫"/>
        <a:defRPr kumimoji="0" sz="12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1522882" indent="-137197" algn="l" rtl="0" eaLnBrk="1" latinLnBrk="0" hangingPunct="1">
        <a:spcBef>
          <a:spcPts val="225"/>
        </a:spcBef>
        <a:buClr>
          <a:schemeClr val="accent3"/>
        </a:buClr>
        <a:buFont typeface="Georgia"/>
        <a:buChar char="◦"/>
        <a:defRPr kumimoji="0" sz="1125" kern="1200">
          <a:solidFill>
            <a:schemeClr val="accent3"/>
          </a:solidFill>
          <a:latin typeface="+mn-lt"/>
          <a:ea typeface="+mn-ea"/>
          <a:cs typeface="+mn-cs"/>
        </a:defRPr>
      </a:lvl8pPr>
      <a:lvl9pPr marL="1680658" indent="-137197" algn="l" rtl="0" eaLnBrk="1" latinLnBrk="0" hangingPunct="1">
        <a:spcBef>
          <a:spcPts val="225"/>
        </a:spcBef>
        <a:buClr>
          <a:schemeClr val="accent3"/>
        </a:buClr>
        <a:buFont typeface="Georgia"/>
        <a:buChar char="◦"/>
        <a:defRPr kumimoji="0" sz="105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57C13BB-0A7C-4199-BFC6-FA833F168827}" type="datetime1">
              <a:rPr lang="en-US" smtClean="0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46AB7D1-7149-433F-B257-00C655ABF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9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5pPr>
      <a:lvl6pPr marL="342991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6pPr>
      <a:lvl7pPr marL="685983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7pPr>
      <a:lvl8pPr marL="1028974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8pPr>
      <a:lvl9pPr marL="1371966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9pPr>
    </p:titleStyle>
    <p:bodyStyle>
      <a:lvl1pPr marL="257244" indent="-25724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557361" indent="-21437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1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20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8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8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4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8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600">
                <a:solidFill>
                  <a:schemeClr val="accent2"/>
                </a:solidFill>
              </a:defRPr>
            </a:lvl1pPr>
          </a:lstStyle>
          <a:p>
            <a:fld id="{7894B874-CB9E-4BE6-BF08-930CF4DAA869}" type="datetime1">
              <a:rPr lang="en-US" smtClean="0">
                <a:solidFill>
                  <a:srgbClr val="438086"/>
                </a:solidFill>
                <a:cs typeface="Arial" pitchFamily="34" charset="0"/>
              </a:rPr>
              <a:pPr/>
              <a:t>3/29/2017</a:t>
            </a:fld>
            <a:endParaRPr lang="en-US">
              <a:solidFill>
                <a:srgbClr val="438086"/>
              </a:solidFill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600">
                <a:solidFill>
                  <a:schemeClr val="accent2"/>
                </a:solidFill>
              </a:defRPr>
            </a:lvl1pPr>
          </a:lstStyle>
          <a:p>
            <a:endParaRPr lang="en-US">
              <a:solidFill>
                <a:srgbClr val="438086"/>
              </a:solidFill>
              <a:cs typeface="Arial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7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350">
                <a:solidFill>
                  <a:srgbClr val="FFFFFF"/>
                </a:solidFill>
              </a:defRPr>
            </a:lvl1pPr>
          </a:lstStyle>
          <a:p>
            <a:fld id="{3DD59916-8B61-4BDB-A781-783CECBF7EB6}" type="slidenum">
              <a:rPr lang="en-US" smtClean="0">
                <a:cs typeface="Arial" pitchFamily="34" charset="0"/>
              </a:rPr>
              <a:pPr/>
              <a:t>‹#›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20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93" indent="-192075" algn="l" rtl="0" eaLnBrk="1" latinLnBrk="0" hangingPunct="1">
        <a:spcBef>
          <a:spcPts val="225"/>
        </a:spcBef>
        <a:buClr>
          <a:schemeClr val="accent3"/>
        </a:buClr>
        <a:buFont typeface="Georgia"/>
        <a:buChar char="•"/>
        <a:defRPr kumimoji="0"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493908" indent="-185215" algn="l" rtl="0" eaLnBrk="1" latinLnBrk="0" hangingPunct="1">
        <a:spcBef>
          <a:spcPts val="225"/>
        </a:spcBef>
        <a:buClr>
          <a:schemeClr val="accent2"/>
        </a:buClr>
        <a:buFont typeface="Georgia"/>
        <a:buChar char="▫"/>
        <a:defRPr kumimoji="0" sz="1951" kern="1200">
          <a:solidFill>
            <a:schemeClr val="accent2"/>
          </a:solidFill>
          <a:latin typeface="+mn-lt"/>
          <a:ea typeface="+mn-ea"/>
          <a:cs typeface="+mn-cs"/>
        </a:defRPr>
      </a:lvl2pPr>
      <a:lvl3pPr marL="692843" indent="-164636" algn="l" rtl="0" eaLnBrk="1" latinLnBrk="0" hangingPunct="1">
        <a:spcBef>
          <a:spcPts val="225"/>
        </a:spcBef>
        <a:buClr>
          <a:schemeClr val="accent1"/>
        </a:buClr>
        <a:buFont typeface="Wingdings 2"/>
        <a:buChar char=""/>
        <a:defRPr kumimoji="0"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84918" indent="-150916" algn="l" rtl="0" eaLnBrk="1" latinLnBrk="0" hangingPunct="1">
        <a:spcBef>
          <a:spcPts val="225"/>
        </a:spcBef>
        <a:buClr>
          <a:schemeClr val="accent1"/>
        </a:buClr>
        <a:buFont typeface="Wingdings 2"/>
        <a:buChar char=""/>
        <a:defRPr kumimoji="0" sz="165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42694" indent="-137197" algn="l" rtl="0" eaLnBrk="1" latinLnBrk="0" hangingPunct="1">
        <a:spcBef>
          <a:spcPts val="225"/>
        </a:spcBef>
        <a:buClr>
          <a:schemeClr val="accent3"/>
        </a:buClr>
        <a:buFont typeface="Georgia"/>
        <a:buChar char="▫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207330" indent="-137197" algn="l" rtl="0" eaLnBrk="1" latinLnBrk="0" hangingPunct="1">
        <a:spcBef>
          <a:spcPts val="225"/>
        </a:spcBef>
        <a:buClr>
          <a:schemeClr val="accent3"/>
        </a:buClr>
        <a:buFont typeface="Georgia"/>
        <a:buChar char="▫"/>
        <a:defRPr kumimoji="0" sz="135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371966" indent="-137197" algn="l" rtl="0" eaLnBrk="1" latinLnBrk="0" hangingPunct="1">
        <a:spcBef>
          <a:spcPts val="225"/>
        </a:spcBef>
        <a:buClr>
          <a:schemeClr val="accent3"/>
        </a:buClr>
        <a:buFont typeface="Georgia"/>
        <a:buChar char="▫"/>
        <a:defRPr kumimoji="0" sz="12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1522882" indent="-137197" algn="l" rtl="0" eaLnBrk="1" latinLnBrk="0" hangingPunct="1">
        <a:spcBef>
          <a:spcPts val="225"/>
        </a:spcBef>
        <a:buClr>
          <a:schemeClr val="accent3"/>
        </a:buClr>
        <a:buFont typeface="Georgia"/>
        <a:buChar char="◦"/>
        <a:defRPr kumimoji="0" sz="1125" kern="1200">
          <a:solidFill>
            <a:schemeClr val="accent3"/>
          </a:solidFill>
          <a:latin typeface="+mn-lt"/>
          <a:ea typeface="+mn-ea"/>
          <a:cs typeface="+mn-cs"/>
        </a:defRPr>
      </a:lvl8pPr>
      <a:lvl9pPr marL="1680658" indent="-137197" algn="l" rtl="0" eaLnBrk="1" latinLnBrk="0" hangingPunct="1">
        <a:spcBef>
          <a:spcPts val="225"/>
        </a:spcBef>
        <a:buClr>
          <a:schemeClr val="accent3"/>
        </a:buClr>
        <a:buFont typeface="Georgia"/>
        <a:buChar char="◦"/>
        <a:defRPr kumimoji="0" sz="105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327D7-9ECD-48C0-B316-42BB145E642D}" type="datetime1">
              <a:rPr lang="en-US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93D2-4501-4C0C-8FD6-612C3D7058B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86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hf sldNum="0" hdr="0" ftr="0" dt="0"/>
  <p:txStyles>
    <p:titleStyle>
      <a:lvl1pPr algn="ctr" defTabSz="685983" rtl="0" eaLnBrk="1" latinLnBrk="0" hangingPunct="1"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244" indent="-257244" algn="l" defTabSz="685983" rtl="0" eaLnBrk="1" latinLnBrk="0" hangingPunct="1">
        <a:spcBef>
          <a:spcPct val="20000"/>
        </a:spcBef>
        <a:buFont typeface="Arial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557361" indent="-214370" algn="l" defTabSz="685983" rtl="0" eaLnBrk="1" latinLnBrk="0" hangingPunct="1">
        <a:spcBef>
          <a:spcPct val="20000"/>
        </a:spcBef>
        <a:buFont typeface="Arial" pitchFamily="34" charset="0"/>
        <a:buChar char="–"/>
        <a:defRPr sz="2101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80" y="704087"/>
            <a:ext cx="9105120" cy="541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8870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Title 1"/>
          <p:cNvSpPr>
            <a:spLocks noGrp="1"/>
          </p:cNvSpPr>
          <p:nvPr>
            <p:ph type="title"/>
          </p:nvPr>
        </p:nvSpPr>
        <p:spPr>
          <a:xfrm>
            <a:off x="219456" y="158357"/>
            <a:ext cx="8686800" cy="857474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The Principles of Matchmaking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76969" y="6483304"/>
            <a:ext cx="1598741" cy="276944"/>
          </a:xfrm>
          <a:prstGeom prst="rect">
            <a:avLst/>
          </a:prstGeom>
          <a:noFill/>
        </p:spPr>
        <p:txBody>
          <a:bodyPr wrap="none" lIns="68533" tIns="34263" rIns="68533" bIns="34263" rtlCol="0">
            <a:spAutoFit/>
          </a:bodyPr>
          <a:lstStyle/>
          <a:p>
            <a:pPr defTabSz="342991"/>
            <a:r>
              <a:rPr lang="en-US" sz="1350" i="1" dirty="0">
                <a:solidFill>
                  <a:prstClr val="black"/>
                </a:solidFill>
                <a:latin typeface="Calibri"/>
                <a:cs typeface="Arial" pitchFamily="34" charset="0"/>
              </a:rPr>
              <a:t>Courtesy of Joel Krier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98" y="1307592"/>
            <a:ext cx="8871212" cy="489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81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ME2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" r="6528"/>
          <a:stretch/>
        </p:blipFill>
        <p:spPr>
          <a:xfrm>
            <a:off x="0" y="907211"/>
            <a:ext cx="5443870" cy="5950789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35718" y="773645"/>
            <a:ext cx="20370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800" b="1" i="1" dirty="0"/>
              <a:t>Federated Network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854583" y="5657671"/>
            <a:ext cx="42894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Philippakis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pitchFamily="34" charset="0"/>
              </a:rPr>
              <a:t> et al. </a:t>
            </a:r>
            <a:r>
              <a:rPr lang="en-US" sz="1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The Matchmaker Exchange: A Platform for Rare Disease Gene Discovery.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pitchFamily="34" charset="0"/>
              </a:rPr>
              <a:t> Hum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Mutat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pitchFamily="34" charset="0"/>
              </a:rPr>
              <a:t>. 2015;36(10):915-21.</a:t>
            </a:r>
          </a:p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Buske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pitchFamily="34" charset="0"/>
              </a:rPr>
              <a:t> et al. </a:t>
            </a:r>
            <a:r>
              <a:rPr lang="en-US" sz="1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The Matchmaker Exchange API: automating patient matching through the exchange of structured phenotypic and genotypic profiles.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pitchFamily="34" charset="0"/>
              </a:rPr>
              <a:t>Hum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Mutat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pitchFamily="34" charset="0"/>
              </a:rPr>
              <a:t>. 2015;36(10):922-7</a:t>
            </a:r>
            <a:endParaRPr lang="en-US" sz="1200" b="1" dirty="0">
              <a:solidFill>
                <a:srgbClr val="000000"/>
              </a:solidFill>
              <a:latin typeface="Calibri"/>
              <a:cs typeface="Arial" pitchFamily="34" charset="0"/>
            </a:endParaRPr>
          </a:p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289" y="659651"/>
            <a:ext cx="1824861" cy="1651065"/>
          </a:xfrm>
          <a:prstGeom prst="rect">
            <a:avLst/>
          </a:prstGeom>
        </p:spPr>
      </p:pic>
      <p:sp>
        <p:nvSpPr>
          <p:cNvPr id="86" name="TextBox 1"/>
          <p:cNvSpPr txBox="1">
            <a:spLocks noChangeArrowheads="1"/>
          </p:cNvSpPr>
          <p:nvPr/>
        </p:nvSpPr>
        <p:spPr bwMode="auto">
          <a:xfrm>
            <a:off x="5335718" y="1371241"/>
            <a:ext cx="3316755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983">
              <a:spcBef>
                <a:spcPts val="0"/>
              </a:spcBef>
              <a:buNone/>
            </a:pPr>
            <a:r>
              <a:rPr lang="en-US" sz="1800" b="1" i="1" dirty="0">
                <a:solidFill>
                  <a:prstClr val="black"/>
                </a:solidFill>
              </a:rPr>
              <a:t>API Fields</a:t>
            </a:r>
          </a:p>
          <a:p>
            <a:pPr defTabSz="685983"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</a:rPr>
              <a:t>ID (Mandatory) +/- Label </a:t>
            </a:r>
          </a:p>
          <a:p>
            <a:pPr defTabSz="685983"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</a:rPr>
              <a:t>Submitter (Mandatory) </a:t>
            </a:r>
          </a:p>
          <a:p>
            <a:pPr defTabSz="685983"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</a:rPr>
              <a:t>Phenotypic Features and/or </a:t>
            </a:r>
          </a:p>
          <a:p>
            <a:pPr defTabSz="685983"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</a:rPr>
              <a:t>	Gene Names (Mandatory) </a:t>
            </a:r>
          </a:p>
          <a:p>
            <a:pPr defTabSz="685983"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</a:rPr>
              <a:t>Disorders (Optional) - OMIM or </a:t>
            </a:r>
            <a:r>
              <a:rPr lang="en-US" sz="1400" dirty="0" err="1">
                <a:solidFill>
                  <a:prstClr val="black"/>
                </a:solidFill>
              </a:rPr>
              <a:t>OrphaNet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</a:p>
          <a:p>
            <a:pPr defTabSz="685983"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</a:rPr>
              <a:t>Sex, Age of Onset, </a:t>
            </a:r>
            <a:r>
              <a:rPr lang="en-US" sz="1400" dirty="0" err="1">
                <a:solidFill>
                  <a:prstClr val="black"/>
                </a:solidFill>
              </a:rPr>
              <a:t>Inhertance</a:t>
            </a:r>
            <a:r>
              <a:rPr lang="en-US" sz="1400" dirty="0">
                <a:solidFill>
                  <a:prstClr val="black"/>
                </a:solidFill>
              </a:rPr>
              <a:t> (Optional)</a:t>
            </a:r>
          </a:p>
          <a:p>
            <a:pPr lvl="1" defTabSz="685983">
              <a:spcBef>
                <a:spcPts val="0"/>
              </a:spcBef>
              <a:spcAft>
                <a:spcPts val="900"/>
              </a:spcAft>
            </a:pP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335718" y="3068030"/>
            <a:ext cx="3808282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latin typeface="+mj-lt"/>
              </a:rPr>
              <a:t>Matching typically on gene with phenotype used for ranking</a:t>
            </a:r>
          </a:p>
          <a:p>
            <a:pPr marL="385865" indent="-385865" defTabSz="685983">
              <a:buClr>
                <a:srgbClr val="A04DA3"/>
              </a:buClr>
            </a:pPr>
            <a:r>
              <a:rPr lang="en-US" sz="1400" dirty="0">
                <a:solidFill>
                  <a:prstClr val="black"/>
                </a:solidFill>
                <a:latin typeface="+mj-lt"/>
              </a:rPr>
              <a:t>Supported today:</a:t>
            </a:r>
          </a:p>
          <a:p>
            <a:pPr marL="685983" lvl="1" indent="-385865" defTabSz="685983">
              <a:buClr>
                <a:srgbClr val="438086"/>
              </a:buClr>
            </a:pPr>
            <a:r>
              <a:rPr lang="en-US" sz="1400" dirty="0">
                <a:solidFill>
                  <a:srgbClr val="438086"/>
                </a:solidFill>
                <a:latin typeface="+mj-lt"/>
              </a:rPr>
              <a:t>Match on Gene/Phenotype</a:t>
            </a:r>
          </a:p>
          <a:p>
            <a:pPr marL="986100" lvl="2" indent="-385865" defTabSz="685983">
              <a:buClr>
                <a:srgbClr val="53548A"/>
              </a:buClr>
            </a:pPr>
            <a:r>
              <a:rPr lang="en-US" sz="1400" dirty="0">
                <a:solidFill>
                  <a:srgbClr val="53548A"/>
                </a:solidFill>
                <a:latin typeface="+mj-lt"/>
              </a:rPr>
              <a:t>1 strong candidate gene (e.g. </a:t>
            </a:r>
            <a:r>
              <a:rPr lang="en-US" sz="1400" i="1" dirty="0">
                <a:solidFill>
                  <a:srgbClr val="53548A"/>
                </a:solidFill>
                <a:latin typeface="+mj-lt"/>
              </a:rPr>
              <a:t>de novo </a:t>
            </a:r>
            <a:r>
              <a:rPr lang="en-US" sz="1400" dirty="0">
                <a:solidFill>
                  <a:srgbClr val="53548A"/>
                </a:solidFill>
                <a:latin typeface="+mj-lt"/>
              </a:rPr>
              <a:t>variant in GUS)</a:t>
            </a:r>
          </a:p>
          <a:p>
            <a:pPr marL="986100" lvl="2" indent="-385865" defTabSz="685983">
              <a:buClr>
                <a:srgbClr val="53548A"/>
              </a:buClr>
            </a:pPr>
            <a:r>
              <a:rPr lang="en-US" sz="1400" dirty="0">
                <a:solidFill>
                  <a:srgbClr val="53548A"/>
                </a:solidFill>
                <a:latin typeface="+mj-lt"/>
              </a:rPr>
              <a:t>10 candidate genes each with rare variant</a:t>
            </a:r>
          </a:p>
          <a:p>
            <a:pPr marL="685983" lvl="1" indent="-385865" defTabSz="685983">
              <a:buClr>
                <a:srgbClr val="438086"/>
              </a:buClr>
            </a:pPr>
            <a:r>
              <a:rPr lang="en-US" sz="1400" dirty="0">
                <a:solidFill>
                  <a:srgbClr val="438086"/>
                </a:solidFill>
                <a:latin typeface="+mj-lt"/>
              </a:rPr>
              <a:t>Match on phenotype Only</a:t>
            </a:r>
          </a:p>
          <a:p>
            <a:pPr marL="685983" lvl="1" indent="-385865" defTabSz="685983">
              <a:buClr>
                <a:srgbClr val="438086"/>
              </a:buClr>
            </a:pPr>
            <a:r>
              <a:rPr lang="en-US" sz="1400" dirty="0">
                <a:solidFill>
                  <a:srgbClr val="438086"/>
                </a:solidFill>
                <a:latin typeface="+mj-lt"/>
              </a:rPr>
              <a:t>Match case to non-human models</a:t>
            </a:r>
          </a:p>
          <a:p>
            <a:pPr marL="685983" lvl="1" indent="-385865" defTabSz="685983">
              <a:buClr>
                <a:srgbClr val="438086"/>
              </a:buClr>
            </a:pPr>
            <a:r>
              <a:rPr lang="en-US" sz="1400" dirty="0">
                <a:solidFill>
                  <a:srgbClr val="438086"/>
                </a:solidFill>
                <a:latin typeface="+mj-lt"/>
              </a:rPr>
              <a:t>Patient-initiated matching</a:t>
            </a:r>
            <a:endParaRPr lang="en-US" sz="1400" dirty="0">
              <a:solidFill>
                <a:prstClr val="black"/>
              </a:solidFill>
              <a:latin typeface="+mj-lt"/>
            </a:endParaRPr>
          </a:p>
          <a:p>
            <a:endParaRPr lang="en-US" sz="750" b="1" i="1" dirty="0">
              <a:latin typeface="+mj-lt"/>
            </a:endParaRPr>
          </a:p>
          <a:p>
            <a:endParaRPr lang="en-US" sz="750" b="1" i="1" dirty="0">
              <a:latin typeface="+mj-lt"/>
            </a:endParaRPr>
          </a:p>
        </p:txBody>
      </p:sp>
      <p:sp>
        <p:nvSpPr>
          <p:cNvPr id="88" name="Content Placeholder 7"/>
          <p:cNvSpPr txBox="1">
            <a:spLocks/>
          </p:cNvSpPr>
          <p:nvPr/>
        </p:nvSpPr>
        <p:spPr>
          <a:xfrm>
            <a:off x="1330125" y="2057042"/>
            <a:ext cx="6671769" cy="3772883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865" indent="-385865" defTabSz="685983">
              <a:buClr>
                <a:srgbClr val="A04DA3"/>
              </a:buClr>
            </a:pPr>
            <a:endParaRPr lang="en-US" sz="2101" dirty="0">
              <a:solidFill>
                <a:prstClr val="black"/>
              </a:solidFill>
              <a:latin typeface="Cambria"/>
            </a:endParaRPr>
          </a:p>
          <a:p>
            <a:pPr marL="385865" indent="-385865" defTabSz="685983">
              <a:buClr>
                <a:srgbClr val="A04DA3"/>
              </a:buClr>
            </a:pPr>
            <a:endParaRPr lang="en-US" sz="2101" dirty="0">
              <a:solidFill>
                <a:prstClr val="black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219193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5579" y="-1775"/>
            <a:ext cx="6859786" cy="1036114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/>
              <a:t>The Matchmaker Exchange: </a:t>
            </a:r>
            <a:br>
              <a:rPr lang="en-US" b="1" dirty="0"/>
            </a:br>
            <a:r>
              <a:rPr lang="en-US" sz="2101" b="1" dirty="0"/>
              <a:t>Connecting Matchmakers to Accelerate Gene Discovery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96" y="1376664"/>
            <a:ext cx="9111674" cy="541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7" t="9841" r="20268" b="85397"/>
          <a:stretch/>
        </p:blipFill>
        <p:spPr bwMode="auto">
          <a:xfrm>
            <a:off x="35040" y="977105"/>
            <a:ext cx="9111683" cy="40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48324" y="6602378"/>
            <a:ext cx="435073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prstClr val="black"/>
                </a:solidFill>
                <a:latin typeface="Calibri"/>
                <a:cs typeface="Arial" pitchFamily="34" charset="0"/>
              </a:rPr>
              <a:t>www.matchmakerexchange.org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89095" y="1380977"/>
            <a:ext cx="7934598" cy="5166228"/>
            <a:chOff x="1553210" y="1651150"/>
            <a:chExt cx="6826838" cy="41908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33" t="12963" r="62188" b="72778"/>
            <a:stretch/>
          </p:blipFill>
          <p:spPr bwMode="auto">
            <a:xfrm>
              <a:off x="1553210" y="1651150"/>
              <a:ext cx="1460499" cy="9779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Connector 5"/>
            <p:cNvCxnSpPr>
              <a:cxnSpLocks/>
            </p:cNvCxnSpPr>
            <p:nvPr/>
          </p:nvCxnSpPr>
          <p:spPr>
            <a:xfrm>
              <a:off x="3013709" y="1674135"/>
              <a:ext cx="5366339" cy="9427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cxnSpLocks/>
            </p:cNvCxnSpPr>
            <p:nvPr/>
          </p:nvCxnSpPr>
          <p:spPr>
            <a:xfrm>
              <a:off x="1587500" y="2616933"/>
              <a:ext cx="1767252" cy="32250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33" t="12963" r="62188" b="73424"/>
            <a:stretch/>
          </p:blipFill>
          <p:spPr bwMode="auto">
            <a:xfrm>
              <a:off x="3354752" y="2616934"/>
              <a:ext cx="5025296" cy="3212366"/>
            </a:xfrm>
            <a:prstGeom prst="rect">
              <a:avLst/>
            </a:prstGeom>
            <a:ln w="38100">
              <a:solidFill>
                <a:srgbClr val="FF0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693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5_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Broad_styleA_widescreen_121516</Template>
  <TotalTime>411</TotalTime>
  <Words>139</Words>
  <Application>Microsoft Office PowerPoint</Application>
  <PresentationFormat>On-screen Show (4:3)</PresentationFormat>
  <Paragraphs>25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ＭＳ Ｐゴシック</vt:lpstr>
      <vt:lpstr>Arial</vt:lpstr>
      <vt:lpstr>Calibri</vt:lpstr>
      <vt:lpstr>Cambria</vt:lpstr>
      <vt:lpstr>Georgia</vt:lpstr>
      <vt:lpstr>Wingdings 2</vt:lpstr>
      <vt:lpstr>5_Urban</vt:lpstr>
      <vt:lpstr>1_Office Theme</vt:lpstr>
      <vt:lpstr>7_Urban</vt:lpstr>
      <vt:lpstr>9_Office Theme</vt:lpstr>
      <vt:lpstr>PowerPoint Presentation</vt:lpstr>
      <vt:lpstr>The Principles of Matchmaking</vt:lpstr>
      <vt:lpstr>PowerPoint Presentation</vt:lpstr>
      <vt:lpstr>The Matchmaker Exchange:  Connecting Matchmakers to Accelerate Gene Discovery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Elise Valkanas</dc:creator>
  <cp:lastModifiedBy>Rehm, Heidi,Ph.D.</cp:lastModifiedBy>
  <cp:revision>41</cp:revision>
  <cp:lastPrinted>2016-11-29T20:10:26Z</cp:lastPrinted>
  <dcterms:created xsi:type="dcterms:W3CDTF">2017-03-13T20:35:29Z</dcterms:created>
  <dcterms:modified xsi:type="dcterms:W3CDTF">2017-03-29T14:37:48Z</dcterms:modified>
</cp:coreProperties>
</file>