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30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30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30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30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30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30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30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30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30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2" name="Shape 27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914309" latinLnBrk="0">
      <a:defRPr sz="1200">
        <a:latin typeface="+mn-lt"/>
        <a:ea typeface="+mn-ea"/>
        <a:cs typeface="+mn-cs"/>
        <a:sym typeface="Calibri"/>
      </a:defRPr>
    </a:lvl1pPr>
    <a:lvl2pPr indent="228600" defTabSz="914309" latinLnBrk="0">
      <a:defRPr sz="1200">
        <a:latin typeface="+mn-lt"/>
        <a:ea typeface="+mn-ea"/>
        <a:cs typeface="+mn-cs"/>
        <a:sym typeface="Calibri"/>
      </a:defRPr>
    </a:lvl2pPr>
    <a:lvl3pPr indent="457200" defTabSz="914309" latinLnBrk="0">
      <a:defRPr sz="1200">
        <a:latin typeface="+mn-lt"/>
        <a:ea typeface="+mn-ea"/>
        <a:cs typeface="+mn-cs"/>
        <a:sym typeface="Calibri"/>
      </a:defRPr>
    </a:lvl3pPr>
    <a:lvl4pPr indent="685800" defTabSz="914309" latinLnBrk="0">
      <a:defRPr sz="1200">
        <a:latin typeface="+mn-lt"/>
        <a:ea typeface="+mn-ea"/>
        <a:cs typeface="+mn-cs"/>
        <a:sym typeface="Calibri"/>
      </a:defRPr>
    </a:lvl4pPr>
    <a:lvl5pPr indent="914400" defTabSz="914309" latinLnBrk="0">
      <a:defRPr sz="1200">
        <a:latin typeface="+mn-lt"/>
        <a:ea typeface="+mn-ea"/>
        <a:cs typeface="+mn-cs"/>
        <a:sym typeface="Calibri"/>
      </a:defRPr>
    </a:lvl5pPr>
    <a:lvl6pPr indent="1143000" defTabSz="914309" latinLnBrk="0">
      <a:defRPr sz="1200">
        <a:latin typeface="+mn-lt"/>
        <a:ea typeface="+mn-ea"/>
        <a:cs typeface="+mn-cs"/>
        <a:sym typeface="Calibri"/>
      </a:defRPr>
    </a:lvl6pPr>
    <a:lvl7pPr indent="1371600" defTabSz="914309" latinLnBrk="0">
      <a:defRPr sz="1200">
        <a:latin typeface="+mn-lt"/>
        <a:ea typeface="+mn-ea"/>
        <a:cs typeface="+mn-cs"/>
        <a:sym typeface="Calibri"/>
      </a:defRPr>
    </a:lvl7pPr>
    <a:lvl8pPr indent="1600200" defTabSz="914309" latinLnBrk="0">
      <a:defRPr sz="1200">
        <a:latin typeface="+mn-lt"/>
        <a:ea typeface="+mn-ea"/>
        <a:cs typeface="+mn-cs"/>
        <a:sym typeface="Calibri"/>
      </a:defRPr>
    </a:lvl8pPr>
    <a:lvl9pPr indent="1828800" defTabSz="914309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8" name="Shape 27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Added “for WES” Could also work for WGS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685800" y="2130425"/>
            <a:ext cx="7772400" cy="1470029"/>
          </a:xfrm>
          <a:prstGeom prst="rect">
            <a:avLst/>
          </a:prstGeo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</a:lstStyle>
          <a:p>
            <a:pPr/>
            <a:r>
              <a:t>Click to edit Master subtitle style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93" name="Shape 9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94" name="Shape 9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title"/>
          </p:nvPr>
        </p:nvSpPr>
        <p:spPr>
          <a:xfrm>
            <a:off x="6629400" y="274639"/>
            <a:ext cx="2057400" cy="5851527"/>
          </a:xfrm>
          <a:prstGeom prst="rect">
            <a:avLst/>
          </a:prstGeo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102" name="Shape 102"/>
          <p:cNvSpPr/>
          <p:nvPr>
            <p:ph type="body" idx="1"/>
          </p:nvPr>
        </p:nvSpPr>
        <p:spPr>
          <a:xfrm>
            <a:off x="457200" y="274639"/>
            <a:ext cx="6019800" cy="5851527"/>
          </a:xfrm>
          <a:prstGeom prst="rect">
            <a:avLst/>
          </a:prstGeom>
        </p:spPr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title"/>
          </p:nvPr>
        </p:nvSpPr>
        <p:spPr>
          <a:xfrm>
            <a:off x="685800" y="2130468"/>
            <a:ext cx="7772400" cy="1470029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111" name="Shape 111"/>
          <p:cNvSpPr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 defTabSz="914400"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Click to edit Master subtitle style</a:t>
            </a:r>
          </a:p>
        </p:txBody>
      </p:sp>
      <p:sp>
        <p:nvSpPr>
          <p:cNvPr id="112" name="Shape 112"/>
          <p:cNvSpPr/>
          <p:nvPr>
            <p:ph type="sldNum" sz="quarter" idx="2"/>
          </p:nvPr>
        </p:nvSpPr>
        <p:spPr>
          <a:xfrm>
            <a:off x="8156304" y="6248400"/>
            <a:ext cx="301897" cy="288812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120" name="Shape 120"/>
          <p:cNvSpPr/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>
            <a:lvl1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21" name="Shape 121"/>
          <p:cNvSpPr/>
          <p:nvPr>
            <p:ph type="sldNum" sz="quarter" idx="2"/>
          </p:nvPr>
        </p:nvSpPr>
        <p:spPr>
          <a:xfrm>
            <a:off x="8156304" y="6248400"/>
            <a:ext cx="301897" cy="288812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title"/>
          </p:nvPr>
        </p:nvSpPr>
        <p:spPr>
          <a:xfrm>
            <a:off x="722312" y="4406944"/>
            <a:ext cx="7772401" cy="1362110"/>
          </a:xfrm>
          <a:prstGeom prst="rect">
            <a:avLst/>
          </a:prstGeom>
        </p:spPr>
        <p:txBody>
          <a:bodyPr anchor="t"/>
          <a:lstStyle>
            <a:lvl1pPr algn="l" defTabSz="914400">
              <a:defRPr b="1" cap="all" sz="4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129" name="Shape 129"/>
          <p:cNvSpPr/>
          <p:nvPr>
            <p:ph type="body" sz="quarter" idx="1"/>
          </p:nvPr>
        </p:nvSpPr>
        <p:spPr>
          <a:xfrm>
            <a:off x="722312" y="2906714"/>
            <a:ext cx="7772401" cy="1500223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4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Click to edit Master text styles</a:t>
            </a:r>
          </a:p>
        </p:txBody>
      </p:sp>
      <p:sp>
        <p:nvSpPr>
          <p:cNvPr id="130" name="Shape 130"/>
          <p:cNvSpPr/>
          <p:nvPr>
            <p:ph type="sldNum" sz="quarter" idx="2"/>
          </p:nvPr>
        </p:nvSpPr>
        <p:spPr>
          <a:xfrm>
            <a:off x="8156304" y="6248400"/>
            <a:ext cx="301897" cy="288812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138" name="Shape 138"/>
          <p:cNvSpPr/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 defTabSz="914400">
              <a:spcBef>
                <a:spcPts val="600"/>
              </a:spcBef>
              <a:buFontTx/>
              <a:defRPr sz="2900">
                <a:latin typeface="Arial"/>
                <a:ea typeface="Arial"/>
                <a:cs typeface="Arial"/>
                <a:sym typeface="Arial"/>
              </a:defRPr>
            </a:lvl1pPr>
            <a:lvl2pPr marL="802400" indent="-345246" defTabSz="914400">
              <a:spcBef>
                <a:spcPts val="600"/>
              </a:spcBef>
              <a:buFontTx/>
              <a:defRPr sz="2900">
                <a:latin typeface="Arial"/>
                <a:ea typeface="Arial"/>
                <a:cs typeface="Arial"/>
                <a:sym typeface="Arial"/>
              </a:defRPr>
            </a:lvl2pPr>
            <a:lvl3pPr marL="1245744" indent="-331438" defTabSz="914400">
              <a:spcBef>
                <a:spcPts val="600"/>
              </a:spcBef>
              <a:buFontTx/>
              <a:defRPr sz="2900">
                <a:latin typeface="Arial"/>
                <a:ea typeface="Arial"/>
                <a:cs typeface="Arial"/>
                <a:sym typeface="Arial"/>
              </a:defRPr>
            </a:lvl3pPr>
            <a:lvl4pPr marL="1739725" indent="-368262" defTabSz="914400">
              <a:spcBef>
                <a:spcPts val="600"/>
              </a:spcBef>
              <a:buFontTx/>
              <a:defRPr sz="2900">
                <a:latin typeface="Arial"/>
                <a:ea typeface="Arial"/>
                <a:cs typeface="Arial"/>
                <a:sym typeface="Arial"/>
              </a:defRPr>
            </a:lvl4pPr>
            <a:lvl5pPr marL="2196881" indent="-368262" defTabSz="914400">
              <a:spcBef>
                <a:spcPts val="600"/>
              </a:spcBef>
              <a:buFontTx/>
              <a:defRPr sz="29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39" name="Shape 139"/>
          <p:cNvSpPr/>
          <p:nvPr>
            <p:ph type="sldNum" sz="quarter" idx="2"/>
          </p:nvPr>
        </p:nvSpPr>
        <p:spPr>
          <a:xfrm>
            <a:off x="8156304" y="6248400"/>
            <a:ext cx="301897" cy="288812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147" name="Shape 147"/>
          <p:cNvSpPr/>
          <p:nvPr>
            <p:ph type="body" sz="quarter" idx="1"/>
          </p:nvPr>
        </p:nvSpPr>
        <p:spPr>
          <a:xfrm>
            <a:off x="457201" y="1535112"/>
            <a:ext cx="4040190" cy="639763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500"/>
              </a:spcBef>
              <a:buSzTx/>
              <a:buFontTx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Click to edit Master text styles</a:t>
            </a:r>
          </a:p>
        </p:txBody>
      </p:sp>
      <p:sp>
        <p:nvSpPr>
          <p:cNvPr id="148" name="Shape 148"/>
          <p:cNvSpPr/>
          <p:nvPr>
            <p:ph type="body" sz="quarter" idx="13"/>
          </p:nvPr>
        </p:nvSpPr>
        <p:spPr>
          <a:xfrm>
            <a:off x="4645047" y="1535111"/>
            <a:ext cx="4041781" cy="639798"/>
          </a:xfrm>
          <a:prstGeom prst="rect">
            <a:avLst/>
          </a:prstGeom>
        </p:spPr>
        <p:txBody>
          <a:bodyPr lIns="45718" tIns="45718" rIns="45718" bIns="45718" anchor="b"/>
          <a:lstStyle/>
          <a:p>
            <a:pPr/>
          </a:p>
        </p:txBody>
      </p:sp>
      <p:sp>
        <p:nvSpPr>
          <p:cNvPr id="149" name="Shape 149"/>
          <p:cNvSpPr/>
          <p:nvPr>
            <p:ph type="sldNum" sz="quarter" idx="2"/>
          </p:nvPr>
        </p:nvSpPr>
        <p:spPr>
          <a:xfrm>
            <a:off x="8156304" y="6248400"/>
            <a:ext cx="301897" cy="288812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157" name="Shape 157"/>
          <p:cNvSpPr/>
          <p:nvPr>
            <p:ph type="sldNum" sz="quarter" idx="2"/>
          </p:nvPr>
        </p:nvSpPr>
        <p:spPr>
          <a:xfrm>
            <a:off x="8156304" y="6248400"/>
            <a:ext cx="301897" cy="288812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type="sldNum" sz="quarter" idx="2"/>
          </p:nvPr>
        </p:nvSpPr>
        <p:spPr>
          <a:xfrm>
            <a:off x="8156304" y="6248400"/>
            <a:ext cx="301897" cy="288812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type="title"/>
          </p:nvPr>
        </p:nvSpPr>
        <p:spPr>
          <a:xfrm>
            <a:off x="457204" y="273050"/>
            <a:ext cx="3008317" cy="1162050"/>
          </a:xfrm>
          <a:prstGeom prst="rect">
            <a:avLst/>
          </a:prstGeom>
        </p:spPr>
        <p:txBody>
          <a:bodyPr anchor="b"/>
          <a:lstStyle>
            <a:lvl1pPr algn="l" defTabSz="914400">
              <a:defRPr b="1"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172" name="Shape 172"/>
          <p:cNvSpPr/>
          <p:nvPr>
            <p:ph type="body" idx="1"/>
          </p:nvPr>
        </p:nvSpPr>
        <p:spPr>
          <a:xfrm>
            <a:off x="3575051" y="273095"/>
            <a:ext cx="5111756" cy="5853113"/>
          </a:xfrm>
          <a:prstGeom prst="rect">
            <a:avLst/>
          </a:prstGeom>
        </p:spPr>
        <p:txBody>
          <a:bodyPr/>
          <a:lstStyle>
            <a:lvl1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73" name="Shape 173"/>
          <p:cNvSpPr/>
          <p:nvPr>
            <p:ph type="body" sz="half" idx="13"/>
          </p:nvPr>
        </p:nvSpPr>
        <p:spPr>
          <a:xfrm>
            <a:off x="457204" y="1435104"/>
            <a:ext cx="3008317" cy="4691063"/>
          </a:xfrm>
          <a:prstGeom prst="rect">
            <a:avLst/>
          </a:prstGeom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74" name="Shape 174"/>
          <p:cNvSpPr/>
          <p:nvPr>
            <p:ph type="sldNum" sz="quarter" idx="2"/>
          </p:nvPr>
        </p:nvSpPr>
        <p:spPr>
          <a:xfrm>
            <a:off x="8156304" y="6248400"/>
            <a:ext cx="301897" cy="288812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type="title"/>
          </p:nvPr>
        </p:nvSpPr>
        <p:spPr>
          <a:xfrm>
            <a:off x="1792289" y="4800601"/>
            <a:ext cx="5486402" cy="566773"/>
          </a:xfrm>
          <a:prstGeom prst="rect">
            <a:avLst/>
          </a:prstGeom>
        </p:spPr>
        <p:txBody>
          <a:bodyPr anchor="b"/>
          <a:lstStyle>
            <a:lvl1pPr algn="l" defTabSz="914400">
              <a:defRPr b="1"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182" name="Shape 182"/>
          <p:cNvSpPr/>
          <p:nvPr>
            <p:ph type="pic" sz="half" idx="13"/>
          </p:nvPr>
        </p:nvSpPr>
        <p:spPr>
          <a:xfrm>
            <a:off x="1792289" y="612776"/>
            <a:ext cx="5486402" cy="41148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83" name="Shape 183"/>
          <p:cNvSpPr/>
          <p:nvPr>
            <p:ph type="body" sz="quarter" idx="1"/>
          </p:nvPr>
        </p:nvSpPr>
        <p:spPr>
          <a:xfrm>
            <a:off x="1792289" y="5367337"/>
            <a:ext cx="5486402" cy="804898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3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Click to edit Master text styles</a:t>
            </a:r>
          </a:p>
        </p:txBody>
      </p:sp>
      <p:sp>
        <p:nvSpPr>
          <p:cNvPr id="184" name="Shape 184"/>
          <p:cNvSpPr/>
          <p:nvPr>
            <p:ph type="sldNum" sz="quarter" idx="2"/>
          </p:nvPr>
        </p:nvSpPr>
        <p:spPr>
          <a:xfrm>
            <a:off x="8156304" y="6248400"/>
            <a:ext cx="301897" cy="288812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192" name="Shape 192"/>
          <p:cNvSpPr/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>
            <a:lvl1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93" name="Shape 193"/>
          <p:cNvSpPr/>
          <p:nvPr>
            <p:ph type="sldNum" sz="quarter" idx="2"/>
          </p:nvPr>
        </p:nvSpPr>
        <p:spPr>
          <a:xfrm>
            <a:off x="8156304" y="6248400"/>
            <a:ext cx="301897" cy="288812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type="title"/>
          </p:nvPr>
        </p:nvSpPr>
        <p:spPr>
          <a:xfrm>
            <a:off x="6515100" y="609600"/>
            <a:ext cx="1943100" cy="5486400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201" name="Shape 201"/>
          <p:cNvSpPr/>
          <p:nvPr>
            <p:ph type="body" idx="1"/>
          </p:nvPr>
        </p:nvSpPr>
        <p:spPr>
          <a:xfrm>
            <a:off x="685801" y="609600"/>
            <a:ext cx="5676902" cy="5486400"/>
          </a:xfrm>
          <a:prstGeom prst="rect">
            <a:avLst/>
          </a:prstGeom>
        </p:spPr>
        <p:txBody>
          <a:bodyPr/>
          <a:lstStyle>
            <a:lvl1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202" name="Shape 202"/>
          <p:cNvSpPr/>
          <p:nvPr>
            <p:ph type="sldNum" sz="quarter" idx="2"/>
          </p:nvPr>
        </p:nvSpPr>
        <p:spPr>
          <a:xfrm>
            <a:off x="8156304" y="6248400"/>
            <a:ext cx="301897" cy="288812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0" name="Shape 21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1" name="Shape 21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type="title"/>
          </p:nvPr>
        </p:nvSpPr>
        <p:spPr>
          <a:xfrm>
            <a:off x="628648" y="705556"/>
            <a:ext cx="7886704" cy="1178281"/>
          </a:xfrm>
          <a:prstGeom prst="rect">
            <a:avLst/>
          </a:prstGeom>
        </p:spPr>
        <p:txBody>
          <a:bodyPr lIns="40639" tIns="40639" rIns="40639" bIns="40639"/>
          <a:lstStyle>
            <a:lvl1pPr algn="l" defTabSz="914400">
              <a:lnSpc>
                <a:spcPct val="90000"/>
              </a:lnSpc>
              <a:defRPr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9" name="Shape 219"/>
          <p:cNvSpPr/>
          <p:nvPr>
            <p:ph type="body" idx="1"/>
          </p:nvPr>
        </p:nvSpPr>
        <p:spPr>
          <a:xfrm>
            <a:off x="628648" y="2003774"/>
            <a:ext cx="7886704" cy="3867862"/>
          </a:xfrm>
          <a:prstGeom prst="rect">
            <a:avLst/>
          </a:prstGeom>
        </p:spPr>
        <p:txBody>
          <a:bodyPr lIns="40639" tIns="40639" rIns="40639" bIns="40639"/>
          <a:lstStyle>
            <a:lvl1pPr marL="228600" indent="-228600" defTabSz="914400">
              <a:lnSpc>
                <a:spcPct val="90000"/>
              </a:lnSpc>
              <a:spcBef>
                <a:spcPts val="1000"/>
              </a:spcBef>
              <a:defRPr sz="2800"/>
            </a:lvl1pPr>
            <a:lvl2pPr marL="723900" indent="-266700" defTabSz="914400">
              <a:lnSpc>
                <a:spcPct val="90000"/>
              </a:lnSpc>
              <a:spcBef>
                <a:spcPts val="1000"/>
              </a:spcBef>
              <a:buChar char="•"/>
              <a:defRPr sz="2800"/>
            </a:lvl2pPr>
            <a:lvl3pPr marL="1234438" indent="-320038" defTabSz="914400">
              <a:lnSpc>
                <a:spcPct val="90000"/>
              </a:lnSpc>
              <a:spcBef>
                <a:spcPts val="1000"/>
              </a:spcBef>
              <a:defRPr sz="2800"/>
            </a:lvl3pPr>
            <a:lvl4pPr marL="1727200" indent="-355600" defTabSz="914400">
              <a:lnSpc>
                <a:spcPct val="90000"/>
              </a:lnSpc>
              <a:spcBef>
                <a:spcPts val="1000"/>
              </a:spcBef>
              <a:buChar char="•"/>
              <a:defRPr sz="2800"/>
            </a:lvl4pPr>
            <a:lvl5pPr marL="2184400" indent="-355600" defTabSz="914400">
              <a:lnSpc>
                <a:spcPct val="90000"/>
              </a:lnSpc>
              <a:spcBef>
                <a:spcPts val="1000"/>
              </a:spcBef>
              <a:buChar char="•"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0" name="Shape 220"/>
          <p:cNvSpPr/>
          <p:nvPr>
            <p:ph type="sldNum" sz="quarter" idx="2"/>
          </p:nvPr>
        </p:nvSpPr>
        <p:spPr>
          <a:xfrm>
            <a:off x="8261534" y="6063829"/>
            <a:ext cx="253820" cy="259079"/>
          </a:xfrm>
          <a:prstGeom prst="rect">
            <a:avLst/>
          </a:prstGeom>
        </p:spPr>
        <p:txBody>
          <a:bodyPr lIns="40639" tIns="40639" rIns="40639" bIns="40639"/>
          <a:lstStyle>
            <a:lvl1pPr defTabSz="914400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7200"/>
          </a:lstStyle>
          <a:p>
            <a:pPr/>
            <a:r>
              <a:t>Title Text</a:t>
            </a:r>
          </a:p>
        </p:txBody>
      </p:sp>
      <p:sp>
        <p:nvSpPr>
          <p:cNvPr id="228" name="Shape 228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defTabSz="457200"/>
            <a:lvl2pPr marL="783771" indent="-326571" defTabSz="457200"/>
            <a:lvl3pPr marL="1219200" indent="-304800" defTabSz="457200"/>
            <a:lvl4pPr marL="1737360" indent="-365760" defTabSz="457200"/>
            <a:lvl5pPr marL="2194560" indent="-365760" defTabSz="45720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9" name="Shape 229"/>
          <p:cNvSpPr/>
          <p:nvPr>
            <p:ph type="sldNum" sz="quarter" idx="2"/>
          </p:nvPr>
        </p:nvSpPr>
        <p:spPr>
          <a:xfrm>
            <a:off x="8422832" y="6404298"/>
            <a:ext cx="263970" cy="269229"/>
          </a:xfrm>
          <a:prstGeom prst="rect">
            <a:avLst/>
          </a:prstGeom>
        </p:spPr>
        <p:txBody>
          <a:bodyPr/>
          <a:lstStyle>
            <a:lvl1pPr defTabSz="457200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7200"/>
          </a:lstStyle>
          <a:p>
            <a:pPr/>
            <a:r>
              <a:t>Title Text</a:t>
            </a:r>
          </a:p>
        </p:txBody>
      </p:sp>
      <p:sp>
        <p:nvSpPr>
          <p:cNvPr id="237" name="Shape 237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defTabSz="457200"/>
            <a:lvl2pPr marL="783771" indent="-326571" defTabSz="457200"/>
            <a:lvl3pPr marL="1219200" indent="-304800" defTabSz="457200"/>
            <a:lvl4pPr marL="1737360" indent="-365760" defTabSz="457200"/>
            <a:lvl5pPr marL="2194560" indent="-365760" defTabSz="45720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8" name="Shape 238"/>
          <p:cNvSpPr/>
          <p:nvPr>
            <p:ph type="sldNum" sz="quarter" idx="2"/>
          </p:nvPr>
        </p:nvSpPr>
        <p:spPr>
          <a:xfrm>
            <a:off x="8422832" y="6404298"/>
            <a:ext cx="263970" cy="269229"/>
          </a:xfrm>
          <a:prstGeom prst="rect">
            <a:avLst/>
          </a:prstGeom>
        </p:spPr>
        <p:txBody>
          <a:bodyPr/>
          <a:lstStyle>
            <a:lvl1pPr defTabSz="457200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/>
            <a:r>
              <a:t>Title Text</a:t>
            </a:r>
          </a:p>
        </p:txBody>
      </p:sp>
      <p:sp>
        <p:nvSpPr>
          <p:cNvPr id="246" name="Shape 246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defTabSz="914400"/>
            <a:lvl2pPr marL="783771" indent="-326571" defTabSz="914400"/>
            <a:lvl3pPr marL="1219200" indent="-304800" defTabSz="914400"/>
            <a:lvl4pPr marL="1737360" indent="-365760" defTabSz="914400"/>
            <a:lvl5pPr marL="2194560" indent="-365760" defTabSz="91440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7" name="Shape 247"/>
          <p:cNvSpPr/>
          <p:nvPr>
            <p:ph type="sldNum" sz="quarter" idx="2"/>
          </p:nvPr>
        </p:nvSpPr>
        <p:spPr>
          <a:xfrm>
            <a:off x="8413158" y="6406791"/>
            <a:ext cx="273644" cy="264243"/>
          </a:xfrm>
          <a:prstGeom prst="rect">
            <a:avLst/>
          </a:prstGeom>
        </p:spPr>
        <p:txBody>
          <a:bodyPr/>
          <a:lstStyle>
            <a:lvl1pPr defTabSz="914400">
              <a:defRPr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>
            <p:ph type="title"/>
          </p:nvPr>
        </p:nvSpPr>
        <p:spPr>
          <a:xfrm>
            <a:off x="685798" y="2274809"/>
            <a:ext cx="7772404" cy="1306693"/>
          </a:xfrm>
          <a:prstGeom prst="rect">
            <a:avLst/>
          </a:prstGeom>
        </p:spPr>
        <p:txBody>
          <a:bodyPr lIns="40639" tIns="40639" rIns="40639" bIns="40639"/>
          <a:lstStyle>
            <a:lvl1pPr defTabSz="91440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55" name="Shape 255"/>
          <p:cNvSpPr/>
          <p:nvPr>
            <p:ph type="body" sz="quarter" idx="1"/>
          </p:nvPr>
        </p:nvSpPr>
        <p:spPr>
          <a:xfrm>
            <a:off x="1371599" y="3835400"/>
            <a:ext cx="6400802" cy="1557868"/>
          </a:xfrm>
          <a:prstGeom prst="rect">
            <a:avLst/>
          </a:prstGeom>
        </p:spPr>
        <p:txBody>
          <a:bodyPr lIns="40639" tIns="40639" rIns="40639" bIns="40639"/>
          <a:lstStyle>
            <a:lvl1pPr marL="0" indent="0" algn="ctr" defTabSz="914400"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0" indent="0" algn="ctr" defTabSz="914400"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marL="0" indent="0" algn="ctr" defTabSz="914400"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0" indent="0" algn="ctr" defTabSz="914400"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marL="0" indent="0" algn="ctr" defTabSz="914400"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6" name="Shape 256"/>
          <p:cNvSpPr/>
          <p:nvPr>
            <p:ph type="sldNum" sz="quarter" idx="2"/>
          </p:nvPr>
        </p:nvSpPr>
        <p:spPr>
          <a:xfrm>
            <a:off x="8166456" y="5935133"/>
            <a:ext cx="291747" cy="278662"/>
          </a:xfrm>
          <a:prstGeom prst="rect">
            <a:avLst/>
          </a:prstGeom>
        </p:spPr>
        <p:txBody>
          <a:bodyPr lIns="40639" tIns="40639" rIns="40639" bIns="40639" anchor="t"/>
          <a:lstStyle>
            <a:lvl1pPr defTabSz="914400">
              <a:defRPr b="1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/>
          <p:nvPr>
            <p:ph type="title"/>
          </p:nvPr>
        </p:nvSpPr>
        <p:spPr>
          <a:xfrm>
            <a:off x="685798" y="922864"/>
            <a:ext cx="7772404" cy="1016004"/>
          </a:xfrm>
          <a:prstGeom prst="rect">
            <a:avLst/>
          </a:prstGeom>
        </p:spPr>
        <p:txBody>
          <a:bodyPr lIns="40639" tIns="40639" rIns="40639" bIns="40639"/>
          <a:lstStyle>
            <a:lvl1pPr defTabSz="91440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64" name="Shape 264"/>
          <p:cNvSpPr/>
          <p:nvPr>
            <p:ph type="body" idx="1"/>
          </p:nvPr>
        </p:nvSpPr>
        <p:spPr>
          <a:xfrm>
            <a:off x="685798" y="2142064"/>
            <a:ext cx="7772404" cy="3657606"/>
          </a:xfrm>
          <a:prstGeom prst="rect">
            <a:avLst/>
          </a:prstGeom>
        </p:spPr>
        <p:txBody>
          <a:bodyPr lIns="40639" tIns="40639" rIns="40639" bIns="40639"/>
          <a:lstStyle>
            <a:lvl1pPr marL="342900" indent="-342900"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 marL="783771" indent="-326571"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 marL="1219200" indent="-304800"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 marL="1737360" indent="-365760"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 marL="2194560" indent="-365760"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5" name="Shape 265"/>
          <p:cNvSpPr/>
          <p:nvPr>
            <p:ph type="sldNum" sz="quarter" idx="2"/>
          </p:nvPr>
        </p:nvSpPr>
        <p:spPr>
          <a:xfrm>
            <a:off x="8166456" y="5935133"/>
            <a:ext cx="291747" cy="278662"/>
          </a:xfrm>
          <a:prstGeom prst="rect">
            <a:avLst/>
          </a:prstGeom>
        </p:spPr>
        <p:txBody>
          <a:bodyPr lIns="40639" tIns="40639" rIns="40639" bIns="40639" anchor="t"/>
          <a:lstStyle>
            <a:lvl1pPr defTabSz="914400">
              <a:defRPr b="1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xfrm>
            <a:off x="722312" y="4406901"/>
            <a:ext cx="7772401" cy="1362110"/>
          </a:xfrm>
          <a:prstGeom prst="rect">
            <a:avLst/>
          </a:prstGeom>
        </p:spPr>
        <p:txBody>
          <a:bodyPr anchor="t"/>
          <a:lstStyle>
            <a:lvl1pPr algn="l">
              <a:defRPr b="1" cap="all" sz="4100"/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722312" y="2906714"/>
            <a:ext cx="7772401" cy="150022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</a:lstStyle>
          <a:p>
            <a:pPr/>
            <a:r>
              <a:t>Click to edit Master text styles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9" name="Shape 39"/>
          <p:cNvSpPr/>
          <p:nvPr>
            <p:ph type="body" sz="half" idx="1"/>
          </p:nvPr>
        </p:nvSpPr>
        <p:spPr>
          <a:xfrm>
            <a:off x="457200" y="1600200"/>
            <a:ext cx="4038600" cy="4525966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900"/>
            </a:lvl1pPr>
            <a:lvl2pPr marL="802400" indent="-345246">
              <a:spcBef>
                <a:spcPts val="600"/>
              </a:spcBef>
              <a:defRPr sz="2900"/>
            </a:lvl2pPr>
            <a:lvl3pPr marL="1245744" indent="-331438">
              <a:spcBef>
                <a:spcPts val="600"/>
              </a:spcBef>
              <a:defRPr sz="2900"/>
            </a:lvl3pPr>
            <a:lvl4pPr marL="1739725" indent="-368262">
              <a:spcBef>
                <a:spcPts val="600"/>
              </a:spcBef>
              <a:defRPr sz="2900"/>
            </a:lvl4pPr>
            <a:lvl5pPr marL="2196881" indent="-368262">
              <a:spcBef>
                <a:spcPts val="600"/>
              </a:spcBef>
              <a:defRPr sz="2900"/>
            </a:lvl5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0" name="Shape 4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48" name="Shape 48"/>
          <p:cNvSpPr/>
          <p:nvPr>
            <p:ph type="body" sz="quarter" idx="1"/>
          </p:nvPr>
        </p:nvSpPr>
        <p:spPr>
          <a:xfrm>
            <a:off x="457201" y="1535112"/>
            <a:ext cx="4040190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</a:lstStyle>
          <a:p>
            <a:pPr/>
            <a:r>
              <a:t>Click to edit Master text styles</a:t>
            </a:r>
          </a:p>
        </p:txBody>
      </p:sp>
      <p:sp>
        <p:nvSpPr>
          <p:cNvPr id="49" name="Shape 49"/>
          <p:cNvSpPr/>
          <p:nvPr>
            <p:ph type="body" sz="quarter" idx="13"/>
          </p:nvPr>
        </p:nvSpPr>
        <p:spPr>
          <a:xfrm>
            <a:off x="4645026" y="1535111"/>
            <a:ext cx="4041781" cy="639798"/>
          </a:xfrm>
          <a:prstGeom prst="rect">
            <a:avLst/>
          </a:prstGeom>
        </p:spPr>
        <p:txBody>
          <a:bodyPr lIns="45718" tIns="45718" rIns="45718" bIns="45718" anchor="b"/>
          <a:lstStyle/>
          <a:p>
            <a:pPr/>
          </a:p>
        </p:txBody>
      </p:sp>
      <p:sp>
        <p:nvSpPr>
          <p:cNvPr id="50" name="Shape 5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title"/>
          </p:nvPr>
        </p:nvSpPr>
        <p:spPr>
          <a:xfrm>
            <a:off x="457200" y="273050"/>
            <a:ext cx="3008316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73" name="Shape 73"/>
          <p:cNvSpPr/>
          <p:nvPr>
            <p:ph type="body" idx="1"/>
          </p:nvPr>
        </p:nvSpPr>
        <p:spPr>
          <a:xfrm>
            <a:off x="3575051" y="273052"/>
            <a:ext cx="5111756" cy="5853113"/>
          </a:xfrm>
          <a:prstGeom prst="rect">
            <a:avLst/>
          </a:prstGeom>
        </p:spPr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4" name="Shape 74"/>
          <p:cNvSpPr/>
          <p:nvPr>
            <p:ph type="body" sz="half" idx="13"/>
          </p:nvPr>
        </p:nvSpPr>
        <p:spPr>
          <a:xfrm>
            <a:off x="457198" y="1435102"/>
            <a:ext cx="3008317" cy="4691063"/>
          </a:xfrm>
          <a:prstGeom prst="rect">
            <a:avLst/>
          </a:prstGeom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75" name="Shape 7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title"/>
          </p:nvPr>
        </p:nvSpPr>
        <p:spPr>
          <a:xfrm>
            <a:off x="1792289" y="4800601"/>
            <a:ext cx="5486402" cy="566773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83" name="Shape 83"/>
          <p:cNvSpPr/>
          <p:nvPr>
            <p:ph type="pic" sz="half" idx="13"/>
          </p:nvPr>
        </p:nvSpPr>
        <p:spPr>
          <a:xfrm>
            <a:off x="1792289" y="612776"/>
            <a:ext cx="5486402" cy="41148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body" sz="quarter" idx="1"/>
          </p:nvPr>
        </p:nvSpPr>
        <p:spPr>
          <a:xfrm>
            <a:off x="1792289" y="5367337"/>
            <a:ext cx="5486402" cy="80489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</a:lstStyle>
          <a:p>
            <a:pPr/>
            <a:r>
              <a:t>Click to edit Master text styles</a:t>
            </a:r>
          </a:p>
        </p:txBody>
      </p:sp>
      <p:sp>
        <p:nvSpPr>
          <p:cNvPr id="85" name="Shape 8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2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4" tIns="45714" rIns="45714" bIns="45714" anchor="ctr">
            <a:normAutofit fontScale="100000" lnSpcReduction="0"/>
          </a:bodyPr>
          <a:lstStyle/>
          <a:p>
            <a:pPr/>
            <a:r>
              <a:t>Click to edit Master title style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457200" y="1600200"/>
            <a:ext cx="8229600" cy="4525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4" tIns="45714" rIns="45714" bIns="45714">
            <a:normAutofit fontScale="100000" lnSpcReduction="0"/>
          </a:bodyPr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8422831" y="6404300"/>
            <a:ext cx="263970" cy="269229"/>
          </a:xfrm>
          <a:prstGeom prst="rect">
            <a:avLst/>
          </a:prstGeom>
          <a:ln w="12700">
            <a:miter lim="400000"/>
          </a:ln>
        </p:spPr>
        <p:txBody>
          <a:bodyPr wrap="none" lIns="45714" tIns="45714" rIns="45714" bIns="45714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</p:sldLayoutIdLst>
  <p:transition xmlns:p14="http://schemas.microsoft.com/office/powerpoint/2010/main" spd="med" advClick="1"/>
  <p:txStyles>
    <p:titleStyle>
      <a:lvl1pPr marL="0" marR="0" indent="0" algn="ctr" defTabSz="9143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3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3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3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3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3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3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3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3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864" marR="0" indent="-342864" algn="l" defTabSz="914309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72432" marR="0" indent="-315279" algn="l" defTabSz="914309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078" marR="0" indent="-304770" algn="l" defTabSz="914309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186" marR="0" indent="-365723" algn="l" defTabSz="914309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341" marR="0" indent="-365723" algn="l" defTabSz="914309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493" marR="0" indent="-365723" algn="l" defTabSz="914309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649" marR="0" indent="-365723" algn="l" defTabSz="914309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5802" marR="0" indent="-365723" algn="l" defTabSz="914309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2957" marR="0" indent="-365723" algn="l" defTabSz="914309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3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3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3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3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3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3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3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3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3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>
            <p:ph type="title"/>
          </p:nvPr>
        </p:nvSpPr>
        <p:spPr>
          <a:xfrm>
            <a:off x="469900" y="965197"/>
            <a:ext cx="7772400" cy="1470035"/>
          </a:xfrm>
          <a:prstGeom prst="rect">
            <a:avLst/>
          </a:prstGeom>
        </p:spPr>
        <p:txBody>
          <a:bodyPr/>
          <a:lstStyle>
            <a:lvl1pPr algn="l" defTabSz="140963">
              <a:lnSpc>
                <a:spcPts val="3600"/>
              </a:lnSpc>
              <a:spcBef>
                <a:spcPts val="200"/>
              </a:spcBef>
              <a:defRPr b="1" i="1" sz="3600"/>
            </a:lvl1pPr>
          </a:lstStyle>
          <a:p>
            <a:pPr/>
            <a:r>
              <a:t>GeneMatcher and CMGs</a:t>
            </a:r>
          </a:p>
        </p:txBody>
      </p:sp>
      <p:sp>
        <p:nvSpPr>
          <p:cNvPr id="275" name="Shape 275"/>
          <p:cNvSpPr/>
          <p:nvPr/>
        </p:nvSpPr>
        <p:spPr>
          <a:xfrm>
            <a:off x="457198" y="2027758"/>
            <a:ext cx="8229605" cy="13"/>
          </a:xfrm>
          <a:prstGeom prst="line">
            <a:avLst/>
          </a:prstGeom>
          <a:ln w="38100">
            <a:solidFill>
              <a:srgbClr val="FF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76" name="Shape 276"/>
          <p:cNvSpPr/>
          <p:nvPr>
            <p:ph type="body" sz="half" idx="1"/>
          </p:nvPr>
        </p:nvSpPr>
        <p:spPr>
          <a:xfrm>
            <a:off x="366886" y="2660661"/>
            <a:ext cx="8410228" cy="1752603"/>
          </a:xfrm>
          <a:prstGeom prst="rect">
            <a:avLst/>
          </a:prstGeom>
        </p:spPr>
        <p:txBody>
          <a:bodyPr/>
          <a:lstStyle/>
          <a:p>
            <a:pPr defTabSz="640079">
              <a:spcBef>
                <a:spcPts val="400"/>
              </a:spcBef>
              <a:defRPr sz="2500"/>
            </a:pPr>
            <a:r>
              <a:t>Nara Sobreira, MD, PhD</a:t>
            </a:r>
          </a:p>
          <a:p>
            <a:pPr defTabSz="640079">
              <a:spcBef>
                <a:spcPts val="400"/>
              </a:spcBef>
              <a:defRPr sz="2500"/>
            </a:pPr>
            <a:r>
              <a:t> Johns Hopkins University</a:t>
            </a:r>
          </a:p>
          <a:p>
            <a:pPr defTabSz="640079">
              <a:spcBef>
                <a:spcPts val="400"/>
              </a:spcBef>
              <a:defRPr sz="2500"/>
            </a:pPr>
            <a:r>
              <a:t>McKusick-Nathans Institute of Genetic Medicine</a:t>
            </a:r>
          </a:p>
          <a:p>
            <a:pPr defTabSz="640079">
              <a:spcBef>
                <a:spcPts val="400"/>
              </a:spcBef>
              <a:defRPr sz="2500"/>
            </a:pPr>
            <a:r>
              <a:t>Baylor-Hopkins Center for Mendelian Genomics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image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5400000">
            <a:off x="1326123" y="-153944"/>
            <a:ext cx="6173457" cy="7989180"/>
          </a:xfrm>
          <a:prstGeom prst="rect">
            <a:avLst/>
          </a:prstGeom>
          <a:ln w="12700">
            <a:miter lim="400000"/>
          </a:ln>
        </p:spPr>
      </p:pic>
      <p:sp>
        <p:nvSpPr>
          <p:cNvPr id="317" name="Shape 317"/>
          <p:cNvSpPr/>
          <p:nvPr/>
        </p:nvSpPr>
        <p:spPr>
          <a:xfrm>
            <a:off x="1942249" y="142862"/>
            <a:ext cx="5263775" cy="465640"/>
          </a:xfrm>
          <a:prstGeom prst="rect">
            <a:avLst/>
          </a:prstGeom>
          <a:solidFill>
            <a:srgbClr val="93CDDD"/>
          </a:solidFill>
          <a:ln w="28575">
            <a:solidFill>
              <a:schemeClr val="accent2">
                <a:satOff val="-4966"/>
                <a:lumOff val="-10549"/>
              </a:schemeClr>
            </a:solidFill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2400">
                <a:solidFill>
                  <a:srgbClr val="0D0A1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http://matchmakerexchange.org</a:t>
            </a:r>
          </a:p>
        </p:txBody>
      </p:sp>
      <p:sp>
        <p:nvSpPr>
          <p:cNvPr id="318" name="Shape 318"/>
          <p:cNvSpPr/>
          <p:nvPr/>
        </p:nvSpPr>
        <p:spPr>
          <a:xfrm flipH="1">
            <a:off x="7188199" y="918067"/>
            <a:ext cx="489051" cy="263033"/>
          </a:xfrm>
          <a:prstGeom prst="line">
            <a:avLst/>
          </a:prstGeom>
          <a:ln w="76200">
            <a:solidFill>
              <a:srgbClr val="FF0000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/>
          <p:nvPr/>
        </p:nvSpPr>
        <p:spPr>
          <a:xfrm>
            <a:off x="207339" y="1263172"/>
            <a:ext cx="8936661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21" name="Shape 321"/>
          <p:cNvSpPr/>
          <p:nvPr/>
        </p:nvSpPr>
        <p:spPr>
          <a:xfrm>
            <a:off x="93312" y="598225"/>
            <a:ext cx="9114364" cy="609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i="1" sz="3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GeneMatcher options for MME</a:t>
            </a:r>
          </a:p>
        </p:txBody>
      </p:sp>
      <p:pic>
        <p:nvPicPr>
          <p:cNvPr id="322" name="image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900" y="1292851"/>
            <a:ext cx="8853707" cy="55023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/>
          <p:nvPr>
            <p:ph type="title"/>
          </p:nvPr>
        </p:nvSpPr>
        <p:spPr>
          <a:xfrm>
            <a:off x="387350" y="71434"/>
            <a:ext cx="8636000" cy="1143007"/>
          </a:xfrm>
          <a:prstGeom prst="rect">
            <a:avLst/>
          </a:prstGeom>
        </p:spPr>
        <p:txBody>
          <a:bodyPr/>
          <a:lstStyle/>
          <a:p>
            <a:pPr algn="l" defTabSz="380206">
              <a:defRPr i="1" sz="3600">
                <a:latin typeface="Arial"/>
                <a:ea typeface="Arial"/>
                <a:cs typeface="Arial"/>
                <a:sym typeface="Arial"/>
              </a:defRPr>
            </a:pPr>
            <a:r>
              <a:t>From GeneMatcher to other MME </a:t>
            </a:r>
            <a:r>
              <a:t>nodes</a:t>
            </a:r>
            <a:r>
              <a:t> </a:t>
            </a:r>
          </a:p>
        </p:txBody>
      </p:sp>
      <p:sp>
        <p:nvSpPr>
          <p:cNvPr id="325" name="Shape 325"/>
          <p:cNvSpPr/>
          <p:nvPr/>
        </p:nvSpPr>
        <p:spPr>
          <a:xfrm>
            <a:off x="380998" y="1221211"/>
            <a:ext cx="8763005" cy="26"/>
          </a:xfrm>
          <a:prstGeom prst="line">
            <a:avLst/>
          </a:prstGeom>
          <a:ln w="38100">
            <a:solidFill>
              <a:srgbClr val="FF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26" name="Shape 326"/>
          <p:cNvSpPr/>
          <p:nvPr>
            <p:ph type="body" idx="1"/>
          </p:nvPr>
        </p:nvSpPr>
        <p:spPr>
          <a:xfrm>
            <a:off x="368300" y="1307893"/>
            <a:ext cx="8674100" cy="5689615"/>
          </a:xfrm>
          <a:prstGeom prst="rect">
            <a:avLst/>
          </a:prstGeom>
        </p:spPr>
        <p:txBody>
          <a:bodyPr/>
          <a:lstStyle/>
          <a:p>
            <a:pPr marL="291463" indent="-291463" defTabSz="769390">
              <a:lnSpc>
                <a:spcPct val="150000"/>
              </a:lnSpc>
              <a:spcBef>
                <a:spcPts val="300"/>
              </a:spcBef>
              <a:buClr>
                <a:srgbClr val="FF0000"/>
              </a:buClr>
              <a:buFont typeface="Wingdings"/>
              <a:buChar char="❑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449 GeneMatcher users have had matches with one of the other MME repositories</a:t>
            </a:r>
          </a:p>
          <a:p>
            <a:pPr defTabSz="905165">
              <a:lnSpc>
                <a:spcPct val="150000"/>
              </a:lnSpc>
              <a:spcBef>
                <a:spcPts val="400"/>
              </a:spcBef>
              <a:buClr>
                <a:srgbClr val="FF0000"/>
              </a:buClr>
              <a:buFont typeface="Wingdings"/>
              <a:buChar char="❑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44 matches  - 449 GeneMatcher users have had matches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/>
          <p:nvPr/>
        </p:nvSpPr>
        <p:spPr>
          <a:xfrm>
            <a:off x="25400" y="1263172"/>
            <a:ext cx="10037173" cy="13"/>
          </a:xfrm>
          <a:prstGeom prst="line">
            <a:avLst/>
          </a:prstGeom>
          <a:ln w="38100">
            <a:solidFill>
              <a:srgbClr val="FF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29" name="Shape 329"/>
          <p:cNvSpPr/>
          <p:nvPr/>
        </p:nvSpPr>
        <p:spPr>
          <a:xfrm>
            <a:off x="93312" y="598225"/>
            <a:ext cx="9114364" cy="609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i="1" sz="3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GeneMatcher - PhenomeCentral Match</a:t>
            </a:r>
          </a:p>
        </p:txBody>
      </p:sp>
      <p:pic>
        <p:nvPicPr>
          <p:cNvPr id="330" name="image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318251"/>
            <a:ext cx="9144000" cy="318287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1" name="image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16400" y="4377106"/>
            <a:ext cx="4208889" cy="2434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/>
          <p:nvPr/>
        </p:nvSpPr>
        <p:spPr>
          <a:xfrm>
            <a:off x="400319" y="194731"/>
            <a:ext cx="6597439" cy="1604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ts val="6100"/>
              </a:lnSpc>
              <a:defRPr i="1" sz="4400">
                <a:latin typeface="Arial"/>
                <a:ea typeface="Arial"/>
                <a:cs typeface="Arial"/>
                <a:sym typeface="Arial"/>
              </a:defRPr>
            </a:pPr>
            <a:r>
              <a:t>Thanks for your attention!</a:t>
            </a:r>
            <a:endParaRPr sz="4100">
              <a:latin typeface="Trebuchet MS"/>
              <a:ea typeface="Trebuchet MS"/>
              <a:cs typeface="Trebuchet MS"/>
              <a:sym typeface="Trebuchet MS"/>
            </a:endParaRPr>
          </a:p>
          <a:p>
            <a:pPr>
              <a:lnSpc>
                <a:spcPts val="6100"/>
              </a:lnSpc>
              <a:defRPr i="1" sz="4400">
                <a:latin typeface="Arial"/>
                <a:ea typeface="Arial"/>
                <a:cs typeface="Arial"/>
                <a:sym typeface="Arial"/>
              </a:defRPr>
            </a:pPr>
            <a:r>
              <a:t>Acknowledgements</a:t>
            </a:r>
          </a:p>
        </p:txBody>
      </p:sp>
      <p:sp>
        <p:nvSpPr>
          <p:cNvPr id="334" name="Shape 334"/>
          <p:cNvSpPr/>
          <p:nvPr/>
        </p:nvSpPr>
        <p:spPr>
          <a:xfrm>
            <a:off x="380998" y="1769872"/>
            <a:ext cx="8763005" cy="13"/>
          </a:xfrm>
          <a:prstGeom prst="line">
            <a:avLst/>
          </a:prstGeom>
          <a:ln w="38100">
            <a:solidFill>
              <a:srgbClr val="FF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35" name="Shape 335"/>
          <p:cNvSpPr/>
          <p:nvPr>
            <p:ph type="body" idx="1"/>
          </p:nvPr>
        </p:nvSpPr>
        <p:spPr>
          <a:xfrm>
            <a:off x="351368" y="2165329"/>
            <a:ext cx="8570384" cy="452596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spcBef>
                <a:spcPts val="500"/>
              </a:spcBef>
              <a:buClr>
                <a:srgbClr val="FF0000"/>
              </a:buClr>
              <a:buSzPct val="90000"/>
              <a:buFont typeface="Wingdings"/>
              <a:buChar char="❑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Ada Hamosh, François Schiettecatte, Corinne Boehm, Julie Hoover-Fong, Reid Sutton, Jim Lupski, David Valle and others for PhenoDB</a:t>
            </a:r>
          </a:p>
          <a:p>
            <a:pPr>
              <a:lnSpc>
                <a:spcPct val="150000"/>
              </a:lnSpc>
              <a:spcBef>
                <a:spcPts val="500"/>
              </a:spcBef>
              <a:buClr>
                <a:srgbClr val="FF0000"/>
              </a:buClr>
              <a:buSzPct val="90000"/>
              <a:buFont typeface="Wingdings"/>
              <a:buChar char="❑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Ada Hamosh, François Schiettecatte  and David Valle for GeneMatcher</a:t>
            </a:r>
          </a:p>
          <a:p>
            <a:pPr>
              <a:lnSpc>
                <a:spcPct val="150000"/>
              </a:lnSpc>
              <a:spcBef>
                <a:spcPts val="500"/>
              </a:spcBef>
              <a:buClr>
                <a:srgbClr val="FF0000"/>
              </a:buClr>
              <a:buSzPct val="90000"/>
              <a:buFont typeface="Wingdings"/>
              <a:buChar char="❑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The CMGs and especially the Baylor-Hopkins CMG team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/>
        </p:nvSpPr>
        <p:spPr>
          <a:xfrm>
            <a:off x="4668353" y="5540369"/>
            <a:ext cx="3967649" cy="465640"/>
          </a:xfrm>
          <a:prstGeom prst="rect">
            <a:avLst/>
          </a:prstGeom>
          <a:solidFill>
            <a:srgbClr val="93CDDD"/>
          </a:solidFill>
          <a:ln w="28575">
            <a:solidFill>
              <a:srgbClr val="FF8000"/>
            </a:solidFill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z="2400">
                <a:solidFill>
                  <a:srgbClr val="0D0A1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http://genematcher</a:t>
            </a:r>
            <a:r>
              <a:rPr>
                <a:solidFill>
                  <a:srgbClr val="000000"/>
                </a:solidFill>
              </a:rPr>
              <a:t>.org</a:t>
            </a:r>
          </a:p>
        </p:txBody>
      </p:sp>
      <p:pic>
        <p:nvPicPr>
          <p:cNvPr id="281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559775"/>
            <a:ext cx="9144000" cy="31288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>
            <p:ph type="title"/>
          </p:nvPr>
        </p:nvSpPr>
        <p:spPr>
          <a:xfrm>
            <a:off x="368294" y="160337"/>
            <a:ext cx="5855088" cy="1143001"/>
          </a:xfrm>
          <a:prstGeom prst="rect">
            <a:avLst/>
          </a:prstGeom>
        </p:spPr>
        <p:txBody>
          <a:bodyPr/>
          <a:lstStyle>
            <a:lvl1pPr defTabSz="896020">
              <a:defRPr i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GeneMatcher overview</a:t>
            </a:r>
          </a:p>
        </p:txBody>
      </p:sp>
      <p:sp>
        <p:nvSpPr>
          <p:cNvPr id="284" name="Shape 284"/>
          <p:cNvSpPr/>
          <p:nvPr>
            <p:ph type="body" idx="1"/>
          </p:nvPr>
        </p:nvSpPr>
        <p:spPr>
          <a:xfrm>
            <a:off x="368300" y="1282694"/>
            <a:ext cx="8674100" cy="4955043"/>
          </a:xfrm>
          <a:prstGeom prst="rect">
            <a:avLst/>
          </a:prstGeom>
        </p:spPr>
        <p:txBody>
          <a:bodyPr/>
          <a:lstStyle/>
          <a:p>
            <a:pPr defTabSz="905165">
              <a:lnSpc>
                <a:spcPct val="150000"/>
              </a:lnSpc>
              <a:spcBef>
                <a:spcPts val="400"/>
              </a:spcBef>
              <a:buClr>
                <a:srgbClr val="FF0000"/>
              </a:buClr>
              <a:buFont typeface="Wingdings"/>
              <a:buChar char="❑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 Intended to find other patients</a:t>
            </a:r>
            <a:r>
              <a:t> </a:t>
            </a:r>
            <a:r>
              <a:t>/</a:t>
            </a:r>
            <a:r>
              <a:t> model organisms</a:t>
            </a:r>
            <a:r>
              <a:t> for novel candidate disease gene</a:t>
            </a:r>
            <a:r>
              <a:t>s</a:t>
            </a:r>
            <a:endParaRPr sz="3300"/>
          </a:p>
          <a:p>
            <a:pPr defTabSz="905165">
              <a:lnSpc>
                <a:spcPct val="150000"/>
              </a:lnSpc>
              <a:spcBef>
                <a:spcPts val="400"/>
              </a:spcBef>
              <a:buClr>
                <a:srgbClr val="FF0000"/>
              </a:buClr>
              <a:buFont typeface="Wingdings"/>
              <a:buChar char="❑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 Only deidentified data and genes, so no IRB required</a:t>
            </a:r>
            <a:endParaRPr sz="3300"/>
          </a:p>
          <a:p>
            <a:pPr defTabSz="905165">
              <a:lnSpc>
                <a:spcPct val="150000"/>
              </a:lnSpc>
              <a:spcBef>
                <a:spcPts val="400"/>
              </a:spcBef>
              <a:buClr>
                <a:srgbClr val="FF0000"/>
              </a:buClr>
              <a:buFont typeface="Wingdings"/>
              <a:buChar char="❑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 Automated matching</a:t>
            </a:r>
            <a:endParaRPr sz="3300"/>
          </a:p>
          <a:p>
            <a:pPr defTabSz="905165">
              <a:lnSpc>
                <a:spcPct val="150000"/>
              </a:lnSpc>
              <a:spcBef>
                <a:spcPts val="400"/>
              </a:spcBef>
              <a:buClr>
                <a:srgbClr val="FF0000"/>
              </a:buClr>
              <a:buFont typeface="Wingdings"/>
              <a:buChar char="❑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 Submitters choose to follow up at their discretion</a:t>
            </a:r>
            <a:endParaRPr sz="3300"/>
          </a:p>
          <a:p>
            <a:pPr defTabSz="905165">
              <a:lnSpc>
                <a:spcPct val="150000"/>
              </a:lnSpc>
              <a:spcBef>
                <a:spcPts val="400"/>
              </a:spcBef>
              <a:buClr>
                <a:srgbClr val="FF0000"/>
              </a:buClr>
              <a:buFont typeface="Wingdings"/>
              <a:buChar char="❑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 Also match</a:t>
            </a:r>
            <a:r>
              <a:t>es</a:t>
            </a:r>
            <a:r>
              <a:t> on genomic location, </a:t>
            </a:r>
            <a:r>
              <a:t>phenotypic </a:t>
            </a:r>
            <a:r>
              <a:t>features, OMIM disease number</a:t>
            </a:r>
            <a:r>
              <a:t>s</a:t>
            </a:r>
          </a:p>
        </p:txBody>
      </p:sp>
      <p:sp>
        <p:nvSpPr>
          <p:cNvPr id="285" name="Shape 285"/>
          <p:cNvSpPr/>
          <p:nvPr/>
        </p:nvSpPr>
        <p:spPr>
          <a:xfrm>
            <a:off x="393699" y="1028699"/>
            <a:ext cx="8608471" cy="12706"/>
          </a:xfrm>
          <a:prstGeom prst="line">
            <a:avLst/>
          </a:prstGeom>
          <a:ln w="38100">
            <a:solidFill>
              <a:srgbClr val="FF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/>
        </p:nvSpPr>
        <p:spPr>
          <a:xfrm>
            <a:off x="927099" y="1143979"/>
            <a:ext cx="8216902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88" name="Shape 288"/>
          <p:cNvSpPr/>
          <p:nvPr/>
        </p:nvSpPr>
        <p:spPr>
          <a:xfrm>
            <a:off x="929218" y="380989"/>
            <a:ext cx="9114364" cy="7081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i="1" sz="4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GeneMatcher matching options</a:t>
            </a:r>
          </a:p>
        </p:txBody>
      </p:sp>
      <p:pic>
        <p:nvPicPr>
          <p:cNvPr id="289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1104" y="1298415"/>
            <a:ext cx="6557392" cy="5470689"/>
          </a:xfrm>
          <a:prstGeom prst="rect">
            <a:avLst/>
          </a:prstGeom>
          <a:ln w="12700">
            <a:miter lim="400000"/>
          </a:ln>
        </p:spPr>
      </p:pic>
      <p:sp>
        <p:nvSpPr>
          <p:cNvPr id="290" name="Shape 290"/>
          <p:cNvSpPr/>
          <p:nvPr/>
        </p:nvSpPr>
        <p:spPr>
          <a:xfrm>
            <a:off x="1697593" y="3446817"/>
            <a:ext cx="1140369" cy="49783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400"/>
            </a:pPr>
            <a:r>
              <a:t>Phenotypic</a:t>
            </a:r>
          </a:p>
          <a:p>
            <a:pPr>
              <a:defRPr sz="1400"/>
            </a:pPr>
            <a:r>
              <a:t>Features: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/>
        </p:nvSpPr>
        <p:spPr>
          <a:xfrm>
            <a:off x="120888" y="1143988"/>
            <a:ext cx="9023114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93" name="Shape 293"/>
          <p:cNvSpPr/>
          <p:nvPr/>
        </p:nvSpPr>
        <p:spPr>
          <a:xfrm>
            <a:off x="129118" y="380996"/>
            <a:ext cx="91143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i="1" sz="4300"/>
            </a:lvl1pPr>
          </a:lstStyle>
          <a:p>
            <a:pPr/>
            <a:r>
              <a:t>GeneMatcher email notification</a:t>
            </a:r>
          </a:p>
        </p:txBody>
      </p:sp>
      <p:pic>
        <p:nvPicPr>
          <p:cNvPr id="294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2100" y="1264351"/>
            <a:ext cx="8363602" cy="54728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/>
          <p:nvPr>
            <p:ph type="title"/>
          </p:nvPr>
        </p:nvSpPr>
        <p:spPr>
          <a:xfrm>
            <a:off x="-577771" y="236532"/>
            <a:ext cx="8229601" cy="1143001"/>
          </a:xfrm>
          <a:prstGeom prst="rect">
            <a:avLst/>
          </a:prstGeom>
        </p:spPr>
        <p:txBody>
          <a:bodyPr/>
          <a:lstStyle>
            <a:lvl1pPr>
              <a:defRPr i="1"/>
            </a:lvl1pPr>
          </a:lstStyle>
          <a:p>
            <a:pPr/>
            <a:r>
              <a:t>BHCMG PhenoDB numbers</a:t>
            </a:r>
          </a:p>
        </p:txBody>
      </p:sp>
      <p:sp>
        <p:nvSpPr>
          <p:cNvPr id="297" name="Shape 297"/>
          <p:cNvSpPr/>
          <p:nvPr>
            <p:ph type="body" idx="1"/>
          </p:nvPr>
        </p:nvSpPr>
        <p:spPr>
          <a:xfrm>
            <a:off x="328440" y="1403391"/>
            <a:ext cx="8587162" cy="5542327"/>
          </a:xfrm>
          <a:prstGeom prst="rect">
            <a:avLst/>
          </a:prstGeom>
        </p:spPr>
        <p:txBody>
          <a:bodyPr/>
          <a:lstStyle/>
          <a:p>
            <a:pPr defTabSz="658135">
              <a:lnSpc>
                <a:spcPct val="120000"/>
              </a:lnSpc>
              <a:spcBef>
                <a:spcPts val="1200"/>
              </a:spcBef>
              <a:buClr>
                <a:srgbClr val="FF0000"/>
              </a:buClr>
              <a:buFont typeface="Wingdings"/>
              <a:buChar char="❑"/>
              <a:defRPr sz="2200"/>
            </a:pPr>
            <a:r>
              <a:t> </a:t>
            </a:r>
            <a:r>
              <a:rPr sz="2400">
                <a:latin typeface="Arial"/>
                <a:ea typeface="Arial"/>
                <a:cs typeface="Arial"/>
                <a:sym typeface="Arial"/>
              </a:rPr>
              <a:t>Holds data on 5,283 submissions</a:t>
            </a:r>
          </a:p>
          <a:p>
            <a:pPr lvl="1" marL="671966" indent="-342900" defTabSz="658135">
              <a:lnSpc>
                <a:spcPct val="120000"/>
              </a:lnSpc>
              <a:spcBef>
                <a:spcPts val="1200"/>
              </a:spcBef>
              <a:buClr>
                <a:srgbClr val="FF0000"/>
              </a:buClr>
              <a:buFont typeface="Wingdings"/>
              <a:buChar char="✓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 Including 68 cohorts ranging from 5-295</a:t>
            </a:r>
            <a:endParaRPr sz="2600"/>
          </a:p>
          <a:p>
            <a:pPr defTabSz="658135">
              <a:lnSpc>
                <a:spcPct val="120000"/>
              </a:lnSpc>
              <a:spcBef>
                <a:spcPts val="1200"/>
              </a:spcBef>
              <a:buClr>
                <a:srgbClr val="FF0000"/>
              </a:buClr>
              <a:buFont typeface="Wingdings"/>
              <a:buChar char="❑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 More than 6,225 samples have been sequenced</a:t>
            </a:r>
            <a:endParaRPr sz="2600"/>
          </a:p>
          <a:p>
            <a:pPr defTabSz="658135">
              <a:lnSpc>
                <a:spcPct val="120000"/>
              </a:lnSpc>
              <a:spcBef>
                <a:spcPts val="1200"/>
              </a:spcBef>
              <a:buClr>
                <a:srgbClr val="FF0000"/>
              </a:buClr>
              <a:buFont typeface="Wingdings"/>
              <a:buChar char="❑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 Phenotype data from more than 10,284 individuals</a:t>
            </a:r>
            <a:endParaRPr sz="2600"/>
          </a:p>
          <a:p>
            <a:pPr defTabSz="658135">
              <a:lnSpc>
                <a:spcPct val="120000"/>
              </a:lnSpc>
              <a:spcBef>
                <a:spcPts val="1200"/>
              </a:spcBef>
              <a:buClr>
                <a:srgbClr val="FF0000"/>
              </a:buClr>
              <a:buFont typeface="Wingdings"/>
              <a:buChar char="❑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 BHCMG has identified more than </a:t>
            </a:r>
            <a:r>
              <a:t>256</a:t>
            </a:r>
            <a:r>
              <a:t> novel </a:t>
            </a:r>
            <a:r>
              <a:t>disease </a:t>
            </a:r>
            <a:r>
              <a:t>genes </a:t>
            </a:r>
            <a:endParaRPr sz="2600"/>
          </a:p>
          <a:p>
            <a:pPr defTabSz="658135">
              <a:lnSpc>
                <a:spcPct val="120000"/>
              </a:lnSpc>
              <a:spcBef>
                <a:spcPts val="1200"/>
              </a:spcBef>
              <a:buClr>
                <a:srgbClr val="FF0000"/>
              </a:buClr>
              <a:buFont typeface="Wingdings"/>
              <a:buChar char="❑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 More than 4</a:t>
            </a:r>
            <a:r>
              <a:t>78</a:t>
            </a:r>
            <a:r>
              <a:t> known genes and 190 of them </a:t>
            </a:r>
            <a:r>
              <a:t>with 	</a:t>
            </a:r>
            <a:r>
              <a:t>phenotypic expansion</a:t>
            </a:r>
          </a:p>
          <a:p>
            <a:pPr defTabSz="658135">
              <a:lnSpc>
                <a:spcPct val="120000"/>
              </a:lnSpc>
              <a:spcBef>
                <a:spcPts val="1200"/>
              </a:spcBef>
              <a:buClr>
                <a:srgbClr val="FF0000"/>
              </a:buClr>
              <a:buFont typeface="Wingdings"/>
              <a:buChar char="❑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610 genes have been sent from BHCMG to GeneMatcher</a:t>
            </a:r>
          </a:p>
        </p:txBody>
      </p:sp>
      <p:sp>
        <p:nvSpPr>
          <p:cNvPr id="298" name="Shape 298"/>
          <p:cNvSpPr/>
          <p:nvPr/>
        </p:nvSpPr>
        <p:spPr>
          <a:xfrm>
            <a:off x="253434" y="1134566"/>
            <a:ext cx="8794479" cy="10"/>
          </a:xfrm>
          <a:prstGeom prst="line">
            <a:avLst/>
          </a:prstGeom>
          <a:ln w="38100">
            <a:solidFill>
              <a:srgbClr val="FF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/>
          <p:nvPr>
            <p:ph type="title"/>
          </p:nvPr>
        </p:nvSpPr>
        <p:spPr>
          <a:xfrm>
            <a:off x="-216205" y="197916"/>
            <a:ext cx="8229601" cy="1143001"/>
          </a:xfrm>
          <a:prstGeom prst="rect">
            <a:avLst/>
          </a:prstGeom>
        </p:spPr>
        <p:txBody>
          <a:bodyPr/>
          <a:lstStyle>
            <a:lvl1pPr>
              <a:defRPr i="1"/>
            </a:lvl1pPr>
          </a:lstStyle>
          <a:p>
            <a:pPr/>
            <a:r>
              <a:t>From PhenoDB to GeneMatcher</a:t>
            </a:r>
          </a:p>
        </p:txBody>
      </p:sp>
      <p:sp>
        <p:nvSpPr>
          <p:cNvPr id="301" name="Shape 301"/>
          <p:cNvSpPr/>
          <p:nvPr/>
        </p:nvSpPr>
        <p:spPr>
          <a:xfrm>
            <a:off x="253434" y="1134564"/>
            <a:ext cx="8794479" cy="11"/>
          </a:xfrm>
          <a:prstGeom prst="line">
            <a:avLst/>
          </a:prstGeom>
          <a:ln w="38100">
            <a:solidFill>
              <a:srgbClr val="FF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grpSp>
        <p:nvGrpSpPr>
          <p:cNvPr id="304" name="Group 304"/>
          <p:cNvGrpSpPr/>
          <p:nvPr/>
        </p:nvGrpSpPr>
        <p:grpSpPr>
          <a:xfrm>
            <a:off x="35481" y="1451776"/>
            <a:ext cx="9073037" cy="4288626"/>
            <a:chOff x="-1" y="0"/>
            <a:chExt cx="9073035" cy="4288625"/>
          </a:xfrm>
        </p:grpSpPr>
        <p:pic>
          <p:nvPicPr>
            <p:cNvPr id="302" name="image4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085" t="27578" r="36056" b="31189"/>
            <a:stretch>
              <a:fillRect/>
            </a:stretch>
          </p:blipFill>
          <p:spPr>
            <a:xfrm>
              <a:off x="-2" y="568929"/>
              <a:ext cx="9073037" cy="37196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3" name="image5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21271" r="69351" b="74337"/>
            <a:stretch>
              <a:fillRect/>
            </a:stretch>
          </p:blipFill>
          <p:spPr>
            <a:xfrm>
              <a:off x="83870" y="0"/>
              <a:ext cx="4423947" cy="3960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05" name="Shape 305"/>
          <p:cNvSpPr/>
          <p:nvPr/>
        </p:nvSpPr>
        <p:spPr>
          <a:xfrm>
            <a:off x="2946399" y="1502916"/>
            <a:ext cx="1505349" cy="248892"/>
          </a:xfrm>
          <a:prstGeom prst="rect">
            <a:avLst/>
          </a:prstGeom>
          <a:ln w="25400">
            <a:solidFill>
              <a:schemeClr val="accent2">
                <a:satOff val="-4966"/>
                <a:lumOff val="-10549"/>
              </a:schemeClr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306" name="Shape 306"/>
          <p:cNvSpPr/>
          <p:nvPr/>
        </p:nvSpPr>
        <p:spPr>
          <a:xfrm flipH="1">
            <a:off x="4521199" y="1311767"/>
            <a:ext cx="489051" cy="263033"/>
          </a:xfrm>
          <a:prstGeom prst="line">
            <a:avLst/>
          </a:prstGeom>
          <a:ln w="25400">
            <a:solidFill>
              <a:schemeClr val="accent2">
                <a:satOff val="-4966"/>
                <a:lumOff val="-10549"/>
              </a:schemeClr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/>
          <p:nvPr>
            <p:ph type="title"/>
          </p:nvPr>
        </p:nvSpPr>
        <p:spPr>
          <a:xfrm>
            <a:off x="211442" y="42420"/>
            <a:ext cx="8229601" cy="1143001"/>
          </a:xfrm>
          <a:prstGeom prst="rect">
            <a:avLst/>
          </a:prstGeom>
        </p:spPr>
        <p:txBody>
          <a:bodyPr/>
          <a:lstStyle>
            <a:lvl1pPr algn="l">
              <a:defRPr i="1"/>
            </a:lvl1pPr>
          </a:lstStyle>
          <a:p>
            <a:pPr/>
            <a:r>
              <a:t>From PhenoDB to GeneMatcher</a:t>
            </a:r>
          </a:p>
        </p:txBody>
      </p:sp>
      <p:sp>
        <p:nvSpPr>
          <p:cNvPr id="309" name="Shape 309"/>
          <p:cNvSpPr/>
          <p:nvPr/>
        </p:nvSpPr>
        <p:spPr>
          <a:xfrm>
            <a:off x="253434" y="953152"/>
            <a:ext cx="8794479" cy="11"/>
          </a:xfrm>
          <a:prstGeom prst="line">
            <a:avLst/>
          </a:prstGeom>
          <a:ln w="38100">
            <a:solidFill>
              <a:srgbClr val="FF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10" name="Shape 310"/>
          <p:cNvSpPr/>
          <p:nvPr>
            <p:ph type="body" idx="1"/>
          </p:nvPr>
        </p:nvSpPr>
        <p:spPr>
          <a:xfrm>
            <a:off x="315481" y="1018263"/>
            <a:ext cx="8794478" cy="5542327"/>
          </a:xfrm>
          <a:prstGeom prst="rect">
            <a:avLst/>
          </a:prstGeom>
        </p:spPr>
        <p:txBody>
          <a:bodyPr/>
          <a:lstStyle/>
          <a:p>
            <a:pPr marL="322292" indent="-322292" defTabSz="618646">
              <a:lnSpc>
                <a:spcPct val="120000"/>
              </a:lnSpc>
              <a:spcBef>
                <a:spcPts val="300"/>
              </a:spcBef>
              <a:buClr>
                <a:srgbClr val="FF0000"/>
              </a:buClr>
              <a:buFont typeface="Wingdings"/>
              <a:buChar char="❑"/>
              <a:defRPr sz="2000"/>
            </a:pPr>
            <a:r>
              <a:t> </a:t>
            </a:r>
            <a:r>
              <a:rPr sz="2400">
                <a:latin typeface="Arial"/>
                <a:ea typeface="Arial"/>
                <a:cs typeface="Arial"/>
                <a:sym typeface="Arial"/>
              </a:rPr>
              <a:t>General rules</a:t>
            </a:r>
          </a:p>
          <a:p>
            <a:pPr lvl="1" marL="631647" indent="-322324" defTabSz="618646">
              <a:lnSpc>
                <a:spcPct val="120000"/>
              </a:lnSpc>
              <a:spcBef>
                <a:spcPts val="200"/>
              </a:spcBef>
              <a:buClr>
                <a:srgbClr val="FF0000"/>
              </a:buClr>
              <a:buFont typeface="Wingdings"/>
              <a:buChar char="✓"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less than 5 novel disease candidate genes per family</a:t>
            </a:r>
          </a:p>
          <a:p>
            <a:pPr lvl="1" marL="631647" indent="-322324" defTabSz="618646">
              <a:lnSpc>
                <a:spcPct val="120000"/>
              </a:lnSpc>
              <a:spcBef>
                <a:spcPts val="200"/>
              </a:spcBef>
              <a:buClr>
                <a:srgbClr val="FF0000"/>
              </a:buClr>
              <a:buFont typeface="Wingdings"/>
              <a:buChar char="✓"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candidate genes are submitted as soon as the analysis is finished if the submitter agrees</a:t>
            </a:r>
          </a:p>
          <a:p>
            <a:pPr lvl="1" marL="631647" indent="-322324" defTabSz="618646">
              <a:lnSpc>
                <a:spcPct val="120000"/>
              </a:lnSpc>
              <a:spcBef>
                <a:spcPts val="200"/>
              </a:spcBef>
              <a:buClr>
                <a:srgbClr val="FF0000"/>
              </a:buClr>
              <a:buFont typeface="Wingdings"/>
              <a:buChar char="✓"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7 months after the analysis was finished the novel candidate genes are submitted to GeneMatcher (</a:t>
            </a:r>
            <a:r>
              <a:rPr u="sng"/>
              <a:t>&lt;</a:t>
            </a:r>
            <a:r>
              <a:t> </a:t>
            </a:r>
            <a:r>
              <a:t>5)</a:t>
            </a:r>
          </a:p>
          <a:p>
            <a:pPr lvl="1" marL="631647" indent="-322324" defTabSz="618646">
              <a:lnSpc>
                <a:spcPct val="120000"/>
              </a:lnSpc>
              <a:spcBef>
                <a:spcPts val="200"/>
              </a:spcBef>
              <a:buClr>
                <a:srgbClr val="FF0000"/>
              </a:buClr>
              <a:buFont typeface="Wingdings"/>
              <a:buChar char="✓"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If </a:t>
            </a:r>
            <a:r>
              <a:rPr u="sng"/>
              <a:t>&gt;</a:t>
            </a:r>
            <a:r>
              <a:t> 5 novel candidate genes, we select the 5 best candidates using a number of different criteria </a:t>
            </a:r>
            <a:endParaRPr sz="2400"/>
          </a:p>
          <a:p>
            <a:pPr marL="349148" indent="-349148" defTabSz="618646">
              <a:lnSpc>
                <a:spcPct val="120000"/>
              </a:lnSpc>
              <a:spcBef>
                <a:spcPts val="300"/>
              </a:spcBef>
              <a:buClr>
                <a:srgbClr val="FF0000"/>
              </a:buClr>
              <a:buFont typeface="Wingdings"/>
              <a:buChar char="❑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Not every gene in the gene discovery report table is in GeneMatcher</a:t>
            </a:r>
            <a:endParaRPr sz="2200"/>
          </a:p>
          <a:p>
            <a:pPr marL="349148" indent="-349148" defTabSz="618646">
              <a:lnSpc>
                <a:spcPct val="120000"/>
              </a:lnSpc>
              <a:spcBef>
                <a:spcPts val="300"/>
              </a:spcBef>
              <a:buClr>
                <a:srgbClr val="FF0000"/>
              </a:buClr>
              <a:buFont typeface="Wingdings"/>
              <a:buChar char="❑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We </a:t>
            </a:r>
            <a:r>
              <a:t>submit genes to </a:t>
            </a:r>
            <a:r>
              <a:t>GeneMatcher</a:t>
            </a:r>
            <a:r>
              <a:t> </a:t>
            </a:r>
            <a:r>
              <a:t>that are not in the gene discovery report table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/>
          <p:nvPr>
            <p:ph type="title"/>
          </p:nvPr>
        </p:nvSpPr>
        <p:spPr>
          <a:xfrm>
            <a:off x="387350" y="-157166"/>
            <a:ext cx="8636000" cy="1143007"/>
          </a:xfrm>
          <a:prstGeom prst="rect">
            <a:avLst/>
          </a:prstGeom>
        </p:spPr>
        <p:txBody>
          <a:bodyPr/>
          <a:lstStyle/>
          <a:p>
            <a:pPr algn="l" defTabSz="452627">
              <a:defRPr i="1">
                <a:latin typeface="Arial"/>
                <a:ea typeface="Arial"/>
                <a:cs typeface="Arial"/>
                <a:sym typeface="Arial"/>
              </a:defRPr>
            </a:pPr>
            <a:r>
              <a:t>BHCMG </a:t>
            </a:r>
            <a:r>
              <a:t>GeneMatcher </a:t>
            </a:r>
            <a:r>
              <a:t>numbers</a:t>
            </a:r>
          </a:p>
        </p:txBody>
      </p:sp>
      <p:sp>
        <p:nvSpPr>
          <p:cNvPr id="313" name="Shape 313"/>
          <p:cNvSpPr/>
          <p:nvPr/>
        </p:nvSpPr>
        <p:spPr>
          <a:xfrm>
            <a:off x="380998" y="766235"/>
            <a:ext cx="8763005" cy="26"/>
          </a:xfrm>
          <a:prstGeom prst="line">
            <a:avLst/>
          </a:prstGeom>
          <a:ln w="38100">
            <a:solidFill>
              <a:srgbClr val="FF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14" name="Shape 314"/>
          <p:cNvSpPr/>
          <p:nvPr>
            <p:ph type="body" idx="1"/>
          </p:nvPr>
        </p:nvSpPr>
        <p:spPr>
          <a:xfrm>
            <a:off x="368300" y="796538"/>
            <a:ext cx="8674100" cy="5689617"/>
          </a:xfrm>
          <a:prstGeom prst="rect">
            <a:avLst/>
          </a:prstGeom>
        </p:spPr>
        <p:txBody>
          <a:bodyPr/>
          <a:lstStyle/>
          <a:p>
            <a:pPr marL="268147" indent="-268147" defTabSz="707838">
              <a:lnSpc>
                <a:spcPct val="150000"/>
              </a:lnSpc>
              <a:spcBef>
                <a:spcPts val="200"/>
              </a:spcBef>
              <a:buClr>
                <a:srgbClr val="FF0000"/>
              </a:buClr>
              <a:buFont typeface="Wingdings"/>
              <a:buChar char="❑"/>
              <a:defRPr sz="1840">
                <a:latin typeface="Arial"/>
                <a:ea typeface="Arial"/>
                <a:cs typeface="Arial"/>
                <a:sym typeface="Arial"/>
              </a:defRPr>
            </a:pPr>
            <a:r>
              <a:t>610 unique genes submitted</a:t>
            </a:r>
          </a:p>
          <a:p>
            <a:pPr marL="268147" indent="-268147" defTabSz="707838">
              <a:lnSpc>
                <a:spcPct val="150000"/>
              </a:lnSpc>
              <a:spcBef>
                <a:spcPts val="200"/>
              </a:spcBef>
              <a:buClr>
                <a:srgbClr val="FF0000"/>
              </a:buClr>
              <a:buFont typeface="Wingdings"/>
              <a:buChar char="❑"/>
              <a:defRPr sz="1840">
                <a:latin typeface="Arial"/>
                <a:ea typeface="Arial"/>
                <a:cs typeface="Arial"/>
                <a:sym typeface="Arial"/>
              </a:defRPr>
            </a:pPr>
            <a:r>
              <a:t>322 of them have matched</a:t>
            </a:r>
          </a:p>
          <a:p>
            <a:pPr marL="268147" indent="-268147" defTabSz="707838">
              <a:lnSpc>
                <a:spcPct val="150000"/>
              </a:lnSpc>
              <a:spcBef>
                <a:spcPts val="200"/>
              </a:spcBef>
              <a:buClr>
                <a:srgbClr val="FF0000"/>
              </a:buClr>
              <a:buFont typeface="Wingdings"/>
              <a:buChar char="❑"/>
              <a:defRPr sz="1840">
                <a:latin typeface="Arial"/>
                <a:ea typeface="Arial"/>
                <a:cs typeface="Arial"/>
                <a:sym typeface="Arial"/>
              </a:defRPr>
            </a:pPr>
            <a:r>
              <a:t>20 genes identified as novel disease genes. </a:t>
            </a:r>
            <a:r>
              <a:rPr i="1"/>
              <a:t>TELO2, SPATA5, HNRNPK, </a:t>
            </a:r>
            <a:r>
              <a:t>ATAD3A</a:t>
            </a:r>
            <a:r>
              <a:rPr i="1"/>
              <a:t>, </a:t>
            </a:r>
            <a:r>
              <a:rPr i="1"/>
              <a:t>EMC1</a:t>
            </a:r>
            <a:r>
              <a:t>, </a:t>
            </a:r>
            <a:r>
              <a:rPr i="1"/>
              <a:t>MIPEP</a:t>
            </a:r>
            <a:r>
              <a:t>, </a:t>
            </a:r>
            <a:r>
              <a:rPr i="1"/>
              <a:t>EBF3</a:t>
            </a:r>
            <a:r>
              <a:t> are published and 13 others genes are under further investigation </a:t>
            </a:r>
          </a:p>
          <a:p>
            <a:pPr marL="268147" indent="-268147" defTabSz="707838">
              <a:lnSpc>
                <a:spcPct val="150000"/>
              </a:lnSpc>
              <a:spcBef>
                <a:spcPts val="200"/>
              </a:spcBef>
              <a:buClr>
                <a:srgbClr val="FF0000"/>
              </a:buClr>
              <a:buFont typeface="Wingdings"/>
              <a:buChar char="❑"/>
              <a:defRPr sz="1840">
                <a:latin typeface="Arial"/>
                <a:ea typeface="Arial"/>
                <a:cs typeface="Arial"/>
                <a:sym typeface="Arial"/>
              </a:defRPr>
            </a:pPr>
            <a:r>
              <a:t>Of the 106 matches:</a:t>
            </a:r>
          </a:p>
          <a:p>
            <a:pPr marL="397256" indent="-178763" defTabSz="707838">
              <a:lnSpc>
                <a:spcPct val="150000"/>
              </a:lnSpc>
              <a:spcBef>
                <a:spcPts val="200"/>
              </a:spcBef>
              <a:buClr>
                <a:srgbClr val="FF2600"/>
              </a:buClr>
              <a:buSzPct val="137000"/>
              <a:buFontTx/>
              <a:defRPr sz="1840">
                <a:latin typeface="Arial"/>
                <a:ea typeface="Arial"/>
                <a:cs typeface="Arial"/>
                <a:sym typeface="Arial"/>
              </a:defRPr>
            </a:pPr>
            <a:r>
              <a:t>Partial phenotype match - 16</a:t>
            </a:r>
          </a:p>
          <a:p>
            <a:pPr marL="397256" indent="-178763" defTabSz="707838">
              <a:lnSpc>
                <a:spcPct val="150000"/>
              </a:lnSpc>
              <a:spcBef>
                <a:spcPts val="200"/>
              </a:spcBef>
              <a:buClr>
                <a:srgbClr val="FF2600"/>
              </a:buClr>
              <a:buSzPct val="137000"/>
              <a:buFontTx/>
              <a:defRPr sz="1840">
                <a:latin typeface="Arial"/>
                <a:ea typeface="Arial"/>
                <a:cs typeface="Arial"/>
                <a:sym typeface="Arial"/>
              </a:defRPr>
            </a:pPr>
            <a:r>
              <a:t>Not a phenotype match  - 67</a:t>
            </a:r>
          </a:p>
          <a:p>
            <a:pPr marL="397256" indent="-178763" defTabSz="707838">
              <a:lnSpc>
                <a:spcPct val="150000"/>
              </a:lnSpc>
              <a:spcBef>
                <a:spcPts val="200"/>
              </a:spcBef>
              <a:buClr>
                <a:srgbClr val="FF2600"/>
              </a:buClr>
              <a:buSzPct val="137000"/>
              <a:buFontTx/>
              <a:defRPr sz="1840">
                <a:latin typeface="Arial"/>
                <a:ea typeface="Arial"/>
                <a:cs typeface="Arial"/>
                <a:sym typeface="Arial"/>
              </a:defRPr>
            </a:pPr>
            <a:r>
              <a:t>Different inheritance mode  - 36</a:t>
            </a:r>
          </a:p>
          <a:p>
            <a:pPr marL="397256" indent="-178763" defTabSz="707838">
              <a:lnSpc>
                <a:spcPct val="150000"/>
              </a:lnSpc>
              <a:spcBef>
                <a:spcPts val="200"/>
              </a:spcBef>
              <a:buClr>
                <a:srgbClr val="FF2600"/>
              </a:buClr>
              <a:buSzPct val="137000"/>
              <a:buFontTx/>
              <a:defRPr sz="1840">
                <a:latin typeface="Arial"/>
                <a:ea typeface="Arial"/>
                <a:cs typeface="Arial"/>
                <a:sym typeface="Arial"/>
              </a:defRPr>
            </a:pPr>
            <a:r>
              <a:t>False positive variant - 0</a:t>
            </a:r>
          </a:p>
          <a:p>
            <a:pPr marL="397256" indent="-178763" defTabSz="707838">
              <a:lnSpc>
                <a:spcPct val="150000"/>
              </a:lnSpc>
              <a:spcBef>
                <a:spcPts val="200"/>
              </a:spcBef>
              <a:buClr>
                <a:srgbClr val="FF2600"/>
              </a:buClr>
              <a:buSzPct val="137000"/>
              <a:buFontTx/>
              <a:defRPr sz="1840">
                <a:latin typeface="Arial"/>
                <a:ea typeface="Arial"/>
                <a:cs typeface="Arial"/>
                <a:sym typeface="Arial"/>
              </a:defRPr>
            </a:pPr>
            <a:r>
              <a:t>Variant didn't segregrate with phenotype - 1  </a:t>
            </a:r>
          </a:p>
          <a:p>
            <a:pPr marL="397256" indent="-178763" defTabSz="707838">
              <a:lnSpc>
                <a:spcPct val="150000"/>
              </a:lnSpc>
              <a:spcBef>
                <a:spcPts val="200"/>
              </a:spcBef>
              <a:buClr>
                <a:srgbClr val="FF2600"/>
              </a:buClr>
              <a:buSzPct val="137000"/>
              <a:buFontTx/>
              <a:defRPr sz="1840">
                <a:latin typeface="Arial"/>
                <a:ea typeface="Arial"/>
                <a:cs typeface="Arial"/>
                <a:sym typeface="Arial"/>
              </a:defRPr>
            </a:pPr>
            <a:r>
              <a:t>Commonly mutated gene  - 5</a:t>
            </a:r>
          </a:p>
          <a:p>
            <a:pPr marL="397256" indent="-178763" defTabSz="707838">
              <a:lnSpc>
                <a:spcPct val="150000"/>
              </a:lnSpc>
              <a:spcBef>
                <a:spcPts val="200"/>
              </a:spcBef>
              <a:buClr>
                <a:srgbClr val="FF2600"/>
              </a:buClr>
              <a:buSzPct val="137000"/>
              <a:buFontTx/>
              <a:defRPr sz="1840">
                <a:latin typeface="Arial"/>
                <a:ea typeface="Arial"/>
                <a:cs typeface="Arial"/>
                <a:sym typeface="Arial"/>
              </a:defRPr>
            </a:pPr>
            <a:r>
              <a:t>Same patient  - 0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30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30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30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30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