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7" r:id="rId3"/>
    <p:sldId id="257" r:id="rId4"/>
    <p:sldId id="258" r:id="rId5"/>
    <p:sldId id="260" r:id="rId6"/>
    <p:sldId id="262" r:id="rId7"/>
    <p:sldId id="261" r:id="rId8"/>
    <p:sldId id="263" r:id="rId9"/>
    <p:sldId id="264" r:id="rId10"/>
    <p:sldId id="265" r:id="rId11"/>
    <p:sldId id="268"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99" autoAdjust="0"/>
  </p:normalViewPr>
  <p:slideViewPr>
    <p:cSldViewPr snapToGrid="0" snapToObjects="1">
      <p:cViewPr varScale="1">
        <p:scale>
          <a:sx n="77" d="100"/>
          <a:sy n="77" d="100"/>
        </p:scale>
        <p:origin x="-13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241CEE-4996-C94E-8B73-1D82EE22C533}" type="datetimeFigureOut">
              <a:rPr lang="en-US" smtClean="0"/>
              <a:t>3/29/17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A77315-FA77-9F4F-82C4-D4C37FF9EBDF}" type="slidenum">
              <a:rPr lang="en-US" smtClean="0"/>
              <a:t>‹#›</a:t>
            </a:fld>
            <a:endParaRPr lang="en-US"/>
          </a:p>
        </p:txBody>
      </p:sp>
    </p:spTree>
    <p:extLst>
      <p:ext uri="{BB962C8B-B14F-4D97-AF65-F5344CB8AC3E}">
        <p14:creationId xmlns:p14="http://schemas.microsoft.com/office/powerpoint/2010/main" val="21847567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A77315-FA77-9F4F-82C4-D4C37FF9EBDF}" type="slidenum">
              <a:rPr lang="en-US" smtClean="0"/>
              <a:t>2</a:t>
            </a:fld>
            <a:endParaRPr lang="en-US"/>
          </a:p>
        </p:txBody>
      </p:sp>
    </p:spTree>
    <p:extLst>
      <p:ext uri="{BB962C8B-B14F-4D97-AF65-F5344CB8AC3E}">
        <p14:creationId xmlns:p14="http://schemas.microsoft.com/office/powerpoint/2010/main" val="48389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Other</a:t>
            </a:r>
            <a:r>
              <a:rPr lang="en-US" b="0" baseline="0" dirty="0" smtClean="0"/>
              <a:t> issues:</a:t>
            </a:r>
            <a:endParaRPr lang="en-US" b="0" dirty="0"/>
          </a:p>
        </p:txBody>
      </p:sp>
      <p:sp>
        <p:nvSpPr>
          <p:cNvPr id="4" name="Slide Number Placeholder 3"/>
          <p:cNvSpPr>
            <a:spLocks noGrp="1"/>
          </p:cNvSpPr>
          <p:nvPr>
            <p:ph type="sldNum" sz="quarter" idx="10"/>
          </p:nvPr>
        </p:nvSpPr>
        <p:spPr/>
        <p:txBody>
          <a:bodyPr/>
          <a:lstStyle/>
          <a:p>
            <a:fld id="{05A77315-FA77-9F4F-82C4-D4C37FF9EBDF}" type="slidenum">
              <a:rPr lang="en-US" smtClean="0"/>
              <a:t>11</a:t>
            </a:fld>
            <a:endParaRPr lang="en-US"/>
          </a:p>
        </p:txBody>
      </p:sp>
    </p:spTree>
    <p:extLst>
      <p:ext uri="{BB962C8B-B14F-4D97-AF65-F5344CB8AC3E}">
        <p14:creationId xmlns:p14="http://schemas.microsoft.com/office/powerpoint/2010/main" val="354410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2) When does your center add genes to MME? Only at 7 months and then are added automatically? Or, do you systematically ask investigators if they would like to add genes to MME as soon as the gene is discovered even if before 7 months? Or do you only add to MME early upon request by investigators?</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A77315-FA77-9F4F-82C4-D4C37FF9EBDF}" type="slidenum">
              <a:rPr lang="en-US" smtClean="0"/>
              <a:t>3</a:t>
            </a:fld>
            <a:endParaRPr lang="en-US"/>
          </a:p>
        </p:txBody>
      </p:sp>
    </p:spTree>
    <p:extLst>
      <p:ext uri="{BB962C8B-B14F-4D97-AF65-F5344CB8AC3E}">
        <p14:creationId xmlns:p14="http://schemas.microsoft.com/office/powerpoint/2010/main" val="124476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A77315-FA77-9F4F-82C4-D4C37FF9EBDF}" type="slidenum">
              <a:rPr lang="en-US" smtClean="0"/>
              <a:t>4</a:t>
            </a:fld>
            <a:endParaRPr lang="en-US"/>
          </a:p>
        </p:txBody>
      </p:sp>
    </p:spTree>
    <p:extLst>
      <p:ext uri="{BB962C8B-B14F-4D97-AF65-F5344CB8AC3E}">
        <p14:creationId xmlns:p14="http://schemas.microsoft.com/office/powerpoint/2010/main" val="400351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2) When does your center add genes to MME? Only at 7 months and then are added automatically? Or, do you systematically ask investigators if they would like to add genes to MME as soon as the gene is discovered even if before 7 months? Or do you only add to MME early upon request by investigators?</a:t>
            </a:r>
            <a:endParaRPr lang="en-US" sz="1200" b="0" kern="1200" dirty="0" smtClean="0">
              <a:solidFill>
                <a:schemeClr val="tx1"/>
              </a:solidFill>
              <a:latin typeface="+mn-lt"/>
              <a:ea typeface="+mn-ea"/>
              <a:cs typeface="+mn-cs"/>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5) Do you inquire periodically with CMG investigators about whether they followed-up on matches?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“we are only putting candidates and not known genes (unless the known gene is a candidate for a novel phenotype). We may not having any that fit Tier 1 level in the sense that you almost need to have already matched to get to Tier 1 but from a definition standpoint, we would not exclude Tier 1 in case we/collaborator could garner more cases while putting together a manuscript on a Tier 1 gene - do the analysts agree  that this is consistent with practice and future plans?”</a:t>
            </a:r>
          </a:p>
          <a:p>
            <a:endParaRPr lang="en-US" dirty="0"/>
          </a:p>
        </p:txBody>
      </p:sp>
      <p:sp>
        <p:nvSpPr>
          <p:cNvPr id="4" name="Slide Number Placeholder 3"/>
          <p:cNvSpPr>
            <a:spLocks noGrp="1"/>
          </p:cNvSpPr>
          <p:nvPr>
            <p:ph type="sldNum" sz="quarter" idx="10"/>
          </p:nvPr>
        </p:nvSpPr>
        <p:spPr/>
        <p:txBody>
          <a:bodyPr/>
          <a:lstStyle/>
          <a:p>
            <a:fld id="{05A77315-FA77-9F4F-82C4-D4C37FF9EBDF}" type="slidenum">
              <a:rPr lang="en-US" smtClean="0"/>
              <a:t>5</a:t>
            </a:fld>
            <a:endParaRPr lang="en-US"/>
          </a:p>
        </p:txBody>
      </p:sp>
    </p:spTree>
    <p:extLst>
      <p:ext uri="{BB962C8B-B14F-4D97-AF65-F5344CB8AC3E}">
        <p14:creationId xmlns:p14="http://schemas.microsoft.com/office/powerpoint/2010/main" val="3941191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help explain match process</a:t>
            </a:r>
            <a:endParaRPr lang="en-US" dirty="0"/>
          </a:p>
        </p:txBody>
      </p:sp>
      <p:sp>
        <p:nvSpPr>
          <p:cNvPr id="4" name="Slide Number Placeholder 3"/>
          <p:cNvSpPr>
            <a:spLocks noGrp="1"/>
          </p:cNvSpPr>
          <p:nvPr>
            <p:ph type="sldNum" sz="quarter" idx="10"/>
          </p:nvPr>
        </p:nvSpPr>
        <p:spPr/>
        <p:txBody>
          <a:bodyPr/>
          <a:lstStyle/>
          <a:p>
            <a:fld id="{05A77315-FA77-9F4F-82C4-D4C37FF9EBDF}" type="slidenum">
              <a:rPr lang="en-US" smtClean="0"/>
              <a:t>6</a:t>
            </a:fld>
            <a:endParaRPr lang="en-US"/>
          </a:p>
        </p:txBody>
      </p:sp>
    </p:spTree>
    <p:extLst>
      <p:ext uri="{BB962C8B-B14F-4D97-AF65-F5344CB8AC3E}">
        <p14:creationId xmlns:p14="http://schemas.microsoft.com/office/powerpoint/2010/main" val="1678585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3) When you receive a match notification, what is your protocol for handling the match? (distinguishing between match notifications and actual match inquiries) For example:</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  a) </a:t>
            </a:r>
            <a:r>
              <a:rPr lang="en-US" sz="1200" b="1" kern="1200" dirty="0" smtClean="0">
                <a:solidFill>
                  <a:schemeClr val="tx1"/>
                </a:solidFill>
                <a:latin typeface="+mn-lt"/>
                <a:ea typeface="+mn-ea"/>
                <a:cs typeface="+mn-cs"/>
              </a:rPr>
              <a:t>Do you forward match notification email to investigator within 1 week/1 month/??</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immediately</a:t>
            </a:r>
          </a:p>
          <a:p>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 Do you request information from the external investigator before informing your CMG investigators?</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no, (sometimes we ask for the match ID on our side when they haven’t provided</a:t>
            </a:r>
            <a:r>
              <a:rPr lang="en-US" sz="1200" b="0" kern="1200" baseline="0" dirty="0" smtClean="0">
                <a:solidFill>
                  <a:schemeClr val="tx1"/>
                </a:solidFill>
                <a:latin typeface="+mn-lt"/>
                <a:ea typeface="+mn-ea"/>
                <a:cs typeface="+mn-cs"/>
              </a:rPr>
              <a:t> it</a:t>
            </a:r>
            <a:r>
              <a:rPr lang="en-US" sz="1200" b="0"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c) Do you pre-screen, i.e., only forward matches to CMG investigators if you receive an actual manual inquiry (e.g. an email asking to share information) from the outside investigator?</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no</a:t>
            </a:r>
          </a:p>
          <a:p>
            <a:r>
              <a:rPr lang="en-US" sz="1200" b="0" kern="1200" dirty="0" smtClean="0">
                <a:solidFill>
                  <a:schemeClr val="tx1"/>
                </a:solidFill>
                <a:latin typeface="+mn-lt"/>
                <a:ea typeface="+mn-ea"/>
                <a:cs typeface="+mn-cs"/>
              </a:rPr>
              <a:t>  d) Do you proactively reach out to external investigators based on a match notification or do you wait to be contacted manually by an external investigator?</a:t>
            </a:r>
          </a:p>
          <a:p>
            <a:r>
              <a:rPr lang="en-US" sz="1200" b="0" kern="1200" dirty="0" smtClean="0">
                <a:solidFill>
                  <a:schemeClr val="tx1"/>
                </a:solidFill>
                <a:latin typeface="+mn-lt"/>
                <a:ea typeface="+mn-ea"/>
                <a:cs typeface="+mn-cs"/>
              </a:rPr>
              <a:t>both</a:t>
            </a:r>
            <a:endParaRPr lang="en-US" dirty="0"/>
          </a:p>
        </p:txBody>
      </p:sp>
      <p:sp>
        <p:nvSpPr>
          <p:cNvPr id="4" name="Slide Number Placeholder 3"/>
          <p:cNvSpPr>
            <a:spLocks noGrp="1"/>
          </p:cNvSpPr>
          <p:nvPr>
            <p:ph type="sldNum" sz="quarter" idx="10"/>
          </p:nvPr>
        </p:nvSpPr>
        <p:spPr/>
        <p:txBody>
          <a:bodyPr/>
          <a:lstStyle/>
          <a:p>
            <a:fld id="{05A77315-FA77-9F4F-82C4-D4C37FF9EBDF}" type="slidenum">
              <a:rPr lang="en-US" smtClean="0"/>
              <a:t>7</a:t>
            </a:fld>
            <a:endParaRPr lang="en-US"/>
          </a:p>
        </p:txBody>
      </p:sp>
    </p:spTree>
    <p:extLst>
      <p:ext uri="{BB962C8B-B14F-4D97-AF65-F5344CB8AC3E}">
        <p14:creationId xmlns:p14="http://schemas.microsoft.com/office/powerpoint/2010/main" val="13663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4) When you submit to MME, whose contact information is shared? (Does the outside investigator receive the name and email of a generic contact/proxy coordinator at your CMG? Or do they receive the name and email of the original investigator?)</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yes, but just the name of the original data owner.</a:t>
            </a:r>
          </a:p>
          <a:p>
            <a:endParaRPr lang="en-US" dirty="0"/>
          </a:p>
        </p:txBody>
      </p:sp>
      <p:sp>
        <p:nvSpPr>
          <p:cNvPr id="4" name="Slide Number Placeholder 3"/>
          <p:cNvSpPr>
            <a:spLocks noGrp="1"/>
          </p:cNvSpPr>
          <p:nvPr>
            <p:ph type="sldNum" sz="quarter" idx="10"/>
          </p:nvPr>
        </p:nvSpPr>
        <p:spPr/>
        <p:txBody>
          <a:bodyPr/>
          <a:lstStyle/>
          <a:p>
            <a:fld id="{05A77315-FA77-9F4F-82C4-D4C37FF9EBDF}" type="slidenum">
              <a:rPr lang="en-US" smtClean="0"/>
              <a:t>8</a:t>
            </a:fld>
            <a:endParaRPr lang="en-US"/>
          </a:p>
        </p:txBody>
      </p:sp>
    </p:spTree>
    <p:extLst>
      <p:ext uri="{BB962C8B-B14F-4D97-AF65-F5344CB8AC3E}">
        <p14:creationId xmlns:p14="http://schemas.microsoft.com/office/powerpoint/2010/main" val="3618355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6) How many match notifications have you received for your CMG investigators? </a:t>
            </a:r>
          </a:p>
          <a:p>
            <a:r>
              <a:rPr lang="en-US" sz="1200" b="1" kern="1200" dirty="0" smtClean="0">
                <a:solidFill>
                  <a:schemeClr val="tx1"/>
                </a:solidFill>
                <a:latin typeface="+mn-lt"/>
                <a:ea typeface="+mn-ea"/>
                <a:cs typeface="+mn-cs"/>
              </a:rPr>
              <a:t>2298</a:t>
            </a:r>
          </a:p>
          <a:p>
            <a:r>
              <a:rPr lang="en-US" sz="1200" b="1" kern="1200" dirty="0" smtClean="0">
                <a:solidFill>
                  <a:schemeClr val="tx1"/>
                </a:solidFill>
                <a:latin typeface="+mn-lt"/>
                <a:ea typeface="+mn-ea"/>
                <a:cs typeface="+mn-cs"/>
              </a:rPr>
              <a:t>If you have this information/if applicable: </a:t>
            </a:r>
          </a:p>
          <a:p>
            <a:pPr marL="228600" indent="-228600">
              <a:buAutoNum type="alphaLcParenR"/>
            </a:pPr>
            <a:r>
              <a:rPr lang="en-US" sz="1200" b="1" kern="1200" dirty="0" smtClean="0">
                <a:solidFill>
                  <a:schemeClr val="tx1"/>
                </a:solidFill>
                <a:latin typeface="+mn-lt"/>
                <a:ea typeface="+mn-ea"/>
                <a:cs typeface="+mn-cs"/>
              </a:rPr>
              <a:t>how many of these did you receive a manual inquiry about; </a:t>
            </a:r>
          </a:p>
          <a:p>
            <a:pPr marL="0" indent="0">
              <a:buNone/>
            </a:pPr>
            <a:r>
              <a:rPr lang="en-US" sz="1200" b="1" kern="1200" dirty="0" smtClean="0">
                <a:solidFill>
                  <a:schemeClr val="tx1"/>
                </a:solidFill>
                <a:latin typeface="+mn-lt"/>
                <a:ea typeface="+mn-ea"/>
                <a:cs typeface="+mn-cs"/>
              </a:rPr>
              <a:t>12</a:t>
            </a:r>
          </a:p>
          <a:p>
            <a:pPr marL="228600" indent="-228600">
              <a:buAutoNum type="alphaLcParenR"/>
            </a:pPr>
            <a:r>
              <a:rPr lang="en-US" sz="1200" b="1" kern="1200" dirty="0" smtClean="0">
                <a:solidFill>
                  <a:schemeClr val="tx1"/>
                </a:solidFill>
                <a:latin typeface="+mn-lt"/>
                <a:ea typeface="+mn-ea"/>
                <a:cs typeface="+mn-cs"/>
              </a:rPr>
              <a:t>b) how many did your investigators follow up on; </a:t>
            </a:r>
          </a:p>
          <a:p>
            <a:pPr marL="0" indent="0">
              <a:buNone/>
            </a:pPr>
            <a:r>
              <a:rPr lang="en-US" sz="1200" b="1" kern="1200" dirty="0" smtClean="0">
                <a:solidFill>
                  <a:schemeClr val="tx1"/>
                </a:solidFill>
                <a:latin typeface="+mn-lt"/>
                <a:ea typeface="+mn-ea"/>
                <a:cs typeface="+mn-cs"/>
              </a:rPr>
              <a:t>~7</a:t>
            </a:r>
          </a:p>
          <a:p>
            <a:pPr marL="228600" indent="-228600">
              <a:buAutoNum type="alphaLcParenR"/>
            </a:pPr>
            <a:r>
              <a:rPr lang="en-US" sz="1200" b="1" kern="1200" dirty="0" smtClean="0">
                <a:solidFill>
                  <a:schemeClr val="tx1"/>
                </a:solidFill>
                <a:latin typeface="+mn-lt"/>
                <a:ea typeface="+mn-ea"/>
                <a:cs typeface="+mn-cs"/>
              </a:rPr>
              <a:t>c) if you pre-screen incoming inquiries, how many/what proportion did you decide were worth involving your investigators about?</a:t>
            </a:r>
          </a:p>
          <a:p>
            <a:pPr marL="0" indent="0">
              <a:buNone/>
            </a:pPr>
            <a:r>
              <a:rPr lang="en-US" sz="1200" b="0" kern="1200" dirty="0" smtClean="0">
                <a:solidFill>
                  <a:schemeClr val="tx1"/>
                </a:solidFill>
                <a:latin typeface="+mn-lt"/>
                <a:ea typeface="+mn-ea"/>
                <a:cs typeface="+mn-cs"/>
              </a:rPr>
              <a:t>we</a:t>
            </a:r>
            <a:r>
              <a:rPr lang="en-US" sz="1200" b="0" kern="1200" baseline="0" dirty="0" smtClean="0">
                <a:solidFill>
                  <a:schemeClr val="tx1"/>
                </a:solidFill>
                <a:latin typeface="+mn-lt"/>
                <a:ea typeface="+mn-ea"/>
                <a:cs typeface="+mn-cs"/>
              </a:rPr>
              <a:t> don’t</a:t>
            </a:r>
            <a:endParaRPr lang="en-US" b="0" dirty="0"/>
          </a:p>
        </p:txBody>
      </p:sp>
      <p:sp>
        <p:nvSpPr>
          <p:cNvPr id="4" name="Slide Number Placeholder 3"/>
          <p:cNvSpPr>
            <a:spLocks noGrp="1"/>
          </p:cNvSpPr>
          <p:nvPr>
            <p:ph type="sldNum" sz="quarter" idx="10"/>
          </p:nvPr>
        </p:nvSpPr>
        <p:spPr/>
        <p:txBody>
          <a:bodyPr/>
          <a:lstStyle/>
          <a:p>
            <a:fld id="{05A77315-FA77-9F4F-82C4-D4C37FF9EBDF}" type="slidenum">
              <a:rPr lang="en-US" smtClean="0"/>
              <a:t>9</a:t>
            </a:fld>
            <a:endParaRPr lang="en-US"/>
          </a:p>
        </p:txBody>
      </p:sp>
    </p:spTree>
    <p:extLst>
      <p:ext uri="{BB962C8B-B14F-4D97-AF65-F5344CB8AC3E}">
        <p14:creationId xmlns:p14="http://schemas.microsoft.com/office/powerpoint/2010/main" val="3544100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A77315-FA77-9F4F-82C4-D4C37FF9EBDF}" type="slidenum">
              <a:rPr lang="en-US" smtClean="0"/>
              <a:t>10</a:t>
            </a:fld>
            <a:endParaRPr lang="en-US"/>
          </a:p>
        </p:txBody>
      </p:sp>
    </p:spTree>
    <p:extLst>
      <p:ext uri="{BB962C8B-B14F-4D97-AF65-F5344CB8AC3E}">
        <p14:creationId xmlns:p14="http://schemas.microsoft.com/office/powerpoint/2010/main" val="3073991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1038D9-8E1A-F049-9A5C-B6F6687801AE}" type="datetimeFigureOut">
              <a:rPr lang="en-US" smtClean="0"/>
              <a:t>3/29/17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DA307-E45F-8A41-BD8A-13613FE7280D}" type="slidenum">
              <a:rPr lang="en-US" smtClean="0"/>
              <a:t>‹#›</a:t>
            </a:fld>
            <a:endParaRPr lang="en-US"/>
          </a:p>
        </p:txBody>
      </p:sp>
    </p:spTree>
    <p:extLst>
      <p:ext uri="{BB962C8B-B14F-4D97-AF65-F5344CB8AC3E}">
        <p14:creationId xmlns:p14="http://schemas.microsoft.com/office/powerpoint/2010/main" val="14494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038D9-8E1A-F049-9A5C-B6F6687801AE}" type="datetimeFigureOut">
              <a:rPr lang="en-US" smtClean="0"/>
              <a:t>3/29/17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DA307-E45F-8A41-BD8A-13613FE7280D}" type="slidenum">
              <a:rPr lang="en-US" smtClean="0"/>
              <a:t>‹#›</a:t>
            </a:fld>
            <a:endParaRPr lang="en-US"/>
          </a:p>
        </p:txBody>
      </p:sp>
    </p:spTree>
    <p:extLst>
      <p:ext uri="{BB962C8B-B14F-4D97-AF65-F5344CB8AC3E}">
        <p14:creationId xmlns:p14="http://schemas.microsoft.com/office/powerpoint/2010/main" val="271928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038D9-8E1A-F049-9A5C-B6F6687801AE}" type="datetimeFigureOut">
              <a:rPr lang="en-US" smtClean="0"/>
              <a:t>3/29/17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DA307-E45F-8A41-BD8A-13613FE7280D}" type="slidenum">
              <a:rPr lang="en-US" smtClean="0"/>
              <a:t>‹#›</a:t>
            </a:fld>
            <a:endParaRPr lang="en-US"/>
          </a:p>
        </p:txBody>
      </p:sp>
    </p:spTree>
    <p:extLst>
      <p:ext uri="{BB962C8B-B14F-4D97-AF65-F5344CB8AC3E}">
        <p14:creationId xmlns:p14="http://schemas.microsoft.com/office/powerpoint/2010/main" val="328006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038D9-8E1A-F049-9A5C-B6F6687801AE}" type="datetimeFigureOut">
              <a:rPr lang="en-US" smtClean="0"/>
              <a:t>3/29/17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DA307-E45F-8A41-BD8A-13613FE7280D}" type="slidenum">
              <a:rPr lang="en-US" smtClean="0"/>
              <a:t>‹#›</a:t>
            </a:fld>
            <a:endParaRPr lang="en-US"/>
          </a:p>
        </p:txBody>
      </p:sp>
    </p:spTree>
    <p:extLst>
      <p:ext uri="{BB962C8B-B14F-4D97-AF65-F5344CB8AC3E}">
        <p14:creationId xmlns:p14="http://schemas.microsoft.com/office/powerpoint/2010/main" val="2253721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1038D9-8E1A-F049-9A5C-B6F6687801AE}" type="datetimeFigureOut">
              <a:rPr lang="en-US" smtClean="0"/>
              <a:t>3/29/17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DA307-E45F-8A41-BD8A-13613FE7280D}" type="slidenum">
              <a:rPr lang="en-US" smtClean="0"/>
              <a:t>‹#›</a:t>
            </a:fld>
            <a:endParaRPr lang="en-US"/>
          </a:p>
        </p:txBody>
      </p:sp>
    </p:spTree>
    <p:extLst>
      <p:ext uri="{BB962C8B-B14F-4D97-AF65-F5344CB8AC3E}">
        <p14:creationId xmlns:p14="http://schemas.microsoft.com/office/powerpoint/2010/main" val="174737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1038D9-8E1A-F049-9A5C-B6F6687801AE}" type="datetimeFigureOut">
              <a:rPr lang="en-US" smtClean="0"/>
              <a:t>3/29/17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DA307-E45F-8A41-BD8A-13613FE7280D}" type="slidenum">
              <a:rPr lang="en-US" smtClean="0"/>
              <a:t>‹#›</a:t>
            </a:fld>
            <a:endParaRPr lang="en-US"/>
          </a:p>
        </p:txBody>
      </p:sp>
    </p:spTree>
    <p:extLst>
      <p:ext uri="{BB962C8B-B14F-4D97-AF65-F5344CB8AC3E}">
        <p14:creationId xmlns:p14="http://schemas.microsoft.com/office/powerpoint/2010/main" val="3343277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1038D9-8E1A-F049-9A5C-B6F6687801AE}" type="datetimeFigureOut">
              <a:rPr lang="en-US" smtClean="0"/>
              <a:t>3/29/17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1DA307-E45F-8A41-BD8A-13613FE7280D}" type="slidenum">
              <a:rPr lang="en-US" smtClean="0"/>
              <a:t>‹#›</a:t>
            </a:fld>
            <a:endParaRPr lang="en-US"/>
          </a:p>
        </p:txBody>
      </p:sp>
    </p:spTree>
    <p:extLst>
      <p:ext uri="{BB962C8B-B14F-4D97-AF65-F5344CB8AC3E}">
        <p14:creationId xmlns:p14="http://schemas.microsoft.com/office/powerpoint/2010/main" val="338065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1038D9-8E1A-F049-9A5C-B6F6687801AE}" type="datetimeFigureOut">
              <a:rPr lang="en-US" smtClean="0"/>
              <a:t>3/29/17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1DA307-E45F-8A41-BD8A-13613FE7280D}" type="slidenum">
              <a:rPr lang="en-US" smtClean="0"/>
              <a:t>‹#›</a:t>
            </a:fld>
            <a:endParaRPr lang="en-US"/>
          </a:p>
        </p:txBody>
      </p:sp>
    </p:spTree>
    <p:extLst>
      <p:ext uri="{BB962C8B-B14F-4D97-AF65-F5344CB8AC3E}">
        <p14:creationId xmlns:p14="http://schemas.microsoft.com/office/powerpoint/2010/main" val="170219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038D9-8E1A-F049-9A5C-B6F6687801AE}" type="datetimeFigureOut">
              <a:rPr lang="en-US" smtClean="0"/>
              <a:t>3/29/17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1DA307-E45F-8A41-BD8A-13613FE7280D}" type="slidenum">
              <a:rPr lang="en-US" smtClean="0"/>
              <a:t>‹#›</a:t>
            </a:fld>
            <a:endParaRPr lang="en-US"/>
          </a:p>
        </p:txBody>
      </p:sp>
    </p:spTree>
    <p:extLst>
      <p:ext uri="{BB962C8B-B14F-4D97-AF65-F5344CB8AC3E}">
        <p14:creationId xmlns:p14="http://schemas.microsoft.com/office/powerpoint/2010/main" val="2946843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038D9-8E1A-F049-9A5C-B6F6687801AE}" type="datetimeFigureOut">
              <a:rPr lang="en-US" smtClean="0"/>
              <a:t>3/29/17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DA307-E45F-8A41-BD8A-13613FE7280D}" type="slidenum">
              <a:rPr lang="en-US" smtClean="0"/>
              <a:t>‹#›</a:t>
            </a:fld>
            <a:endParaRPr lang="en-US"/>
          </a:p>
        </p:txBody>
      </p:sp>
    </p:spTree>
    <p:extLst>
      <p:ext uri="{BB962C8B-B14F-4D97-AF65-F5344CB8AC3E}">
        <p14:creationId xmlns:p14="http://schemas.microsoft.com/office/powerpoint/2010/main" val="125902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038D9-8E1A-F049-9A5C-B6F6687801AE}" type="datetimeFigureOut">
              <a:rPr lang="en-US" smtClean="0"/>
              <a:t>3/29/17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DA307-E45F-8A41-BD8A-13613FE7280D}" type="slidenum">
              <a:rPr lang="en-US" smtClean="0"/>
              <a:t>‹#›</a:t>
            </a:fld>
            <a:endParaRPr lang="en-US"/>
          </a:p>
        </p:txBody>
      </p:sp>
    </p:spTree>
    <p:extLst>
      <p:ext uri="{BB962C8B-B14F-4D97-AF65-F5344CB8AC3E}">
        <p14:creationId xmlns:p14="http://schemas.microsoft.com/office/powerpoint/2010/main" val="7038519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038D9-8E1A-F049-9A5C-B6F6687801AE}" type="datetimeFigureOut">
              <a:rPr lang="en-US" smtClean="0"/>
              <a:t>3/29/17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DA307-E45F-8A41-BD8A-13613FE7280D}" type="slidenum">
              <a:rPr lang="en-US" smtClean="0"/>
              <a:t>‹#›</a:t>
            </a:fld>
            <a:endParaRPr lang="en-US"/>
          </a:p>
        </p:txBody>
      </p:sp>
    </p:spTree>
    <p:extLst>
      <p:ext uri="{BB962C8B-B14F-4D97-AF65-F5344CB8AC3E}">
        <p14:creationId xmlns:p14="http://schemas.microsoft.com/office/powerpoint/2010/main" val="202027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49391"/>
            <a:ext cx="7772400" cy="1470025"/>
          </a:xfrm>
        </p:spPr>
        <p:txBody>
          <a:bodyPr/>
          <a:lstStyle/>
          <a:p>
            <a:r>
              <a:rPr lang="en-US" dirty="0" smtClean="0"/>
              <a:t>Matchmaker Exchange with </a:t>
            </a:r>
            <a:r>
              <a:rPr lang="en-US" i="1" dirty="0" smtClean="0"/>
              <a:t>matchbox </a:t>
            </a:r>
            <a:r>
              <a:rPr lang="en-US" dirty="0" smtClean="0"/>
              <a:t>at Broad Institute </a:t>
            </a:r>
            <a:endParaRPr lang="en-US" i="1" dirty="0"/>
          </a:p>
        </p:txBody>
      </p:sp>
      <p:sp>
        <p:nvSpPr>
          <p:cNvPr id="3" name="Subtitle 2"/>
          <p:cNvSpPr>
            <a:spLocks noGrp="1"/>
          </p:cNvSpPr>
          <p:nvPr>
            <p:ph type="subTitle" idx="1"/>
          </p:nvPr>
        </p:nvSpPr>
        <p:spPr>
          <a:xfrm>
            <a:off x="1371600" y="2844977"/>
            <a:ext cx="6400800" cy="2166575"/>
          </a:xfrm>
        </p:spPr>
        <p:txBody>
          <a:bodyPr>
            <a:normAutofit/>
          </a:bodyPr>
          <a:lstStyle/>
          <a:p>
            <a:r>
              <a:rPr lang="en-US" sz="2400" dirty="0" smtClean="0"/>
              <a:t>Harindra </a:t>
            </a:r>
            <a:r>
              <a:rPr lang="en-US" sz="2400" dirty="0" err="1" smtClean="0"/>
              <a:t>Arachchi</a:t>
            </a:r>
            <a:endParaRPr lang="en-US" sz="2400" dirty="0" smtClean="0"/>
          </a:p>
          <a:p>
            <a:endParaRPr lang="en-US" sz="2400" dirty="0" smtClean="0"/>
          </a:p>
          <a:p>
            <a:r>
              <a:rPr lang="en-US" sz="1800" dirty="0" smtClean="0"/>
              <a:t>Broad Center for </a:t>
            </a:r>
            <a:r>
              <a:rPr lang="en-US" sz="1800" dirty="0" err="1" smtClean="0"/>
              <a:t>Mendelian</a:t>
            </a:r>
            <a:r>
              <a:rPr lang="en-US" sz="1800" dirty="0" smtClean="0"/>
              <a:t> Genomics</a:t>
            </a:r>
          </a:p>
          <a:p>
            <a:r>
              <a:rPr lang="en-US" sz="1800" dirty="0" smtClean="0"/>
              <a:t>Analytic and Translational Genetics Unit at the Massachusetts General Hospital</a:t>
            </a:r>
            <a:endParaRPr lang="en-US" sz="1800" dirty="0"/>
          </a:p>
        </p:txBody>
      </p:sp>
      <p:pic>
        <p:nvPicPr>
          <p:cNvPr id="4" name="Picture 3" descr="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79" y="5966228"/>
            <a:ext cx="2252617" cy="571396"/>
          </a:xfrm>
          <a:prstGeom prst="rect">
            <a:avLst/>
          </a:prstGeom>
        </p:spPr>
      </p:pic>
      <p:pic>
        <p:nvPicPr>
          <p:cNvPr id="5" name="Picture 4" descr="MGHRI_col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659" y="5711840"/>
            <a:ext cx="2684599" cy="1077508"/>
          </a:xfrm>
          <a:prstGeom prst="rect">
            <a:avLst/>
          </a:prstGeom>
        </p:spPr>
      </p:pic>
    </p:spTree>
    <p:extLst>
      <p:ext uri="{BB962C8B-B14F-4D97-AF65-F5344CB8AC3E}">
        <p14:creationId xmlns:p14="http://schemas.microsoft.com/office/powerpoint/2010/main" val="21957421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Post-match advanced discussions in progress</a:t>
            </a:r>
            <a:endParaRPr lang="en-US" dirty="0"/>
          </a:p>
        </p:txBody>
      </p:sp>
      <p:pic>
        <p:nvPicPr>
          <p:cNvPr id="5" name="Picture 4" descr="1280px-World_map_blank_without_borders.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12" y="1524865"/>
            <a:ext cx="7284885" cy="4052217"/>
          </a:xfrm>
          <a:prstGeom prst="rect">
            <a:avLst/>
          </a:prstGeom>
        </p:spPr>
      </p:pic>
      <p:cxnSp>
        <p:nvCxnSpPr>
          <p:cNvPr id="37" name="Straight Arrow Connector 36"/>
          <p:cNvCxnSpPr/>
          <p:nvPr/>
        </p:nvCxnSpPr>
        <p:spPr>
          <a:xfrm>
            <a:off x="6946456" y="4375655"/>
            <a:ext cx="336612"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38" name="Straight Arrow Connector 37"/>
          <p:cNvCxnSpPr/>
          <p:nvPr/>
        </p:nvCxnSpPr>
        <p:spPr>
          <a:xfrm>
            <a:off x="4192355" y="2126632"/>
            <a:ext cx="2968309" cy="2111329"/>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42" name="Straight Arrow Connector 41"/>
          <p:cNvCxnSpPr/>
          <p:nvPr/>
        </p:nvCxnSpPr>
        <p:spPr>
          <a:xfrm flipV="1">
            <a:off x="4406563" y="2126632"/>
            <a:ext cx="382514" cy="214191"/>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45" name="Straight Arrow Connector 44"/>
          <p:cNvCxnSpPr/>
          <p:nvPr/>
        </p:nvCxnSpPr>
        <p:spPr>
          <a:xfrm flipH="1">
            <a:off x="2555194" y="2126632"/>
            <a:ext cx="2233883" cy="673176"/>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48" name="Straight Arrow Connector 47"/>
          <p:cNvCxnSpPr/>
          <p:nvPr/>
        </p:nvCxnSpPr>
        <p:spPr>
          <a:xfrm flipV="1">
            <a:off x="1927871" y="2126632"/>
            <a:ext cx="2754102" cy="55078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51" name="Straight Arrow Connector 50"/>
          <p:cNvCxnSpPr/>
          <p:nvPr/>
        </p:nvCxnSpPr>
        <p:spPr>
          <a:xfrm flipH="1">
            <a:off x="4513667" y="2126632"/>
            <a:ext cx="168306" cy="382486"/>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55" name="Straight Arrow Connector 54"/>
          <p:cNvCxnSpPr/>
          <p:nvPr/>
        </p:nvCxnSpPr>
        <p:spPr>
          <a:xfrm flipH="1">
            <a:off x="2555194" y="2126632"/>
            <a:ext cx="2126779" cy="55078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60" name="Straight Arrow Connector 59"/>
          <p:cNvCxnSpPr/>
          <p:nvPr/>
        </p:nvCxnSpPr>
        <p:spPr>
          <a:xfrm flipV="1">
            <a:off x="4192355" y="2126632"/>
            <a:ext cx="489618" cy="214191"/>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grpSp>
        <p:nvGrpSpPr>
          <p:cNvPr id="81" name="Group 80"/>
          <p:cNvGrpSpPr/>
          <p:nvPr/>
        </p:nvGrpSpPr>
        <p:grpSpPr>
          <a:xfrm>
            <a:off x="7211477" y="4423446"/>
            <a:ext cx="1692626" cy="1462632"/>
            <a:chOff x="7303283" y="5249592"/>
            <a:chExt cx="1692626" cy="1462632"/>
          </a:xfrm>
        </p:grpSpPr>
        <p:pic>
          <p:nvPicPr>
            <p:cNvPr id="6" name="Picture 5" descr="Pasted image at 2017_03_24 10_3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5089" y="5249592"/>
              <a:ext cx="1565305" cy="1107679"/>
            </a:xfrm>
            <a:prstGeom prst="rect">
              <a:avLst/>
            </a:prstGeom>
          </p:spPr>
        </p:pic>
        <p:sp>
          <p:nvSpPr>
            <p:cNvPr id="66" name="TextBox 65"/>
            <p:cNvSpPr txBox="1"/>
            <p:nvPr/>
          </p:nvSpPr>
          <p:spPr>
            <a:xfrm>
              <a:off x="7303283" y="6342892"/>
              <a:ext cx="1692626" cy="369332"/>
            </a:xfrm>
            <a:prstGeom prst="rect">
              <a:avLst/>
            </a:prstGeom>
            <a:noFill/>
          </p:spPr>
          <p:txBody>
            <a:bodyPr wrap="square" rtlCol="0">
              <a:spAutoFit/>
            </a:bodyPr>
            <a:lstStyle/>
            <a:p>
              <a:r>
                <a:rPr lang="en-US" dirty="0" smtClean="0"/>
                <a:t>Simon </a:t>
              </a:r>
              <a:r>
                <a:rPr lang="en-US" dirty="0" err="1" smtClean="0"/>
                <a:t>Sadedin</a:t>
              </a:r>
              <a:r>
                <a:rPr lang="en-US" dirty="0" smtClean="0"/>
                <a:t> </a:t>
              </a:r>
              <a:endParaRPr lang="en-US" dirty="0"/>
            </a:p>
          </p:txBody>
        </p:sp>
      </p:grpSp>
      <p:grpSp>
        <p:nvGrpSpPr>
          <p:cNvPr id="68" name="Group 67"/>
          <p:cNvGrpSpPr/>
          <p:nvPr/>
        </p:nvGrpSpPr>
        <p:grpSpPr>
          <a:xfrm>
            <a:off x="189341" y="4886450"/>
            <a:ext cx="2993175" cy="1827918"/>
            <a:chOff x="334792" y="2809976"/>
            <a:chExt cx="2993175" cy="1827918"/>
          </a:xfrm>
        </p:grpSpPr>
        <p:pic>
          <p:nvPicPr>
            <p:cNvPr id="4" name="Picture 3" descr="phot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599" y="2809976"/>
              <a:ext cx="1019400" cy="1427985"/>
            </a:xfrm>
            <a:prstGeom prst="rect">
              <a:avLst/>
            </a:prstGeom>
          </p:spPr>
        </p:pic>
        <p:sp>
          <p:nvSpPr>
            <p:cNvPr id="67" name="TextBox 66"/>
            <p:cNvSpPr txBox="1"/>
            <p:nvPr/>
          </p:nvSpPr>
          <p:spPr>
            <a:xfrm>
              <a:off x="334792" y="4268562"/>
              <a:ext cx="2993175" cy="369332"/>
            </a:xfrm>
            <a:prstGeom prst="rect">
              <a:avLst/>
            </a:prstGeom>
            <a:noFill/>
          </p:spPr>
          <p:txBody>
            <a:bodyPr wrap="square" rtlCol="0">
              <a:spAutoFit/>
            </a:bodyPr>
            <a:lstStyle/>
            <a:p>
              <a:r>
                <a:rPr lang="en-US" dirty="0" smtClean="0"/>
                <a:t>Monica </a:t>
              </a:r>
              <a:r>
                <a:rPr lang="en-US" dirty="0" err="1" smtClean="0"/>
                <a:t>Hsiung</a:t>
              </a:r>
              <a:r>
                <a:rPr lang="en-US" dirty="0" smtClean="0"/>
                <a:t> </a:t>
              </a:r>
              <a:r>
                <a:rPr lang="en-US" dirty="0" err="1" smtClean="0"/>
                <a:t>Wojcik</a:t>
              </a:r>
              <a:r>
                <a:rPr lang="en-US" dirty="0" smtClean="0"/>
                <a:t> M.D.</a:t>
              </a:r>
              <a:endParaRPr lang="en-US" dirty="0"/>
            </a:p>
          </p:txBody>
        </p:sp>
      </p:grpSp>
      <p:sp>
        <p:nvSpPr>
          <p:cNvPr id="80" name="TextBox 79"/>
          <p:cNvSpPr txBox="1"/>
          <p:nvPr/>
        </p:nvSpPr>
        <p:spPr>
          <a:xfrm>
            <a:off x="174039" y="3362417"/>
            <a:ext cx="4018315" cy="1477328"/>
          </a:xfrm>
          <a:prstGeom prst="rect">
            <a:avLst/>
          </a:prstGeom>
          <a:noFill/>
        </p:spPr>
        <p:txBody>
          <a:bodyPr wrap="square" rtlCol="0">
            <a:spAutoFit/>
          </a:bodyPr>
          <a:lstStyle/>
          <a:p>
            <a:r>
              <a:rPr lang="en-US" dirty="0" smtClean="0"/>
              <a:t>Most of our on-going discussions involve our Estonia cohort with analysis led by Monica </a:t>
            </a:r>
            <a:r>
              <a:rPr lang="en-US" dirty="0" err="1" smtClean="0"/>
              <a:t>Hsiung</a:t>
            </a:r>
            <a:r>
              <a:rPr lang="en-US" dirty="0" smtClean="0"/>
              <a:t> </a:t>
            </a:r>
            <a:r>
              <a:rPr lang="en-US" dirty="0" err="1" smtClean="0"/>
              <a:t>Wojcik</a:t>
            </a:r>
            <a:r>
              <a:rPr lang="en-US" dirty="0" smtClean="0"/>
              <a:t> M.D.</a:t>
            </a:r>
          </a:p>
          <a:p>
            <a:endParaRPr lang="en-US" dirty="0"/>
          </a:p>
          <a:p>
            <a:r>
              <a:rPr lang="en-US" dirty="0" smtClean="0"/>
              <a:t>External MME node: </a:t>
            </a:r>
            <a:r>
              <a:rPr lang="en-US" dirty="0" err="1" smtClean="0"/>
              <a:t>GeneMatcher</a:t>
            </a:r>
            <a:endParaRPr lang="en-US" dirty="0"/>
          </a:p>
        </p:txBody>
      </p:sp>
    </p:spTree>
    <p:extLst>
      <p:ext uri="{BB962C8B-B14F-4D97-AF65-F5344CB8AC3E}">
        <p14:creationId xmlns:p14="http://schemas.microsoft.com/office/powerpoint/2010/main" val="42463367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proposals</a:t>
            </a:r>
            <a:endParaRPr lang="en-US" dirty="0"/>
          </a:p>
        </p:txBody>
      </p:sp>
      <p:sp>
        <p:nvSpPr>
          <p:cNvPr id="23" name="TextBox 22"/>
          <p:cNvSpPr txBox="1"/>
          <p:nvPr/>
        </p:nvSpPr>
        <p:spPr>
          <a:xfrm>
            <a:off x="1229431" y="1345450"/>
            <a:ext cx="7017695" cy="5047535"/>
          </a:xfrm>
          <a:prstGeom prst="rect">
            <a:avLst/>
          </a:prstGeom>
          <a:noFill/>
        </p:spPr>
        <p:txBody>
          <a:bodyPr wrap="square" rtlCol="0">
            <a:spAutoFit/>
          </a:bodyPr>
          <a:lstStyle/>
          <a:p>
            <a:pPr marL="285750" indent="-285750">
              <a:lnSpc>
                <a:spcPct val="150000"/>
              </a:lnSpc>
              <a:buFont typeface="Arial"/>
              <a:buChar char="•"/>
            </a:pPr>
            <a:r>
              <a:rPr lang="en-US" sz="2400" dirty="0" smtClean="0"/>
              <a:t>Genes in MME that have been deemed invalid.</a:t>
            </a:r>
            <a:endParaRPr lang="en-US" sz="2400" dirty="0"/>
          </a:p>
          <a:p>
            <a:pPr marL="742950" lvl="1" indent="-285750">
              <a:lnSpc>
                <a:spcPct val="150000"/>
              </a:lnSpc>
              <a:buFont typeface="Arial"/>
              <a:buChar char="•"/>
            </a:pPr>
            <a:r>
              <a:rPr lang="en-US" sz="2400" dirty="0"/>
              <a:t>E</a:t>
            </a:r>
            <a:r>
              <a:rPr lang="en-US" sz="2400" dirty="0" smtClean="0"/>
              <a:t>xample: we matched and reached out on a gene that we later learned had been deemed no longer causal after investigation. This resulted in a loss of about 30mins on all parties involved. How can we </a:t>
            </a:r>
            <a:r>
              <a:rPr lang="en-US" sz="2400" b="1" u="sng" dirty="0" smtClean="0"/>
              <a:t>minimize</a:t>
            </a:r>
            <a:r>
              <a:rPr lang="en-US" sz="2400" dirty="0" smtClean="0"/>
              <a:t> these?</a:t>
            </a:r>
          </a:p>
          <a:p>
            <a:pPr lvl="1">
              <a:lnSpc>
                <a:spcPct val="150000"/>
              </a:lnSpc>
            </a:pPr>
            <a:endParaRPr lang="en-US" sz="2400" dirty="0" smtClean="0"/>
          </a:p>
          <a:p>
            <a:pPr marL="285750" indent="-285750">
              <a:lnSpc>
                <a:spcPct val="150000"/>
              </a:lnSpc>
              <a:buFont typeface="Arial"/>
              <a:buChar char="•"/>
            </a:pPr>
            <a:r>
              <a:rPr lang="en-US" sz="2400" dirty="0" smtClean="0"/>
              <a:t>How do we </a:t>
            </a:r>
            <a:r>
              <a:rPr lang="en-US" sz="2400" b="1" dirty="0" smtClean="0"/>
              <a:t>incentivize</a:t>
            </a:r>
            <a:r>
              <a:rPr lang="en-US" sz="2400" dirty="0" smtClean="0"/>
              <a:t> collaborators to submit patients to MME</a:t>
            </a:r>
          </a:p>
        </p:txBody>
      </p:sp>
    </p:spTree>
    <p:extLst>
      <p:ext uri="{BB962C8B-B14F-4D97-AF65-F5344CB8AC3E}">
        <p14:creationId xmlns:p14="http://schemas.microsoft.com/office/powerpoint/2010/main" val="9092738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53024" y="846138"/>
            <a:ext cx="2723418" cy="1143000"/>
          </a:xfrm>
        </p:spPr>
        <p:txBody>
          <a:bodyPr/>
          <a:lstStyle/>
          <a:p>
            <a:pPr algn="l"/>
            <a:r>
              <a:rPr lang="en-US" dirty="0" smtClean="0"/>
              <a:t>Thank you!</a:t>
            </a:r>
            <a:endParaRPr lang="en-US" dirty="0"/>
          </a:p>
        </p:txBody>
      </p:sp>
      <p:sp>
        <p:nvSpPr>
          <p:cNvPr id="2" name="TextBox 1"/>
          <p:cNvSpPr txBox="1"/>
          <p:nvPr/>
        </p:nvSpPr>
        <p:spPr>
          <a:xfrm>
            <a:off x="2281645" y="2544687"/>
            <a:ext cx="2275784" cy="3139321"/>
          </a:xfrm>
          <a:prstGeom prst="rect">
            <a:avLst/>
          </a:prstGeom>
          <a:noFill/>
        </p:spPr>
        <p:txBody>
          <a:bodyPr wrap="square" rtlCol="0">
            <a:spAutoFit/>
          </a:bodyPr>
          <a:lstStyle/>
          <a:p>
            <a:pPr defTabSz="913537" fontAlgn="b">
              <a:defRPr/>
            </a:pPr>
            <a:r>
              <a:rPr lang="en-US" dirty="0"/>
              <a:t>Daniel </a:t>
            </a:r>
            <a:r>
              <a:rPr lang="en-US" dirty="0" smtClean="0"/>
              <a:t>MacArthur</a:t>
            </a:r>
          </a:p>
          <a:p>
            <a:pPr defTabSz="913537" fontAlgn="b">
              <a:defRPr/>
            </a:pPr>
            <a:r>
              <a:rPr lang="en-US" dirty="0" smtClean="0"/>
              <a:t>Heidi </a:t>
            </a:r>
            <a:r>
              <a:rPr lang="en-US" dirty="0" err="1"/>
              <a:t>Rehm</a:t>
            </a:r>
            <a:endParaRPr lang="en-US" dirty="0"/>
          </a:p>
          <a:p>
            <a:pPr defTabSz="913537" fontAlgn="b">
              <a:defRPr/>
            </a:pPr>
            <a:r>
              <a:rPr lang="en-US" dirty="0" smtClean="0"/>
              <a:t>Anthony </a:t>
            </a:r>
            <a:r>
              <a:rPr lang="en-US" dirty="0" err="1" smtClean="0"/>
              <a:t>Philippakis</a:t>
            </a:r>
            <a:endParaRPr lang="en-US" dirty="0" smtClean="0"/>
          </a:p>
          <a:p>
            <a:pPr defTabSz="913537" fontAlgn="b">
              <a:defRPr/>
            </a:pPr>
            <a:r>
              <a:rPr lang="en-US" dirty="0"/>
              <a:t>Monica </a:t>
            </a:r>
            <a:r>
              <a:rPr lang="en-US" dirty="0" err="1" smtClean="0"/>
              <a:t>Hsiung</a:t>
            </a:r>
            <a:r>
              <a:rPr lang="en-US" dirty="0" smtClean="0"/>
              <a:t> </a:t>
            </a:r>
            <a:r>
              <a:rPr lang="en-US" dirty="0" err="1" smtClean="0"/>
              <a:t>Wojcik</a:t>
            </a:r>
            <a:endParaRPr lang="en-US" dirty="0"/>
          </a:p>
          <a:p>
            <a:pPr defTabSz="913537" fontAlgn="b">
              <a:defRPr/>
            </a:pPr>
            <a:r>
              <a:rPr lang="en-US" dirty="0"/>
              <a:t>Ben </a:t>
            </a:r>
            <a:r>
              <a:rPr lang="en-US" dirty="0" err="1"/>
              <a:t>Weisburd</a:t>
            </a:r>
            <a:endParaRPr lang="en-US" dirty="0"/>
          </a:p>
          <a:p>
            <a:pPr defTabSz="913537" fontAlgn="b">
              <a:defRPr/>
            </a:pPr>
            <a:r>
              <a:rPr lang="en-US" dirty="0"/>
              <a:t>Elise </a:t>
            </a:r>
            <a:r>
              <a:rPr lang="en-US" dirty="0" smtClean="0"/>
              <a:t>Valkanas</a:t>
            </a:r>
          </a:p>
          <a:p>
            <a:pPr defTabSz="913537" fontAlgn="b">
              <a:defRPr/>
            </a:pPr>
            <a:r>
              <a:rPr lang="en-US" dirty="0"/>
              <a:t>Anne O’Donnell-Luria</a:t>
            </a:r>
          </a:p>
          <a:p>
            <a:pPr defTabSz="913537" fontAlgn="b">
              <a:defRPr/>
            </a:pPr>
            <a:r>
              <a:rPr lang="en-US" dirty="0" err="1"/>
              <a:t>Monkol</a:t>
            </a:r>
            <a:r>
              <a:rPr lang="en-US" dirty="0"/>
              <a:t> </a:t>
            </a:r>
            <a:r>
              <a:rPr lang="en-US" dirty="0" err="1" smtClean="0"/>
              <a:t>Lek</a:t>
            </a:r>
            <a:endParaRPr lang="en-US" dirty="0" smtClean="0"/>
          </a:p>
          <a:p>
            <a:pPr defTabSz="913537" fontAlgn="b">
              <a:defRPr/>
            </a:pPr>
            <a:endParaRPr lang="en-US" dirty="0" smtClean="0"/>
          </a:p>
          <a:p>
            <a:pPr defTabSz="913537" fontAlgn="b">
              <a:defRPr/>
            </a:pPr>
            <a:endParaRPr lang="en-US" dirty="0"/>
          </a:p>
          <a:p>
            <a:pPr defTabSz="913537" fontAlgn="b">
              <a:defRPr/>
            </a:pPr>
            <a:r>
              <a:rPr lang="en-US" b="1" dirty="0"/>
              <a:t>MacArthur </a:t>
            </a:r>
            <a:r>
              <a:rPr lang="en-US" b="1" dirty="0" smtClean="0"/>
              <a:t>Lab</a:t>
            </a:r>
            <a:endParaRPr lang="en-US" b="1" dirty="0"/>
          </a:p>
        </p:txBody>
      </p:sp>
      <p:sp>
        <p:nvSpPr>
          <p:cNvPr id="7" name="TextBox 6"/>
          <p:cNvSpPr txBox="1"/>
          <p:nvPr/>
        </p:nvSpPr>
        <p:spPr>
          <a:xfrm>
            <a:off x="4887163" y="2537276"/>
            <a:ext cx="2275784" cy="2862323"/>
          </a:xfrm>
          <a:prstGeom prst="rect">
            <a:avLst/>
          </a:prstGeom>
          <a:noFill/>
        </p:spPr>
        <p:txBody>
          <a:bodyPr wrap="square" rtlCol="0">
            <a:spAutoFit/>
          </a:bodyPr>
          <a:lstStyle/>
          <a:p>
            <a:pPr defTabSz="913537" fontAlgn="b">
              <a:defRPr/>
            </a:pPr>
            <a:r>
              <a:rPr lang="en-US" dirty="0"/>
              <a:t>Orion </a:t>
            </a:r>
            <a:r>
              <a:rPr lang="en-US" dirty="0" err="1"/>
              <a:t>Buske</a:t>
            </a:r>
            <a:endParaRPr lang="en-US" dirty="0"/>
          </a:p>
          <a:p>
            <a:pPr defTabSz="913537" fontAlgn="b">
              <a:defRPr/>
            </a:pPr>
            <a:r>
              <a:rPr lang="en-US" dirty="0"/>
              <a:t>Francois </a:t>
            </a:r>
            <a:r>
              <a:rPr lang="en-US" dirty="0" err="1"/>
              <a:t>Schiettecatte</a:t>
            </a:r>
            <a:endParaRPr lang="en-US" dirty="0"/>
          </a:p>
          <a:p>
            <a:pPr defTabSz="913537" fontAlgn="b">
              <a:defRPr/>
            </a:pPr>
            <a:r>
              <a:rPr lang="en-US" dirty="0" smtClean="0"/>
              <a:t>Nara </a:t>
            </a:r>
            <a:r>
              <a:rPr lang="en-US" dirty="0" err="1" smtClean="0"/>
              <a:t>Sobreira</a:t>
            </a:r>
            <a:endParaRPr lang="en-US" dirty="0" smtClean="0"/>
          </a:p>
          <a:p>
            <a:pPr defTabSz="913537" fontAlgn="b">
              <a:defRPr/>
            </a:pPr>
            <a:r>
              <a:rPr lang="en-US" dirty="0" smtClean="0"/>
              <a:t>Ada </a:t>
            </a:r>
            <a:r>
              <a:rPr lang="en-US" dirty="0" err="1" smtClean="0"/>
              <a:t>Hamosh</a:t>
            </a:r>
            <a:endParaRPr lang="en-US" dirty="0" smtClean="0"/>
          </a:p>
          <a:p>
            <a:pPr defTabSz="913537" fontAlgn="b">
              <a:defRPr/>
            </a:pPr>
            <a:r>
              <a:rPr lang="en-US" dirty="0" smtClean="0"/>
              <a:t>Jules </a:t>
            </a:r>
            <a:r>
              <a:rPr lang="en-US" dirty="0"/>
              <a:t>Jacobsen</a:t>
            </a:r>
          </a:p>
          <a:p>
            <a:pPr defTabSz="913537" fontAlgn="b">
              <a:defRPr/>
            </a:pPr>
            <a:r>
              <a:rPr lang="en-US" dirty="0"/>
              <a:t>Melissa </a:t>
            </a:r>
            <a:r>
              <a:rPr lang="en-US" dirty="0" err="1" smtClean="0"/>
              <a:t>Haendel</a:t>
            </a:r>
            <a:endParaRPr lang="en-US" dirty="0" smtClean="0"/>
          </a:p>
          <a:p>
            <a:pPr defTabSz="913537" fontAlgn="b">
              <a:defRPr/>
            </a:pPr>
            <a:endParaRPr lang="en-US" dirty="0"/>
          </a:p>
          <a:p>
            <a:pPr defTabSz="913537" fontAlgn="b">
              <a:defRPr/>
            </a:pPr>
            <a:endParaRPr lang="en-US" dirty="0" smtClean="0"/>
          </a:p>
          <a:p>
            <a:pPr defTabSz="913537" fontAlgn="b">
              <a:defRPr/>
            </a:pPr>
            <a:endParaRPr lang="en-US" dirty="0" smtClean="0"/>
          </a:p>
          <a:p>
            <a:pPr defTabSz="913537" fontAlgn="b">
              <a:defRPr/>
            </a:pPr>
            <a:endParaRPr lang="en-US" dirty="0"/>
          </a:p>
        </p:txBody>
      </p:sp>
    </p:spTree>
    <p:extLst>
      <p:ext uri="{BB962C8B-B14F-4D97-AF65-F5344CB8AC3E}">
        <p14:creationId xmlns:p14="http://schemas.microsoft.com/office/powerpoint/2010/main" val="37439974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8" name="TextBox 7"/>
          <p:cNvSpPr txBox="1"/>
          <p:nvPr/>
        </p:nvSpPr>
        <p:spPr>
          <a:xfrm>
            <a:off x="1881970" y="1927736"/>
            <a:ext cx="5997821" cy="4081118"/>
          </a:xfrm>
          <a:prstGeom prst="rect">
            <a:avLst/>
          </a:prstGeom>
          <a:noFill/>
        </p:spPr>
        <p:txBody>
          <a:bodyPr wrap="square" rtlCol="0">
            <a:spAutoFit/>
          </a:bodyPr>
          <a:lstStyle/>
          <a:p>
            <a:pPr marL="285750" indent="-285750">
              <a:lnSpc>
                <a:spcPct val="140000"/>
              </a:lnSpc>
              <a:buFont typeface="Arial"/>
              <a:buChar char="•"/>
            </a:pPr>
            <a:r>
              <a:rPr lang="en-US" sz="2800" dirty="0" smtClean="0"/>
              <a:t>Analysis process</a:t>
            </a:r>
          </a:p>
          <a:p>
            <a:pPr marL="285750" indent="-285750">
              <a:lnSpc>
                <a:spcPct val="140000"/>
              </a:lnSpc>
              <a:buFont typeface="Arial"/>
              <a:buChar char="•"/>
            </a:pPr>
            <a:r>
              <a:rPr lang="en-US" sz="2800" dirty="0" smtClean="0"/>
              <a:t>Analysis team organization</a:t>
            </a:r>
          </a:p>
          <a:p>
            <a:pPr marL="285750" indent="-285750">
              <a:lnSpc>
                <a:spcPct val="140000"/>
              </a:lnSpc>
              <a:buFont typeface="Arial"/>
              <a:buChar char="•"/>
            </a:pPr>
            <a:r>
              <a:rPr lang="en-US" sz="2800" dirty="0" smtClean="0"/>
              <a:t>Post-match process</a:t>
            </a:r>
          </a:p>
          <a:p>
            <a:pPr marL="285750" indent="-285750">
              <a:lnSpc>
                <a:spcPct val="140000"/>
              </a:lnSpc>
              <a:buFont typeface="Arial"/>
              <a:buChar char="•"/>
            </a:pPr>
            <a:r>
              <a:rPr lang="en-US" sz="2800" dirty="0" smtClean="0"/>
              <a:t>Contact information of submissions</a:t>
            </a:r>
          </a:p>
          <a:p>
            <a:pPr marL="285750" indent="-285750">
              <a:lnSpc>
                <a:spcPct val="140000"/>
              </a:lnSpc>
              <a:buFont typeface="Arial"/>
              <a:buChar char="•"/>
            </a:pPr>
            <a:r>
              <a:rPr lang="en-US" sz="2800" dirty="0" smtClean="0"/>
              <a:t>Operational metrics</a:t>
            </a:r>
          </a:p>
          <a:p>
            <a:pPr marL="285750" indent="-285750">
              <a:lnSpc>
                <a:spcPct val="140000"/>
              </a:lnSpc>
              <a:buFont typeface="Arial"/>
              <a:buChar char="•"/>
            </a:pPr>
            <a:r>
              <a:rPr lang="en-US" sz="2800" dirty="0" smtClean="0"/>
              <a:t>Discussion proposals</a:t>
            </a:r>
            <a:endParaRPr lang="en-US" dirty="0" smtClean="0"/>
          </a:p>
          <a:p>
            <a:pPr>
              <a:lnSpc>
                <a:spcPct val="140000"/>
              </a:lnSpc>
            </a:pPr>
            <a:endParaRPr lang="en-US" dirty="0"/>
          </a:p>
        </p:txBody>
      </p:sp>
    </p:spTree>
    <p:extLst>
      <p:ext uri="{BB962C8B-B14F-4D97-AF65-F5344CB8AC3E}">
        <p14:creationId xmlns:p14="http://schemas.microsoft.com/office/powerpoint/2010/main" val="15032228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process</a:t>
            </a:r>
            <a:endParaRPr lang="en-US" dirty="0"/>
          </a:p>
        </p:txBody>
      </p:sp>
      <p:cxnSp>
        <p:nvCxnSpPr>
          <p:cNvPr id="66" name="Elbow Connector 65"/>
          <p:cNvCxnSpPr>
            <a:stCxn id="33" idx="3"/>
            <a:endCxn id="60" idx="1"/>
          </p:cNvCxnSpPr>
          <p:nvPr/>
        </p:nvCxnSpPr>
        <p:spPr>
          <a:xfrm flipV="1">
            <a:off x="6406793" y="2693911"/>
            <a:ext cx="1258492" cy="253964"/>
          </a:xfrm>
          <a:prstGeom prst="bent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81" name="Group 80"/>
          <p:cNvGrpSpPr/>
          <p:nvPr/>
        </p:nvGrpSpPr>
        <p:grpSpPr>
          <a:xfrm>
            <a:off x="766528" y="1872335"/>
            <a:ext cx="5640265" cy="2587134"/>
            <a:chOff x="892379" y="1872335"/>
            <a:chExt cx="5640265" cy="2587134"/>
          </a:xfrm>
        </p:grpSpPr>
        <p:sp>
          <p:nvSpPr>
            <p:cNvPr id="11" name="Rounded Rectangle 10"/>
            <p:cNvSpPr/>
            <p:nvPr/>
          </p:nvSpPr>
          <p:spPr>
            <a:xfrm>
              <a:off x="3146190" y="2349240"/>
              <a:ext cx="1578820" cy="1201402"/>
            </a:xfrm>
            <a:prstGeom prst="round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157632" y="1872335"/>
              <a:ext cx="777968" cy="369332"/>
            </a:xfrm>
            <a:prstGeom prst="rect">
              <a:avLst/>
            </a:prstGeom>
            <a:noFill/>
          </p:spPr>
          <p:txBody>
            <a:bodyPr wrap="square" rtlCol="0">
              <a:spAutoFit/>
            </a:bodyPr>
            <a:lstStyle/>
            <a:p>
              <a:r>
                <a:rPr lang="en-US" i="1" dirty="0" err="1" smtClean="0"/>
                <a:t>seqr</a:t>
              </a:r>
              <a:endParaRPr lang="en-US" i="1" dirty="0"/>
            </a:p>
          </p:txBody>
        </p:sp>
        <p:sp>
          <p:nvSpPr>
            <p:cNvPr id="15" name="Parallelogram 14"/>
            <p:cNvSpPr/>
            <p:nvPr/>
          </p:nvSpPr>
          <p:spPr>
            <a:xfrm>
              <a:off x="892379" y="2501640"/>
              <a:ext cx="1693228" cy="389025"/>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phenotypes</a:t>
              </a:r>
              <a:endParaRPr lang="en-US" dirty="0"/>
            </a:p>
          </p:txBody>
        </p:sp>
        <p:sp>
          <p:nvSpPr>
            <p:cNvPr id="16" name="Parallelogram 15"/>
            <p:cNvSpPr/>
            <p:nvPr/>
          </p:nvSpPr>
          <p:spPr>
            <a:xfrm>
              <a:off x="892379" y="3065485"/>
              <a:ext cx="1693228" cy="389025"/>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genotypes</a:t>
              </a:r>
              <a:endParaRPr lang="en-US" dirty="0"/>
            </a:p>
          </p:txBody>
        </p:sp>
        <p:sp>
          <p:nvSpPr>
            <p:cNvPr id="17" name="Parallelogram 16"/>
            <p:cNvSpPr/>
            <p:nvPr/>
          </p:nvSpPr>
          <p:spPr>
            <a:xfrm>
              <a:off x="2242372" y="4070444"/>
              <a:ext cx="1693228" cy="389025"/>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comments</a:t>
              </a:r>
              <a:endParaRPr lang="en-US" dirty="0"/>
            </a:p>
          </p:txBody>
        </p:sp>
        <p:sp>
          <p:nvSpPr>
            <p:cNvPr id="18" name="Parallelogram 17"/>
            <p:cNvSpPr/>
            <p:nvPr/>
          </p:nvSpPr>
          <p:spPr>
            <a:xfrm>
              <a:off x="3935600" y="4060914"/>
              <a:ext cx="1693228" cy="389025"/>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annotations</a:t>
              </a:r>
              <a:endParaRPr lang="en-US" dirty="0"/>
            </a:p>
          </p:txBody>
        </p:sp>
        <p:cxnSp>
          <p:nvCxnSpPr>
            <p:cNvPr id="20" name="Elbow Connector 19"/>
            <p:cNvCxnSpPr>
              <a:stCxn id="15" idx="2"/>
              <a:endCxn id="11" idx="1"/>
            </p:cNvCxnSpPr>
            <p:nvPr/>
          </p:nvCxnSpPr>
          <p:spPr>
            <a:xfrm>
              <a:off x="2536979" y="2696153"/>
              <a:ext cx="609211" cy="253788"/>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16" idx="2"/>
              <a:endCxn id="11" idx="1"/>
            </p:cNvCxnSpPr>
            <p:nvPr/>
          </p:nvCxnSpPr>
          <p:spPr>
            <a:xfrm flipV="1">
              <a:off x="2536979" y="2949941"/>
              <a:ext cx="609211" cy="310057"/>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nvGrpSpPr>
            <p:cNvPr id="55" name="Group 54"/>
            <p:cNvGrpSpPr/>
            <p:nvPr/>
          </p:nvGrpSpPr>
          <p:grpSpPr>
            <a:xfrm>
              <a:off x="5319928" y="2761149"/>
              <a:ext cx="1212716" cy="373452"/>
              <a:chOff x="5640279" y="3703048"/>
              <a:chExt cx="1212716" cy="373452"/>
            </a:xfrm>
          </p:grpSpPr>
          <p:sp>
            <p:nvSpPr>
              <p:cNvPr id="33" name="Rounded Rectangle 32"/>
              <p:cNvSpPr/>
              <p:nvPr/>
            </p:nvSpPr>
            <p:spPr>
              <a:xfrm>
                <a:off x="5640279" y="3703048"/>
                <a:ext cx="1212716" cy="373451"/>
              </a:xfrm>
              <a:prstGeom prst="round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5640279" y="3707168"/>
                <a:ext cx="1121190" cy="369332"/>
              </a:xfrm>
              <a:prstGeom prst="rect">
                <a:avLst/>
              </a:prstGeom>
              <a:noFill/>
            </p:spPr>
            <p:txBody>
              <a:bodyPr wrap="square" rtlCol="0">
                <a:spAutoFit/>
              </a:bodyPr>
              <a:lstStyle/>
              <a:p>
                <a:r>
                  <a:rPr lang="en-US" i="1" dirty="0" smtClean="0"/>
                  <a:t>matchbox</a:t>
                </a:r>
                <a:endParaRPr lang="en-US" i="1" dirty="0"/>
              </a:p>
            </p:txBody>
          </p:sp>
        </p:grpSp>
        <p:cxnSp>
          <p:nvCxnSpPr>
            <p:cNvPr id="44" name="Elbow Connector 43"/>
            <p:cNvCxnSpPr>
              <a:stCxn id="17" idx="1"/>
              <a:endCxn id="11" idx="2"/>
            </p:cNvCxnSpPr>
            <p:nvPr/>
          </p:nvCxnSpPr>
          <p:spPr>
            <a:xfrm rot="5400000" flipH="1" flipV="1">
              <a:off x="3276706" y="3411550"/>
              <a:ext cx="519802" cy="797986"/>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18" idx="1"/>
              <a:endCxn id="11" idx="2"/>
            </p:cNvCxnSpPr>
            <p:nvPr/>
          </p:nvCxnSpPr>
          <p:spPr>
            <a:xfrm rot="16200000" flipV="1">
              <a:off x="4128085" y="3358157"/>
              <a:ext cx="510272" cy="89524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11" idx="3"/>
              <a:endCxn id="35" idx="1"/>
            </p:cNvCxnSpPr>
            <p:nvPr/>
          </p:nvCxnSpPr>
          <p:spPr>
            <a:xfrm flipV="1">
              <a:off x="4725010" y="2949935"/>
              <a:ext cx="594918" cy="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77" name="Multidocument 76"/>
            <p:cNvSpPr/>
            <p:nvPr/>
          </p:nvSpPr>
          <p:spPr>
            <a:xfrm>
              <a:off x="3443658" y="2625483"/>
              <a:ext cx="938141" cy="659035"/>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patients</a:t>
              </a:r>
              <a:endParaRPr lang="en-US" sz="1200" dirty="0"/>
            </a:p>
          </p:txBody>
        </p:sp>
      </p:grpSp>
      <p:grpSp>
        <p:nvGrpSpPr>
          <p:cNvPr id="80" name="Group 79"/>
          <p:cNvGrpSpPr/>
          <p:nvPr/>
        </p:nvGrpSpPr>
        <p:grpSpPr>
          <a:xfrm>
            <a:off x="6315281" y="590977"/>
            <a:ext cx="2700008" cy="2105176"/>
            <a:chOff x="6315281" y="590977"/>
            <a:chExt cx="2700008" cy="2105176"/>
          </a:xfrm>
        </p:grpSpPr>
        <p:sp>
          <p:nvSpPr>
            <p:cNvPr id="60" name="Cloud 59"/>
            <p:cNvSpPr/>
            <p:nvPr/>
          </p:nvSpPr>
          <p:spPr>
            <a:xfrm>
              <a:off x="6315281" y="590977"/>
              <a:ext cx="2700008" cy="2105176"/>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7125883" y="849769"/>
              <a:ext cx="1640231" cy="584776"/>
            </a:xfrm>
            <a:prstGeom prst="rect">
              <a:avLst/>
            </a:prstGeom>
            <a:noFill/>
          </p:spPr>
          <p:txBody>
            <a:bodyPr wrap="square" rtlCol="0">
              <a:spAutoFit/>
            </a:bodyPr>
            <a:lstStyle/>
            <a:p>
              <a:r>
                <a:rPr lang="en-US" sz="1600" dirty="0" smtClean="0"/>
                <a:t>Matchmaker Exchange (MME)</a:t>
              </a:r>
              <a:endParaRPr lang="en-US" sz="1600" dirty="0"/>
            </a:p>
          </p:txBody>
        </p:sp>
        <p:sp>
          <p:nvSpPr>
            <p:cNvPr id="79" name="Multidocument 78"/>
            <p:cNvSpPr/>
            <p:nvPr/>
          </p:nvSpPr>
          <p:spPr>
            <a:xfrm>
              <a:off x="7229646" y="1566817"/>
              <a:ext cx="938141" cy="659035"/>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patients</a:t>
              </a:r>
              <a:endParaRPr lang="en-US" sz="1200" dirty="0"/>
            </a:p>
          </p:txBody>
        </p:sp>
      </p:grpSp>
      <p:sp>
        <p:nvSpPr>
          <p:cNvPr id="83" name="TextBox 82"/>
          <p:cNvSpPr txBox="1"/>
          <p:nvPr/>
        </p:nvSpPr>
        <p:spPr>
          <a:xfrm>
            <a:off x="987746" y="4891433"/>
            <a:ext cx="7396335" cy="1315745"/>
          </a:xfrm>
          <a:prstGeom prst="rect">
            <a:avLst/>
          </a:prstGeom>
          <a:noFill/>
        </p:spPr>
        <p:txBody>
          <a:bodyPr wrap="square" rtlCol="0">
            <a:spAutoFit/>
          </a:bodyPr>
          <a:lstStyle/>
          <a:p>
            <a:pPr marL="342900" lvl="0" indent="-342900">
              <a:lnSpc>
                <a:spcPct val="150000"/>
              </a:lnSpc>
              <a:buFont typeface="+mj-lt"/>
              <a:buAutoNum type="arabicPeriod"/>
            </a:pPr>
            <a:r>
              <a:rPr lang="en-US" dirty="0" smtClean="0"/>
              <a:t>Insert phenotypes and genotypes into </a:t>
            </a:r>
            <a:r>
              <a:rPr lang="en-US" i="1" dirty="0" err="1" smtClean="0"/>
              <a:t>seqr</a:t>
            </a:r>
            <a:endParaRPr lang="en-US" i="1" dirty="0" smtClean="0"/>
          </a:p>
          <a:p>
            <a:pPr marL="342900" indent="-342900">
              <a:lnSpc>
                <a:spcPct val="150000"/>
              </a:lnSpc>
              <a:buFont typeface="+mj-lt"/>
              <a:buAutoNum type="arabicPeriod"/>
            </a:pPr>
            <a:r>
              <a:rPr lang="en-US" dirty="0" smtClean="0"/>
              <a:t>Analyze, annotate, comment, to collaboratively identify gene candidates</a:t>
            </a:r>
          </a:p>
          <a:p>
            <a:pPr marL="342900" lvl="0" indent="-342900">
              <a:lnSpc>
                <a:spcPct val="150000"/>
              </a:lnSpc>
              <a:buFont typeface="+mj-lt"/>
              <a:buAutoNum type="arabicPeriod"/>
            </a:pPr>
            <a:r>
              <a:rPr lang="en-US" dirty="0" smtClean="0"/>
              <a:t>Add to MME as deemed appropriate by project team</a:t>
            </a:r>
          </a:p>
        </p:txBody>
      </p:sp>
    </p:spTree>
    <p:extLst>
      <p:ext uri="{BB962C8B-B14F-4D97-AF65-F5344CB8AC3E}">
        <p14:creationId xmlns:p14="http://schemas.microsoft.com/office/powerpoint/2010/main" val="937848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team </a:t>
            </a:r>
            <a:r>
              <a:rPr lang="en-US" dirty="0"/>
              <a:t>o</a:t>
            </a:r>
            <a:r>
              <a:rPr lang="en-US" dirty="0" smtClean="0"/>
              <a:t>rganization</a:t>
            </a:r>
            <a:endParaRPr lang="en-US" dirty="0"/>
          </a:p>
        </p:txBody>
      </p:sp>
      <p:grpSp>
        <p:nvGrpSpPr>
          <p:cNvPr id="69" name="Group 68"/>
          <p:cNvGrpSpPr/>
          <p:nvPr/>
        </p:nvGrpSpPr>
        <p:grpSpPr>
          <a:xfrm>
            <a:off x="5244461" y="1342256"/>
            <a:ext cx="2504642" cy="5148295"/>
            <a:chOff x="5244461" y="1342256"/>
            <a:chExt cx="2504642" cy="5148295"/>
          </a:xfrm>
        </p:grpSpPr>
        <p:grpSp>
          <p:nvGrpSpPr>
            <p:cNvPr id="70" name="Group 69"/>
            <p:cNvGrpSpPr/>
            <p:nvPr/>
          </p:nvGrpSpPr>
          <p:grpSpPr>
            <a:xfrm>
              <a:off x="5244461" y="1935280"/>
              <a:ext cx="2504642" cy="1756806"/>
              <a:chOff x="5232702" y="1700120"/>
              <a:chExt cx="2504642" cy="1756806"/>
            </a:xfrm>
          </p:grpSpPr>
          <p:sp>
            <p:nvSpPr>
              <p:cNvPr id="85" name="Alternate Process 84"/>
              <p:cNvSpPr/>
              <p:nvPr/>
            </p:nvSpPr>
            <p:spPr>
              <a:xfrm>
                <a:off x="5232702" y="2069452"/>
                <a:ext cx="2504642" cy="1387474"/>
              </a:xfrm>
              <a:prstGeom prst="flowChartAlternateProcess">
                <a:avLst/>
              </a:prstGeom>
              <a:noFill/>
              <a:ln>
                <a:solidFill>
                  <a:srgbClr val="4F81BD"/>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p:cNvSpPr txBox="1"/>
              <p:nvPr/>
            </p:nvSpPr>
            <p:spPr>
              <a:xfrm>
                <a:off x="5479640" y="2257592"/>
                <a:ext cx="1975492" cy="369332"/>
              </a:xfrm>
              <a:prstGeom prst="rect">
                <a:avLst/>
              </a:prstGeom>
              <a:noFill/>
              <a:ln>
                <a:solidFill>
                  <a:schemeClr val="accent1"/>
                </a:solidFill>
                <a:prstDash val="sysDash"/>
              </a:ln>
            </p:spPr>
            <p:txBody>
              <a:bodyPr wrap="square" rtlCol="0">
                <a:spAutoFit/>
              </a:bodyPr>
              <a:lstStyle/>
              <a:p>
                <a:r>
                  <a:rPr lang="en-US" dirty="0" smtClean="0"/>
                  <a:t>Collaborator team</a:t>
                </a:r>
                <a:endParaRPr lang="en-US" dirty="0"/>
              </a:p>
            </p:txBody>
          </p:sp>
          <p:sp>
            <p:nvSpPr>
              <p:cNvPr id="87" name="TextBox 86"/>
              <p:cNvSpPr txBox="1"/>
              <p:nvPr/>
            </p:nvSpPr>
            <p:spPr>
              <a:xfrm>
                <a:off x="5479640" y="2935640"/>
                <a:ext cx="1975492" cy="369332"/>
              </a:xfrm>
              <a:prstGeom prst="rect">
                <a:avLst/>
              </a:prstGeom>
              <a:noFill/>
              <a:ln>
                <a:solidFill>
                  <a:schemeClr val="accent1"/>
                </a:solidFill>
                <a:prstDash val="sysDash"/>
              </a:ln>
            </p:spPr>
            <p:txBody>
              <a:bodyPr wrap="square" rtlCol="0">
                <a:spAutoFit/>
              </a:bodyPr>
              <a:lstStyle/>
              <a:p>
                <a:r>
                  <a:rPr lang="en-US" dirty="0" smtClean="0"/>
                  <a:t>Broad CMG analyst</a:t>
                </a:r>
                <a:endParaRPr lang="en-US" dirty="0"/>
              </a:p>
            </p:txBody>
          </p:sp>
          <p:sp>
            <p:nvSpPr>
              <p:cNvPr id="88" name="TextBox 87"/>
              <p:cNvSpPr txBox="1"/>
              <p:nvPr/>
            </p:nvSpPr>
            <p:spPr>
              <a:xfrm>
                <a:off x="5232702" y="1700120"/>
                <a:ext cx="1599208" cy="369332"/>
              </a:xfrm>
              <a:prstGeom prst="rect">
                <a:avLst/>
              </a:prstGeom>
              <a:noFill/>
            </p:spPr>
            <p:txBody>
              <a:bodyPr wrap="square" rtlCol="0">
                <a:spAutoFit/>
              </a:bodyPr>
              <a:lstStyle/>
              <a:p>
                <a:r>
                  <a:rPr lang="en-US" dirty="0" smtClean="0"/>
                  <a:t>Project team</a:t>
                </a:r>
                <a:endParaRPr lang="en-US" dirty="0"/>
              </a:p>
            </p:txBody>
          </p:sp>
        </p:grpSp>
        <p:sp>
          <p:nvSpPr>
            <p:cNvPr id="71" name="TextBox 70"/>
            <p:cNvSpPr txBox="1"/>
            <p:nvPr/>
          </p:nvSpPr>
          <p:spPr>
            <a:xfrm>
              <a:off x="5244461" y="3910210"/>
              <a:ext cx="1599208" cy="369332"/>
            </a:xfrm>
            <a:prstGeom prst="rect">
              <a:avLst/>
            </a:prstGeom>
            <a:noFill/>
          </p:spPr>
          <p:txBody>
            <a:bodyPr wrap="square" rtlCol="0">
              <a:spAutoFit/>
            </a:bodyPr>
            <a:lstStyle/>
            <a:p>
              <a:r>
                <a:rPr lang="en-US" dirty="0" smtClean="0"/>
                <a:t>Project team</a:t>
              </a:r>
              <a:endParaRPr lang="en-US" dirty="0"/>
            </a:p>
          </p:txBody>
        </p:sp>
        <p:cxnSp>
          <p:nvCxnSpPr>
            <p:cNvPr id="72" name="Straight Arrow Connector 71"/>
            <p:cNvCxnSpPr/>
            <p:nvPr/>
          </p:nvCxnSpPr>
          <p:spPr>
            <a:xfrm>
              <a:off x="6584973" y="5914397"/>
              <a:ext cx="0" cy="576154"/>
            </a:xfrm>
            <a:prstGeom prst="straightConnector1">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6584973" y="1342256"/>
              <a:ext cx="0" cy="616260"/>
            </a:xfrm>
            <a:prstGeom prst="straightConnector1">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74" name="Plus 73"/>
            <p:cNvSpPr/>
            <p:nvPr/>
          </p:nvSpPr>
          <p:spPr>
            <a:xfrm>
              <a:off x="6385074" y="2912870"/>
              <a:ext cx="223419" cy="179559"/>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Alternate Process 74"/>
            <p:cNvSpPr/>
            <p:nvPr/>
          </p:nvSpPr>
          <p:spPr>
            <a:xfrm>
              <a:off x="5244461" y="4296122"/>
              <a:ext cx="2504642" cy="1387474"/>
            </a:xfrm>
            <a:prstGeom prst="flowChartAlternateProcess">
              <a:avLst/>
            </a:prstGeom>
            <a:noFill/>
            <a:ln>
              <a:solidFill>
                <a:srgbClr val="4F81BD"/>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5491399" y="4484262"/>
              <a:ext cx="1975492" cy="369332"/>
            </a:xfrm>
            <a:prstGeom prst="rect">
              <a:avLst/>
            </a:prstGeom>
            <a:noFill/>
            <a:ln>
              <a:solidFill>
                <a:schemeClr val="accent1"/>
              </a:solidFill>
              <a:prstDash val="sysDash"/>
            </a:ln>
          </p:spPr>
          <p:txBody>
            <a:bodyPr wrap="square" rtlCol="0">
              <a:spAutoFit/>
            </a:bodyPr>
            <a:lstStyle/>
            <a:p>
              <a:r>
                <a:rPr lang="en-US" dirty="0" smtClean="0"/>
                <a:t>Collaborator team</a:t>
              </a:r>
              <a:endParaRPr lang="en-US" dirty="0"/>
            </a:p>
          </p:txBody>
        </p:sp>
        <p:sp>
          <p:nvSpPr>
            <p:cNvPr id="82" name="TextBox 81"/>
            <p:cNvSpPr txBox="1"/>
            <p:nvPr/>
          </p:nvSpPr>
          <p:spPr>
            <a:xfrm>
              <a:off x="5491399" y="5162310"/>
              <a:ext cx="1975492" cy="369332"/>
            </a:xfrm>
            <a:prstGeom prst="rect">
              <a:avLst/>
            </a:prstGeom>
            <a:noFill/>
            <a:ln>
              <a:solidFill>
                <a:schemeClr val="accent1"/>
              </a:solidFill>
              <a:prstDash val="sysDash"/>
            </a:ln>
          </p:spPr>
          <p:txBody>
            <a:bodyPr wrap="square" rtlCol="0">
              <a:spAutoFit/>
            </a:bodyPr>
            <a:lstStyle/>
            <a:p>
              <a:r>
                <a:rPr lang="en-US" dirty="0" smtClean="0"/>
                <a:t>Broad CMG analyst</a:t>
              </a:r>
              <a:endParaRPr lang="en-US" dirty="0"/>
            </a:p>
          </p:txBody>
        </p:sp>
        <p:sp>
          <p:nvSpPr>
            <p:cNvPr id="83" name="Plus 82"/>
            <p:cNvSpPr/>
            <p:nvPr/>
          </p:nvSpPr>
          <p:spPr>
            <a:xfrm>
              <a:off x="6385074" y="4904380"/>
              <a:ext cx="223419" cy="179559"/>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4" name="Straight Connector 83"/>
            <p:cNvCxnSpPr/>
            <p:nvPr/>
          </p:nvCxnSpPr>
          <p:spPr>
            <a:xfrm>
              <a:off x="6584973" y="3786157"/>
              <a:ext cx="0" cy="270440"/>
            </a:xfrm>
            <a:prstGeom prst="line">
              <a:avLst/>
            </a:prstGeom>
            <a:ln>
              <a:prstDash val="dot"/>
            </a:ln>
          </p:spPr>
          <p:style>
            <a:lnRef idx="2">
              <a:schemeClr val="accent1"/>
            </a:lnRef>
            <a:fillRef idx="0">
              <a:schemeClr val="accent1"/>
            </a:fillRef>
            <a:effectRef idx="1">
              <a:schemeClr val="accent1"/>
            </a:effectRef>
            <a:fontRef idx="minor">
              <a:schemeClr val="tx1"/>
            </a:fontRef>
          </p:style>
        </p:cxnSp>
      </p:grpSp>
      <p:grpSp>
        <p:nvGrpSpPr>
          <p:cNvPr id="89" name="Group 88"/>
          <p:cNvGrpSpPr/>
          <p:nvPr/>
        </p:nvGrpSpPr>
        <p:grpSpPr>
          <a:xfrm>
            <a:off x="3314728" y="3725227"/>
            <a:ext cx="1575688" cy="763825"/>
            <a:chOff x="3421835" y="3480443"/>
            <a:chExt cx="1575688" cy="763825"/>
          </a:xfrm>
        </p:grpSpPr>
        <p:sp>
          <p:nvSpPr>
            <p:cNvPr id="90" name="Curved Left Arrow 89"/>
            <p:cNvSpPr/>
            <p:nvPr/>
          </p:nvSpPr>
          <p:spPr>
            <a:xfrm>
              <a:off x="4280231" y="3480443"/>
              <a:ext cx="717292" cy="716793"/>
            </a:xfrm>
            <a:prstGeom prst="curvedLeftArrow">
              <a:avLst/>
            </a:prstGeom>
            <a:scene3d>
              <a:camera prst="orthographicFront">
                <a:rot lat="1080000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1" name="Curved Right Arrow 90"/>
            <p:cNvSpPr/>
            <p:nvPr/>
          </p:nvSpPr>
          <p:spPr>
            <a:xfrm>
              <a:off x="3421835" y="3527475"/>
              <a:ext cx="634979" cy="71679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93" name="TextBox 92"/>
          <p:cNvSpPr txBox="1"/>
          <p:nvPr/>
        </p:nvSpPr>
        <p:spPr>
          <a:xfrm>
            <a:off x="497939" y="1997891"/>
            <a:ext cx="2434552" cy="4247317"/>
          </a:xfrm>
          <a:prstGeom prst="rect">
            <a:avLst/>
          </a:prstGeom>
          <a:noFill/>
          <a:ln>
            <a:solidFill>
              <a:schemeClr val="accent1"/>
            </a:solidFill>
            <a:prstDash val="sysDash"/>
          </a:ln>
        </p:spPr>
        <p:txBody>
          <a:bodyPr wrap="square" rtlCol="0">
            <a:spAutoFit/>
          </a:bodyPr>
          <a:lstStyle/>
          <a:p>
            <a:pPr marL="285750" indent="-285750">
              <a:buFont typeface="Arial"/>
              <a:buChar char="•"/>
            </a:pPr>
            <a:r>
              <a:rPr lang="en-US" dirty="0" smtClean="0"/>
              <a:t>Centralized analyst meetings develop common methods, analyses, and disperse knowledge.</a:t>
            </a:r>
          </a:p>
          <a:p>
            <a:pPr marL="285750" indent="-285750">
              <a:buFont typeface="Arial"/>
              <a:buChar char="•"/>
            </a:pPr>
            <a:endParaRPr lang="en-US" dirty="0"/>
          </a:p>
          <a:p>
            <a:pPr marL="285750" indent="-285750">
              <a:buFont typeface="Arial"/>
              <a:buChar char="•"/>
            </a:pPr>
            <a:r>
              <a:rPr lang="en-US" dirty="0" smtClean="0"/>
              <a:t>Community meetings generate new collaborations</a:t>
            </a:r>
          </a:p>
          <a:p>
            <a:pPr marL="285750" indent="-285750">
              <a:buFont typeface="Arial"/>
              <a:buChar char="•"/>
            </a:pPr>
            <a:endParaRPr lang="en-US" dirty="0"/>
          </a:p>
          <a:p>
            <a:pPr marL="285750" indent="-285750">
              <a:buFont typeface="Arial"/>
              <a:buChar char="•"/>
            </a:pPr>
            <a:r>
              <a:rPr lang="en-US" dirty="0" smtClean="0"/>
              <a:t>Monthly MME-dedicated meetings to track results, post-match conversations</a:t>
            </a:r>
          </a:p>
        </p:txBody>
      </p:sp>
    </p:spTree>
    <p:extLst>
      <p:ext uri="{BB962C8B-B14F-4D97-AF65-F5344CB8AC3E}">
        <p14:creationId xmlns:p14="http://schemas.microsoft.com/office/powerpoint/2010/main" val="38364986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team </a:t>
            </a:r>
            <a:r>
              <a:rPr lang="en-US" dirty="0"/>
              <a:t>o</a:t>
            </a:r>
            <a:r>
              <a:rPr lang="en-US" dirty="0" smtClean="0"/>
              <a:t>rganization</a:t>
            </a:r>
            <a:endParaRPr lang="en-US" dirty="0"/>
          </a:p>
        </p:txBody>
      </p:sp>
      <p:grpSp>
        <p:nvGrpSpPr>
          <p:cNvPr id="32" name="Group 31"/>
          <p:cNvGrpSpPr/>
          <p:nvPr/>
        </p:nvGrpSpPr>
        <p:grpSpPr>
          <a:xfrm>
            <a:off x="3314728" y="3725227"/>
            <a:ext cx="1575688" cy="763825"/>
            <a:chOff x="3421835" y="3480443"/>
            <a:chExt cx="1575688" cy="763825"/>
          </a:xfrm>
        </p:grpSpPr>
        <p:sp>
          <p:nvSpPr>
            <p:cNvPr id="27" name="Curved Left Arrow 26"/>
            <p:cNvSpPr/>
            <p:nvPr/>
          </p:nvSpPr>
          <p:spPr>
            <a:xfrm>
              <a:off x="4280231" y="3480443"/>
              <a:ext cx="717292" cy="716793"/>
            </a:xfrm>
            <a:prstGeom prst="curvedLeftArrow">
              <a:avLst/>
            </a:prstGeom>
            <a:scene3d>
              <a:camera prst="orthographicFront">
                <a:rot lat="1080000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Curved Right Arrow 30"/>
            <p:cNvSpPr/>
            <p:nvPr/>
          </p:nvSpPr>
          <p:spPr>
            <a:xfrm>
              <a:off x="3421835" y="3527475"/>
              <a:ext cx="634979" cy="71679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1" name="TextBox 20"/>
          <p:cNvSpPr txBox="1"/>
          <p:nvPr/>
        </p:nvSpPr>
        <p:spPr>
          <a:xfrm>
            <a:off x="67194" y="6405235"/>
            <a:ext cx="5835763" cy="338554"/>
          </a:xfrm>
          <a:prstGeom prst="rect">
            <a:avLst/>
          </a:prstGeom>
          <a:noFill/>
        </p:spPr>
        <p:txBody>
          <a:bodyPr wrap="square" rtlCol="0">
            <a:spAutoFit/>
          </a:bodyPr>
          <a:lstStyle/>
          <a:p>
            <a:r>
              <a:rPr lang="en-US" sz="1600" dirty="0" smtClean="0"/>
              <a:t>*Discussions are in progress over automated addition at 7months.</a:t>
            </a:r>
            <a:endParaRPr lang="en-US" sz="1600" dirty="0"/>
          </a:p>
        </p:txBody>
      </p:sp>
      <p:sp>
        <p:nvSpPr>
          <p:cNvPr id="3" name="Rectangle 2"/>
          <p:cNvSpPr/>
          <p:nvPr/>
        </p:nvSpPr>
        <p:spPr>
          <a:xfrm>
            <a:off x="98969" y="1239502"/>
            <a:ext cx="6563266" cy="646331"/>
          </a:xfrm>
          <a:prstGeom prst="rect">
            <a:avLst/>
          </a:prstGeom>
        </p:spPr>
        <p:txBody>
          <a:bodyPr wrap="square">
            <a:spAutoFit/>
          </a:bodyPr>
          <a:lstStyle/>
          <a:p>
            <a:r>
              <a:rPr lang="en-US" dirty="0"/>
              <a:t>T</a:t>
            </a:r>
            <a:r>
              <a:rPr lang="en-US" dirty="0" smtClean="0"/>
              <a:t>eam decides when/what </a:t>
            </a:r>
            <a:r>
              <a:rPr lang="en-US" dirty="0"/>
              <a:t>g</a:t>
            </a:r>
            <a:r>
              <a:rPr lang="en-US" dirty="0" smtClean="0"/>
              <a:t>ene candidates are added into MME. Typically, </a:t>
            </a:r>
            <a:r>
              <a:rPr lang="en-US" b="1" dirty="0" smtClean="0"/>
              <a:t>novel genes </a:t>
            </a:r>
            <a:r>
              <a:rPr lang="en-US" dirty="0" smtClean="0"/>
              <a:t>unless  they </a:t>
            </a:r>
            <a:r>
              <a:rPr lang="en-US" b="1" dirty="0" smtClean="0"/>
              <a:t>contribute to a novel phenotype</a:t>
            </a:r>
          </a:p>
        </p:txBody>
      </p:sp>
      <p:cxnSp>
        <p:nvCxnSpPr>
          <p:cNvPr id="5" name="Straight Arrow Connector 4"/>
          <p:cNvCxnSpPr>
            <a:stCxn id="3" idx="2"/>
          </p:cNvCxnSpPr>
          <p:nvPr/>
        </p:nvCxnSpPr>
        <p:spPr>
          <a:xfrm>
            <a:off x="3380602" y="1885833"/>
            <a:ext cx="1762328" cy="80575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nvGrpSpPr>
          <p:cNvPr id="12" name="Group 11"/>
          <p:cNvGrpSpPr/>
          <p:nvPr/>
        </p:nvGrpSpPr>
        <p:grpSpPr>
          <a:xfrm>
            <a:off x="5244461" y="1342256"/>
            <a:ext cx="2504642" cy="5148295"/>
            <a:chOff x="5244461" y="1342256"/>
            <a:chExt cx="2504642" cy="5148295"/>
          </a:xfrm>
        </p:grpSpPr>
        <p:grpSp>
          <p:nvGrpSpPr>
            <p:cNvPr id="19" name="Group 18"/>
            <p:cNvGrpSpPr/>
            <p:nvPr/>
          </p:nvGrpSpPr>
          <p:grpSpPr>
            <a:xfrm>
              <a:off x="5244461" y="1935280"/>
              <a:ext cx="2504642" cy="1756806"/>
              <a:chOff x="5232702" y="1700120"/>
              <a:chExt cx="2504642" cy="1756806"/>
            </a:xfrm>
          </p:grpSpPr>
          <p:sp>
            <p:nvSpPr>
              <p:cNvPr id="10" name="Alternate Process 9"/>
              <p:cNvSpPr/>
              <p:nvPr/>
            </p:nvSpPr>
            <p:spPr>
              <a:xfrm>
                <a:off x="5232702" y="2069452"/>
                <a:ext cx="2504642" cy="1387474"/>
              </a:xfrm>
              <a:prstGeom prst="flowChartAlternateProcess">
                <a:avLst/>
              </a:prstGeom>
              <a:noFill/>
              <a:ln>
                <a:solidFill>
                  <a:srgbClr val="4F81BD"/>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479640" y="2257592"/>
                <a:ext cx="1975492" cy="369332"/>
              </a:xfrm>
              <a:prstGeom prst="rect">
                <a:avLst/>
              </a:prstGeom>
              <a:noFill/>
              <a:ln>
                <a:solidFill>
                  <a:schemeClr val="accent1"/>
                </a:solidFill>
                <a:prstDash val="sysDash"/>
              </a:ln>
            </p:spPr>
            <p:txBody>
              <a:bodyPr wrap="square" rtlCol="0">
                <a:spAutoFit/>
              </a:bodyPr>
              <a:lstStyle/>
              <a:p>
                <a:r>
                  <a:rPr lang="en-US" dirty="0" smtClean="0"/>
                  <a:t>Collaborator team</a:t>
                </a:r>
                <a:endParaRPr lang="en-US" dirty="0"/>
              </a:p>
            </p:txBody>
          </p:sp>
          <p:sp>
            <p:nvSpPr>
              <p:cNvPr id="39" name="TextBox 38"/>
              <p:cNvSpPr txBox="1"/>
              <p:nvPr/>
            </p:nvSpPr>
            <p:spPr>
              <a:xfrm>
                <a:off x="5479640" y="2935640"/>
                <a:ext cx="1975492" cy="369332"/>
              </a:xfrm>
              <a:prstGeom prst="rect">
                <a:avLst/>
              </a:prstGeom>
              <a:noFill/>
              <a:ln>
                <a:solidFill>
                  <a:schemeClr val="accent1"/>
                </a:solidFill>
                <a:prstDash val="sysDash"/>
              </a:ln>
            </p:spPr>
            <p:txBody>
              <a:bodyPr wrap="square" rtlCol="0">
                <a:spAutoFit/>
              </a:bodyPr>
              <a:lstStyle/>
              <a:p>
                <a:r>
                  <a:rPr lang="en-US" dirty="0" smtClean="0"/>
                  <a:t>Broad CMG analyst</a:t>
                </a:r>
                <a:endParaRPr lang="en-US" dirty="0"/>
              </a:p>
            </p:txBody>
          </p:sp>
          <p:sp>
            <p:nvSpPr>
              <p:cNvPr id="14" name="TextBox 13"/>
              <p:cNvSpPr txBox="1"/>
              <p:nvPr/>
            </p:nvSpPr>
            <p:spPr>
              <a:xfrm>
                <a:off x="5232702" y="1700120"/>
                <a:ext cx="1599208" cy="369332"/>
              </a:xfrm>
              <a:prstGeom prst="rect">
                <a:avLst/>
              </a:prstGeom>
              <a:noFill/>
            </p:spPr>
            <p:txBody>
              <a:bodyPr wrap="square" rtlCol="0">
                <a:spAutoFit/>
              </a:bodyPr>
              <a:lstStyle/>
              <a:p>
                <a:r>
                  <a:rPr lang="en-US" dirty="0" smtClean="0"/>
                  <a:t>Project team</a:t>
                </a:r>
                <a:endParaRPr lang="en-US" dirty="0"/>
              </a:p>
            </p:txBody>
          </p:sp>
        </p:grpSp>
        <p:sp>
          <p:nvSpPr>
            <p:cNvPr id="48" name="TextBox 47"/>
            <p:cNvSpPr txBox="1"/>
            <p:nvPr/>
          </p:nvSpPr>
          <p:spPr>
            <a:xfrm>
              <a:off x="5244461" y="3910210"/>
              <a:ext cx="1599208" cy="369332"/>
            </a:xfrm>
            <a:prstGeom prst="rect">
              <a:avLst/>
            </a:prstGeom>
            <a:noFill/>
          </p:spPr>
          <p:txBody>
            <a:bodyPr wrap="square" rtlCol="0">
              <a:spAutoFit/>
            </a:bodyPr>
            <a:lstStyle/>
            <a:p>
              <a:r>
                <a:rPr lang="en-US" dirty="0" smtClean="0"/>
                <a:t>Project team</a:t>
              </a:r>
              <a:endParaRPr lang="en-US" i="1" dirty="0"/>
            </a:p>
          </p:txBody>
        </p:sp>
        <p:cxnSp>
          <p:nvCxnSpPr>
            <p:cNvPr id="23" name="Straight Arrow Connector 22"/>
            <p:cNvCxnSpPr/>
            <p:nvPr/>
          </p:nvCxnSpPr>
          <p:spPr>
            <a:xfrm>
              <a:off x="6584973" y="5914397"/>
              <a:ext cx="0" cy="576154"/>
            </a:xfrm>
            <a:prstGeom prst="straightConnector1">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6584973" y="1342256"/>
              <a:ext cx="0" cy="616260"/>
            </a:xfrm>
            <a:prstGeom prst="straightConnector1">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36" name="Plus 35"/>
            <p:cNvSpPr/>
            <p:nvPr/>
          </p:nvSpPr>
          <p:spPr>
            <a:xfrm>
              <a:off x="6385074" y="2912870"/>
              <a:ext cx="223419" cy="179559"/>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Alternate Process 63"/>
            <p:cNvSpPr/>
            <p:nvPr/>
          </p:nvSpPr>
          <p:spPr>
            <a:xfrm>
              <a:off x="5244461" y="4296122"/>
              <a:ext cx="2504642" cy="1387474"/>
            </a:xfrm>
            <a:prstGeom prst="flowChartAlternateProcess">
              <a:avLst/>
            </a:prstGeom>
            <a:noFill/>
            <a:ln>
              <a:solidFill>
                <a:srgbClr val="4F81BD"/>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5491399" y="4484262"/>
              <a:ext cx="1975492" cy="369332"/>
            </a:xfrm>
            <a:prstGeom prst="rect">
              <a:avLst/>
            </a:prstGeom>
            <a:noFill/>
            <a:ln>
              <a:solidFill>
                <a:schemeClr val="accent1"/>
              </a:solidFill>
              <a:prstDash val="sysDash"/>
            </a:ln>
          </p:spPr>
          <p:txBody>
            <a:bodyPr wrap="square" rtlCol="0">
              <a:spAutoFit/>
            </a:bodyPr>
            <a:lstStyle/>
            <a:p>
              <a:r>
                <a:rPr lang="en-US" dirty="0" smtClean="0"/>
                <a:t>Collaborator team</a:t>
              </a:r>
              <a:endParaRPr lang="en-US" dirty="0"/>
            </a:p>
          </p:txBody>
        </p:sp>
        <p:sp>
          <p:nvSpPr>
            <p:cNvPr id="67" name="TextBox 66"/>
            <p:cNvSpPr txBox="1"/>
            <p:nvPr/>
          </p:nvSpPr>
          <p:spPr>
            <a:xfrm>
              <a:off x="5491399" y="5162310"/>
              <a:ext cx="1975492" cy="369332"/>
            </a:xfrm>
            <a:prstGeom prst="rect">
              <a:avLst/>
            </a:prstGeom>
            <a:noFill/>
            <a:ln>
              <a:solidFill>
                <a:schemeClr val="accent1"/>
              </a:solidFill>
              <a:prstDash val="sysDash"/>
            </a:ln>
          </p:spPr>
          <p:txBody>
            <a:bodyPr wrap="square" rtlCol="0">
              <a:spAutoFit/>
            </a:bodyPr>
            <a:lstStyle/>
            <a:p>
              <a:r>
                <a:rPr lang="en-US" dirty="0" smtClean="0"/>
                <a:t>Broad CMG analyst</a:t>
              </a:r>
              <a:endParaRPr lang="en-US" dirty="0"/>
            </a:p>
          </p:txBody>
        </p:sp>
        <p:sp>
          <p:nvSpPr>
            <p:cNvPr id="68" name="Plus 67"/>
            <p:cNvSpPr/>
            <p:nvPr/>
          </p:nvSpPr>
          <p:spPr>
            <a:xfrm>
              <a:off x="6385074" y="4904380"/>
              <a:ext cx="223419" cy="179559"/>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6584973" y="3786157"/>
              <a:ext cx="0" cy="270440"/>
            </a:xfrm>
            <a:prstGeom prst="line">
              <a:avLst/>
            </a:prstGeom>
            <a:ln>
              <a:prstDash val="dot"/>
            </a:ln>
          </p:spPr>
          <p:style>
            <a:lnRef idx="2">
              <a:schemeClr val="accent1"/>
            </a:lnRef>
            <a:fillRef idx="0">
              <a:schemeClr val="accent1"/>
            </a:fillRef>
            <a:effectRef idx="1">
              <a:schemeClr val="accent1"/>
            </a:effectRef>
            <a:fontRef idx="minor">
              <a:schemeClr val="tx1"/>
            </a:fontRef>
          </p:style>
        </p:cxnSp>
      </p:grpSp>
      <p:sp>
        <p:nvSpPr>
          <p:cNvPr id="34" name="TextBox 33"/>
          <p:cNvSpPr txBox="1"/>
          <p:nvPr/>
        </p:nvSpPr>
        <p:spPr>
          <a:xfrm>
            <a:off x="497939" y="1997891"/>
            <a:ext cx="2434552" cy="4247317"/>
          </a:xfrm>
          <a:prstGeom prst="rect">
            <a:avLst/>
          </a:prstGeom>
          <a:noFill/>
          <a:ln>
            <a:solidFill>
              <a:schemeClr val="accent1"/>
            </a:solidFill>
            <a:prstDash val="sysDash"/>
          </a:ln>
        </p:spPr>
        <p:txBody>
          <a:bodyPr wrap="square" rtlCol="0">
            <a:spAutoFit/>
          </a:bodyPr>
          <a:lstStyle/>
          <a:p>
            <a:pPr marL="285750" indent="-285750">
              <a:buFont typeface="Arial"/>
              <a:buChar char="•"/>
            </a:pPr>
            <a:r>
              <a:rPr lang="en-US" dirty="0" smtClean="0"/>
              <a:t>Centralized analyst meetings develop common methods, analyses, and disperse knowledge.</a:t>
            </a:r>
          </a:p>
          <a:p>
            <a:pPr marL="285750" indent="-285750">
              <a:buFont typeface="Arial"/>
              <a:buChar char="•"/>
            </a:pPr>
            <a:endParaRPr lang="en-US" dirty="0"/>
          </a:p>
          <a:p>
            <a:pPr marL="285750" indent="-285750">
              <a:buFont typeface="Arial"/>
              <a:buChar char="•"/>
            </a:pPr>
            <a:r>
              <a:rPr lang="en-US" dirty="0" smtClean="0"/>
              <a:t>Community meetings generate new collaborations</a:t>
            </a:r>
          </a:p>
          <a:p>
            <a:pPr marL="285750" indent="-285750">
              <a:buFont typeface="Arial"/>
              <a:buChar char="•"/>
            </a:pPr>
            <a:endParaRPr lang="en-US" dirty="0"/>
          </a:p>
          <a:p>
            <a:pPr marL="285750" indent="-285750">
              <a:buFont typeface="Arial"/>
              <a:buChar char="•"/>
            </a:pPr>
            <a:r>
              <a:rPr lang="en-US" dirty="0" smtClean="0"/>
              <a:t>Monthly MME-dedicated meetings to track results, post-match conversations</a:t>
            </a:r>
          </a:p>
        </p:txBody>
      </p:sp>
    </p:spTree>
    <p:extLst>
      <p:ext uri="{BB962C8B-B14F-4D97-AF65-F5344CB8AC3E}">
        <p14:creationId xmlns:p14="http://schemas.microsoft.com/office/powerpoint/2010/main" val="33862312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Post-match process</a:t>
            </a:r>
            <a:endParaRPr lang="en-US" dirty="0"/>
          </a:p>
        </p:txBody>
      </p:sp>
      <p:grpSp>
        <p:nvGrpSpPr>
          <p:cNvPr id="10" name="Group 9"/>
          <p:cNvGrpSpPr/>
          <p:nvPr/>
        </p:nvGrpSpPr>
        <p:grpSpPr>
          <a:xfrm>
            <a:off x="226765" y="3873605"/>
            <a:ext cx="2504642" cy="1773386"/>
            <a:chOff x="5244461" y="3910210"/>
            <a:chExt cx="2504642" cy="1773386"/>
          </a:xfrm>
        </p:grpSpPr>
        <p:sp>
          <p:nvSpPr>
            <p:cNvPr id="4" name="TextBox 3"/>
            <p:cNvSpPr txBox="1"/>
            <p:nvPr/>
          </p:nvSpPr>
          <p:spPr>
            <a:xfrm>
              <a:off x="5244461" y="3910210"/>
              <a:ext cx="1599208" cy="369332"/>
            </a:xfrm>
            <a:prstGeom prst="rect">
              <a:avLst/>
            </a:prstGeom>
            <a:noFill/>
          </p:spPr>
          <p:txBody>
            <a:bodyPr wrap="square" rtlCol="0">
              <a:spAutoFit/>
            </a:bodyPr>
            <a:lstStyle/>
            <a:p>
              <a:r>
                <a:rPr lang="en-US" dirty="0" smtClean="0"/>
                <a:t>Project team</a:t>
              </a:r>
              <a:endParaRPr lang="en-US" i="1" dirty="0"/>
            </a:p>
          </p:txBody>
        </p:sp>
        <p:sp>
          <p:nvSpPr>
            <p:cNvPr id="5" name="Alternate Process 4"/>
            <p:cNvSpPr/>
            <p:nvPr/>
          </p:nvSpPr>
          <p:spPr>
            <a:xfrm>
              <a:off x="5244461" y="4296122"/>
              <a:ext cx="2504642" cy="1387474"/>
            </a:xfrm>
            <a:prstGeom prst="flowChartAlternateProcess">
              <a:avLst/>
            </a:prstGeom>
            <a:noFill/>
            <a:ln>
              <a:solidFill>
                <a:srgbClr val="4F81BD"/>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491399" y="4484262"/>
              <a:ext cx="1975492" cy="369332"/>
            </a:xfrm>
            <a:prstGeom prst="rect">
              <a:avLst/>
            </a:prstGeom>
            <a:noFill/>
            <a:ln>
              <a:solidFill>
                <a:schemeClr val="accent1"/>
              </a:solidFill>
              <a:prstDash val="sysDash"/>
            </a:ln>
          </p:spPr>
          <p:txBody>
            <a:bodyPr wrap="square" rtlCol="0">
              <a:spAutoFit/>
            </a:bodyPr>
            <a:lstStyle/>
            <a:p>
              <a:r>
                <a:rPr lang="en-US" dirty="0" smtClean="0"/>
                <a:t>Collaborator team</a:t>
              </a:r>
              <a:endParaRPr lang="en-US" dirty="0"/>
            </a:p>
          </p:txBody>
        </p:sp>
        <p:sp>
          <p:nvSpPr>
            <p:cNvPr id="7" name="TextBox 6"/>
            <p:cNvSpPr txBox="1"/>
            <p:nvPr/>
          </p:nvSpPr>
          <p:spPr>
            <a:xfrm>
              <a:off x="5491399" y="5162310"/>
              <a:ext cx="1975492" cy="369332"/>
            </a:xfrm>
            <a:prstGeom prst="rect">
              <a:avLst/>
            </a:prstGeom>
            <a:noFill/>
            <a:ln>
              <a:solidFill>
                <a:schemeClr val="accent1"/>
              </a:solidFill>
              <a:prstDash val="sysDash"/>
            </a:ln>
          </p:spPr>
          <p:txBody>
            <a:bodyPr wrap="square" rtlCol="0">
              <a:spAutoFit/>
            </a:bodyPr>
            <a:lstStyle/>
            <a:p>
              <a:r>
                <a:rPr lang="en-US" dirty="0" smtClean="0"/>
                <a:t>Broad CMG analyst</a:t>
              </a:r>
              <a:endParaRPr lang="en-US" dirty="0"/>
            </a:p>
          </p:txBody>
        </p:sp>
        <p:sp>
          <p:nvSpPr>
            <p:cNvPr id="9" name="Plus 8"/>
            <p:cNvSpPr/>
            <p:nvPr/>
          </p:nvSpPr>
          <p:spPr>
            <a:xfrm>
              <a:off x="6385074" y="4904380"/>
              <a:ext cx="223419" cy="179559"/>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4070712" y="3593013"/>
            <a:ext cx="4833329" cy="2993597"/>
            <a:chOff x="3701562" y="2130981"/>
            <a:chExt cx="4833329" cy="2993597"/>
          </a:xfrm>
        </p:grpSpPr>
        <p:sp>
          <p:nvSpPr>
            <p:cNvPr id="11" name="Alternate Process 10"/>
            <p:cNvSpPr/>
            <p:nvPr/>
          </p:nvSpPr>
          <p:spPr>
            <a:xfrm>
              <a:off x="3701562" y="2500312"/>
              <a:ext cx="4833329" cy="2624266"/>
            </a:xfrm>
            <a:prstGeom prst="flowChartAlternateProcess">
              <a:avLst/>
            </a:prstGeom>
            <a:noFill/>
            <a:ln>
              <a:solidFill>
                <a:srgbClr val="4F81BD"/>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creen Shot 2017-03-23 at 11.18.1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0161" y="2805965"/>
              <a:ext cx="4674026" cy="1875565"/>
            </a:xfrm>
            <a:prstGeom prst="rect">
              <a:avLst/>
            </a:prstGeom>
          </p:spPr>
        </p:pic>
        <p:sp>
          <p:nvSpPr>
            <p:cNvPr id="13" name="TextBox 12"/>
            <p:cNvSpPr txBox="1"/>
            <p:nvPr/>
          </p:nvSpPr>
          <p:spPr>
            <a:xfrm>
              <a:off x="3735864" y="2130981"/>
              <a:ext cx="2643156" cy="369332"/>
            </a:xfrm>
            <a:prstGeom prst="rect">
              <a:avLst/>
            </a:prstGeom>
            <a:noFill/>
          </p:spPr>
          <p:txBody>
            <a:bodyPr wrap="square" rtlCol="0">
              <a:spAutoFit/>
            </a:bodyPr>
            <a:lstStyle/>
            <a:p>
              <a:r>
                <a:rPr lang="en-US" i="1" dirty="0" err="1" smtClean="0"/>
                <a:t>seqr</a:t>
              </a:r>
              <a:r>
                <a:rPr lang="en-US" i="1" dirty="0" smtClean="0"/>
                <a:t>-matchbox</a:t>
              </a:r>
              <a:r>
                <a:rPr lang="en-US" dirty="0" smtClean="0"/>
                <a:t> live search</a:t>
              </a:r>
              <a:endParaRPr lang="en-US" i="1" dirty="0"/>
            </a:p>
          </p:txBody>
        </p:sp>
      </p:grpSp>
      <p:grpSp>
        <p:nvGrpSpPr>
          <p:cNvPr id="15" name="Group 14"/>
          <p:cNvGrpSpPr/>
          <p:nvPr/>
        </p:nvGrpSpPr>
        <p:grpSpPr>
          <a:xfrm>
            <a:off x="6182384" y="1173264"/>
            <a:ext cx="2700008" cy="2105176"/>
            <a:chOff x="6315281" y="590977"/>
            <a:chExt cx="2700008" cy="2105176"/>
          </a:xfrm>
        </p:grpSpPr>
        <p:sp>
          <p:nvSpPr>
            <p:cNvPr id="16" name="Cloud 15"/>
            <p:cNvSpPr/>
            <p:nvPr/>
          </p:nvSpPr>
          <p:spPr>
            <a:xfrm>
              <a:off x="6315281" y="590977"/>
              <a:ext cx="2700008" cy="2105176"/>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125883" y="849769"/>
              <a:ext cx="1640231" cy="584776"/>
            </a:xfrm>
            <a:prstGeom prst="rect">
              <a:avLst/>
            </a:prstGeom>
            <a:noFill/>
          </p:spPr>
          <p:txBody>
            <a:bodyPr wrap="square" rtlCol="0">
              <a:spAutoFit/>
            </a:bodyPr>
            <a:lstStyle/>
            <a:p>
              <a:r>
                <a:rPr lang="en-US" sz="1600" dirty="0" smtClean="0"/>
                <a:t>Matchmaker Exchange (MME)</a:t>
              </a:r>
              <a:endParaRPr lang="en-US" sz="1600" dirty="0"/>
            </a:p>
          </p:txBody>
        </p:sp>
        <p:sp>
          <p:nvSpPr>
            <p:cNvPr id="18" name="Multidocument 17"/>
            <p:cNvSpPr/>
            <p:nvPr/>
          </p:nvSpPr>
          <p:spPr>
            <a:xfrm>
              <a:off x="7229646" y="1566817"/>
              <a:ext cx="938141" cy="659035"/>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patients</a:t>
              </a:r>
              <a:endParaRPr lang="en-US" sz="1200" dirty="0"/>
            </a:p>
          </p:txBody>
        </p:sp>
      </p:grpSp>
      <p:grpSp>
        <p:nvGrpSpPr>
          <p:cNvPr id="30" name="Group 29"/>
          <p:cNvGrpSpPr/>
          <p:nvPr/>
        </p:nvGrpSpPr>
        <p:grpSpPr>
          <a:xfrm>
            <a:off x="226765" y="1609739"/>
            <a:ext cx="2835119" cy="1157948"/>
            <a:chOff x="866443" y="2016832"/>
            <a:chExt cx="2835119" cy="791307"/>
          </a:xfrm>
        </p:grpSpPr>
        <p:sp>
          <p:nvSpPr>
            <p:cNvPr id="25" name="Alternate Process 24"/>
            <p:cNvSpPr/>
            <p:nvPr/>
          </p:nvSpPr>
          <p:spPr>
            <a:xfrm>
              <a:off x="866443" y="2016832"/>
              <a:ext cx="2835119" cy="791307"/>
            </a:xfrm>
            <a:prstGeom prst="flowChartAlternateProcess">
              <a:avLst/>
            </a:prstGeom>
            <a:noFill/>
            <a:ln>
              <a:solidFill>
                <a:srgbClr val="4F81BD"/>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1079111" y="2089645"/>
              <a:ext cx="2257704" cy="646331"/>
            </a:xfrm>
            <a:prstGeom prst="rect">
              <a:avLst/>
            </a:prstGeom>
            <a:noFill/>
          </p:spPr>
          <p:txBody>
            <a:bodyPr wrap="square" rtlCol="0">
              <a:spAutoFit/>
            </a:bodyPr>
            <a:lstStyle/>
            <a:p>
              <a:r>
                <a:rPr lang="en-US" dirty="0" smtClean="0"/>
                <a:t>Email list with a pool of analysts.</a:t>
              </a:r>
            </a:p>
            <a:p>
              <a:r>
                <a:rPr lang="en-US" b="1" dirty="0" err="1" smtClean="0"/>
                <a:t>matchmaker@broad</a:t>
              </a:r>
              <a:endParaRPr lang="en-US" b="1" dirty="0"/>
            </a:p>
          </p:txBody>
        </p:sp>
      </p:grpSp>
      <p:grpSp>
        <p:nvGrpSpPr>
          <p:cNvPr id="27" name="Group 26"/>
          <p:cNvGrpSpPr/>
          <p:nvPr/>
        </p:nvGrpSpPr>
        <p:grpSpPr>
          <a:xfrm>
            <a:off x="640448" y="2978221"/>
            <a:ext cx="909448" cy="836726"/>
            <a:chOff x="3421835" y="3480443"/>
            <a:chExt cx="1575688" cy="763825"/>
          </a:xfrm>
        </p:grpSpPr>
        <p:sp>
          <p:nvSpPr>
            <p:cNvPr id="28" name="Curved Left Arrow 27"/>
            <p:cNvSpPr/>
            <p:nvPr/>
          </p:nvSpPr>
          <p:spPr>
            <a:xfrm>
              <a:off x="4280231" y="3480443"/>
              <a:ext cx="717292" cy="716793"/>
            </a:xfrm>
            <a:prstGeom prst="curvedLeftArrow">
              <a:avLst/>
            </a:prstGeom>
            <a:scene3d>
              <a:camera prst="orthographicFront">
                <a:rot lat="1080000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Curved Right Arrow 28"/>
            <p:cNvSpPr/>
            <p:nvPr/>
          </p:nvSpPr>
          <p:spPr>
            <a:xfrm>
              <a:off x="3421835" y="3527475"/>
              <a:ext cx="634979" cy="71679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p:cNvGrpSpPr/>
          <p:nvPr/>
        </p:nvGrpSpPr>
        <p:grpSpPr>
          <a:xfrm>
            <a:off x="2964050" y="4499330"/>
            <a:ext cx="909448" cy="836726"/>
            <a:chOff x="3421835" y="3480443"/>
            <a:chExt cx="1575688" cy="763825"/>
          </a:xfrm>
        </p:grpSpPr>
        <p:sp>
          <p:nvSpPr>
            <p:cNvPr id="32" name="Curved Left Arrow 31"/>
            <p:cNvSpPr/>
            <p:nvPr/>
          </p:nvSpPr>
          <p:spPr>
            <a:xfrm>
              <a:off x="4280231" y="3480443"/>
              <a:ext cx="717292" cy="716793"/>
            </a:xfrm>
            <a:prstGeom prst="curvedLeftArrow">
              <a:avLst/>
            </a:prstGeom>
            <a:scene3d>
              <a:camera prst="orthographicFront">
                <a:rot lat="1080000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Curved Right Arrow 32"/>
            <p:cNvSpPr/>
            <p:nvPr/>
          </p:nvSpPr>
          <p:spPr>
            <a:xfrm>
              <a:off x="3421835" y="3527475"/>
              <a:ext cx="634979" cy="71679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4" name="Left Arrow 33"/>
          <p:cNvSpPr/>
          <p:nvPr/>
        </p:nvSpPr>
        <p:spPr>
          <a:xfrm>
            <a:off x="3330544" y="2303845"/>
            <a:ext cx="2620255" cy="19198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3784044" y="1965111"/>
            <a:ext cx="1693565" cy="369332"/>
          </a:xfrm>
          <a:prstGeom prst="rect">
            <a:avLst/>
          </a:prstGeom>
          <a:noFill/>
        </p:spPr>
        <p:txBody>
          <a:bodyPr wrap="square" rtlCol="0">
            <a:spAutoFit/>
          </a:bodyPr>
          <a:lstStyle/>
          <a:p>
            <a:r>
              <a:rPr lang="en-US" dirty="0" smtClean="0"/>
              <a:t>Contact request</a:t>
            </a:r>
            <a:endParaRPr lang="en-US" dirty="0"/>
          </a:p>
        </p:txBody>
      </p:sp>
    </p:spTree>
    <p:extLst>
      <p:ext uri="{BB962C8B-B14F-4D97-AF65-F5344CB8AC3E}">
        <p14:creationId xmlns:p14="http://schemas.microsoft.com/office/powerpoint/2010/main" val="5718450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Post-match process</a:t>
            </a:r>
            <a:endParaRPr lang="en-US" dirty="0"/>
          </a:p>
        </p:txBody>
      </p:sp>
      <p:grpSp>
        <p:nvGrpSpPr>
          <p:cNvPr id="10" name="Group 9"/>
          <p:cNvGrpSpPr/>
          <p:nvPr/>
        </p:nvGrpSpPr>
        <p:grpSpPr>
          <a:xfrm>
            <a:off x="226765" y="3873605"/>
            <a:ext cx="2504642" cy="1773386"/>
            <a:chOff x="5244461" y="3910210"/>
            <a:chExt cx="2504642" cy="1773386"/>
          </a:xfrm>
        </p:grpSpPr>
        <p:sp>
          <p:nvSpPr>
            <p:cNvPr id="4" name="TextBox 3"/>
            <p:cNvSpPr txBox="1"/>
            <p:nvPr/>
          </p:nvSpPr>
          <p:spPr>
            <a:xfrm>
              <a:off x="5244461" y="3910210"/>
              <a:ext cx="1599208" cy="369332"/>
            </a:xfrm>
            <a:prstGeom prst="rect">
              <a:avLst/>
            </a:prstGeom>
            <a:noFill/>
          </p:spPr>
          <p:txBody>
            <a:bodyPr wrap="square" rtlCol="0">
              <a:spAutoFit/>
            </a:bodyPr>
            <a:lstStyle/>
            <a:p>
              <a:r>
                <a:rPr lang="en-US" dirty="0" smtClean="0"/>
                <a:t>Project team</a:t>
              </a:r>
              <a:endParaRPr lang="en-US" i="1" dirty="0"/>
            </a:p>
          </p:txBody>
        </p:sp>
        <p:sp>
          <p:nvSpPr>
            <p:cNvPr id="5" name="Alternate Process 4"/>
            <p:cNvSpPr/>
            <p:nvPr/>
          </p:nvSpPr>
          <p:spPr>
            <a:xfrm>
              <a:off x="5244461" y="4296122"/>
              <a:ext cx="2504642" cy="1387474"/>
            </a:xfrm>
            <a:prstGeom prst="flowChartAlternateProcess">
              <a:avLst/>
            </a:prstGeom>
            <a:noFill/>
            <a:ln>
              <a:solidFill>
                <a:srgbClr val="4F81BD"/>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491399" y="4484262"/>
              <a:ext cx="1975492" cy="369332"/>
            </a:xfrm>
            <a:prstGeom prst="rect">
              <a:avLst/>
            </a:prstGeom>
            <a:noFill/>
            <a:ln>
              <a:solidFill>
                <a:schemeClr val="accent1"/>
              </a:solidFill>
              <a:prstDash val="sysDash"/>
            </a:ln>
          </p:spPr>
          <p:txBody>
            <a:bodyPr wrap="square" rtlCol="0">
              <a:spAutoFit/>
            </a:bodyPr>
            <a:lstStyle/>
            <a:p>
              <a:r>
                <a:rPr lang="en-US" dirty="0" smtClean="0"/>
                <a:t>Collaborator team</a:t>
              </a:r>
              <a:endParaRPr lang="en-US" dirty="0"/>
            </a:p>
          </p:txBody>
        </p:sp>
        <p:sp>
          <p:nvSpPr>
            <p:cNvPr id="7" name="TextBox 6"/>
            <p:cNvSpPr txBox="1"/>
            <p:nvPr/>
          </p:nvSpPr>
          <p:spPr>
            <a:xfrm>
              <a:off x="5491399" y="5162310"/>
              <a:ext cx="1975492" cy="369332"/>
            </a:xfrm>
            <a:prstGeom prst="rect">
              <a:avLst/>
            </a:prstGeom>
            <a:noFill/>
            <a:ln>
              <a:solidFill>
                <a:schemeClr val="accent1"/>
              </a:solidFill>
              <a:prstDash val="sysDash"/>
            </a:ln>
          </p:spPr>
          <p:txBody>
            <a:bodyPr wrap="square" rtlCol="0">
              <a:spAutoFit/>
            </a:bodyPr>
            <a:lstStyle/>
            <a:p>
              <a:r>
                <a:rPr lang="en-US" dirty="0" smtClean="0"/>
                <a:t>Broad CMG analyst</a:t>
              </a:r>
              <a:endParaRPr lang="en-US" dirty="0"/>
            </a:p>
          </p:txBody>
        </p:sp>
        <p:sp>
          <p:nvSpPr>
            <p:cNvPr id="9" name="Plus 8"/>
            <p:cNvSpPr/>
            <p:nvPr/>
          </p:nvSpPr>
          <p:spPr>
            <a:xfrm>
              <a:off x="6385074" y="4904380"/>
              <a:ext cx="223419" cy="179559"/>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4070712" y="3593013"/>
            <a:ext cx="4833329" cy="2993597"/>
            <a:chOff x="3701562" y="2130981"/>
            <a:chExt cx="4833329" cy="2993597"/>
          </a:xfrm>
        </p:grpSpPr>
        <p:sp>
          <p:nvSpPr>
            <p:cNvPr id="11" name="Alternate Process 10"/>
            <p:cNvSpPr/>
            <p:nvPr/>
          </p:nvSpPr>
          <p:spPr>
            <a:xfrm>
              <a:off x="3701562" y="2500312"/>
              <a:ext cx="4833329" cy="2624266"/>
            </a:xfrm>
            <a:prstGeom prst="flowChartAlternateProcess">
              <a:avLst/>
            </a:prstGeom>
            <a:noFill/>
            <a:ln>
              <a:solidFill>
                <a:srgbClr val="4F81BD"/>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creen Shot 2017-03-23 at 11.18.1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0161" y="2805965"/>
              <a:ext cx="4674026" cy="1875565"/>
            </a:xfrm>
            <a:prstGeom prst="rect">
              <a:avLst/>
            </a:prstGeom>
          </p:spPr>
        </p:pic>
        <p:sp>
          <p:nvSpPr>
            <p:cNvPr id="13" name="TextBox 12"/>
            <p:cNvSpPr txBox="1"/>
            <p:nvPr/>
          </p:nvSpPr>
          <p:spPr>
            <a:xfrm>
              <a:off x="3735864" y="2130981"/>
              <a:ext cx="2643156" cy="369332"/>
            </a:xfrm>
            <a:prstGeom prst="rect">
              <a:avLst/>
            </a:prstGeom>
            <a:noFill/>
          </p:spPr>
          <p:txBody>
            <a:bodyPr wrap="square" rtlCol="0">
              <a:spAutoFit/>
            </a:bodyPr>
            <a:lstStyle/>
            <a:p>
              <a:r>
                <a:rPr lang="en-US" i="1" dirty="0" err="1" smtClean="0"/>
                <a:t>seqr</a:t>
              </a:r>
              <a:r>
                <a:rPr lang="en-US" i="1" dirty="0" smtClean="0"/>
                <a:t>-matchbox</a:t>
              </a:r>
              <a:r>
                <a:rPr lang="en-US" dirty="0" smtClean="0"/>
                <a:t> live search</a:t>
              </a:r>
              <a:endParaRPr lang="en-US" i="1" dirty="0"/>
            </a:p>
          </p:txBody>
        </p:sp>
      </p:grpSp>
      <p:grpSp>
        <p:nvGrpSpPr>
          <p:cNvPr id="15" name="Group 14"/>
          <p:cNvGrpSpPr/>
          <p:nvPr/>
        </p:nvGrpSpPr>
        <p:grpSpPr>
          <a:xfrm>
            <a:off x="6182384" y="1173264"/>
            <a:ext cx="2700008" cy="2105176"/>
            <a:chOff x="6315281" y="590977"/>
            <a:chExt cx="2700008" cy="2105176"/>
          </a:xfrm>
        </p:grpSpPr>
        <p:sp>
          <p:nvSpPr>
            <p:cNvPr id="16" name="Cloud 15"/>
            <p:cNvSpPr/>
            <p:nvPr/>
          </p:nvSpPr>
          <p:spPr>
            <a:xfrm>
              <a:off x="6315281" y="590977"/>
              <a:ext cx="2700008" cy="2105176"/>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125883" y="849769"/>
              <a:ext cx="1640231" cy="584776"/>
            </a:xfrm>
            <a:prstGeom prst="rect">
              <a:avLst/>
            </a:prstGeom>
            <a:noFill/>
          </p:spPr>
          <p:txBody>
            <a:bodyPr wrap="square" rtlCol="0">
              <a:spAutoFit/>
            </a:bodyPr>
            <a:lstStyle/>
            <a:p>
              <a:r>
                <a:rPr lang="en-US" sz="1600" dirty="0" smtClean="0"/>
                <a:t>Matchmaker Exchange (MME)</a:t>
              </a:r>
              <a:endParaRPr lang="en-US" sz="1600" dirty="0"/>
            </a:p>
          </p:txBody>
        </p:sp>
        <p:sp>
          <p:nvSpPr>
            <p:cNvPr id="18" name="Multidocument 17"/>
            <p:cNvSpPr/>
            <p:nvPr/>
          </p:nvSpPr>
          <p:spPr>
            <a:xfrm>
              <a:off x="7229646" y="1566817"/>
              <a:ext cx="938141" cy="659035"/>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patients</a:t>
              </a:r>
              <a:endParaRPr lang="en-US" sz="1200" dirty="0"/>
            </a:p>
          </p:txBody>
        </p:sp>
      </p:grpSp>
      <p:grpSp>
        <p:nvGrpSpPr>
          <p:cNvPr id="30" name="Group 29"/>
          <p:cNvGrpSpPr/>
          <p:nvPr/>
        </p:nvGrpSpPr>
        <p:grpSpPr>
          <a:xfrm>
            <a:off x="226765" y="1609739"/>
            <a:ext cx="2835119" cy="1157948"/>
            <a:chOff x="866443" y="2016832"/>
            <a:chExt cx="2835119" cy="791307"/>
          </a:xfrm>
        </p:grpSpPr>
        <p:sp>
          <p:nvSpPr>
            <p:cNvPr id="25" name="Alternate Process 24"/>
            <p:cNvSpPr/>
            <p:nvPr/>
          </p:nvSpPr>
          <p:spPr>
            <a:xfrm>
              <a:off x="866443" y="2016832"/>
              <a:ext cx="2835119" cy="791307"/>
            </a:xfrm>
            <a:prstGeom prst="flowChartAlternateProcess">
              <a:avLst/>
            </a:prstGeom>
            <a:noFill/>
            <a:ln>
              <a:solidFill>
                <a:srgbClr val="4F81BD"/>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1079111" y="2089645"/>
              <a:ext cx="2257704" cy="646331"/>
            </a:xfrm>
            <a:prstGeom prst="rect">
              <a:avLst/>
            </a:prstGeom>
            <a:noFill/>
          </p:spPr>
          <p:txBody>
            <a:bodyPr wrap="square" rtlCol="0">
              <a:spAutoFit/>
            </a:bodyPr>
            <a:lstStyle/>
            <a:p>
              <a:r>
                <a:rPr lang="en-US" dirty="0" smtClean="0"/>
                <a:t>Email list with a pool of analysts.</a:t>
              </a:r>
            </a:p>
            <a:p>
              <a:r>
                <a:rPr lang="en-US" b="1" dirty="0" err="1" smtClean="0"/>
                <a:t>matchmaker@broad</a:t>
              </a:r>
              <a:endParaRPr lang="en-US" b="1" dirty="0"/>
            </a:p>
          </p:txBody>
        </p:sp>
      </p:grpSp>
      <p:grpSp>
        <p:nvGrpSpPr>
          <p:cNvPr id="27" name="Group 26"/>
          <p:cNvGrpSpPr/>
          <p:nvPr/>
        </p:nvGrpSpPr>
        <p:grpSpPr>
          <a:xfrm>
            <a:off x="640448" y="2978221"/>
            <a:ext cx="909448" cy="836726"/>
            <a:chOff x="3421835" y="3480443"/>
            <a:chExt cx="1575688" cy="763825"/>
          </a:xfrm>
        </p:grpSpPr>
        <p:sp>
          <p:nvSpPr>
            <p:cNvPr id="28" name="Curved Left Arrow 27"/>
            <p:cNvSpPr/>
            <p:nvPr/>
          </p:nvSpPr>
          <p:spPr>
            <a:xfrm>
              <a:off x="4280231" y="3480443"/>
              <a:ext cx="717292" cy="716793"/>
            </a:xfrm>
            <a:prstGeom prst="curvedLeftArrow">
              <a:avLst/>
            </a:prstGeom>
            <a:scene3d>
              <a:camera prst="orthographicFront">
                <a:rot lat="1080000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Curved Right Arrow 28"/>
            <p:cNvSpPr/>
            <p:nvPr/>
          </p:nvSpPr>
          <p:spPr>
            <a:xfrm>
              <a:off x="3421835" y="3527475"/>
              <a:ext cx="634979" cy="71679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p:cNvGrpSpPr/>
          <p:nvPr/>
        </p:nvGrpSpPr>
        <p:grpSpPr>
          <a:xfrm>
            <a:off x="2964050" y="4499330"/>
            <a:ext cx="909448" cy="836726"/>
            <a:chOff x="3421835" y="3480443"/>
            <a:chExt cx="1575688" cy="763825"/>
          </a:xfrm>
        </p:grpSpPr>
        <p:sp>
          <p:nvSpPr>
            <p:cNvPr id="32" name="Curved Left Arrow 31"/>
            <p:cNvSpPr/>
            <p:nvPr/>
          </p:nvSpPr>
          <p:spPr>
            <a:xfrm>
              <a:off x="4280231" y="3480443"/>
              <a:ext cx="717292" cy="716793"/>
            </a:xfrm>
            <a:prstGeom prst="curvedLeftArrow">
              <a:avLst/>
            </a:prstGeom>
            <a:scene3d>
              <a:camera prst="orthographicFront">
                <a:rot lat="1080000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Curved Right Arrow 32"/>
            <p:cNvSpPr/>
            <p:nvPr/>
          </p:nvSpPr>
          <p:spPr>
            <a:xfrm>
              <a:off x="3421835" y="3527475"/>
              <a:ext cx="634979" cy="71679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4" name="Left Arrow 33"/>
          <p:cNvSpPr/>
          <p:nvPr/>
        </p:nvSpPr>
        <p:spPr>
          <a:xfrm>
            <a:off x="3330544" y="2303845"/>
            <a:ext cx="2620255" cy="19198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1545412" y="2867186"/>
            <a:ext cx="2766334" cy="1077218"/>
          </a:xfrm>
          <a:prstGeom prst="rect">
            <a:avLst/>
          </a:prstGeom>
          <a:noFill/>
        </p:spPr>
        <p:txBody>
          <a:bodyPr wrap="square" rtlCol="0">
            <a:spAutoFit/>
          </a:bodyPr>
          <a:lstStyle/>
          <a:p>
            <a:pPr marL="285750" indent="-285750">
              <a:buFont typeface="Arial"/>
              <a:buChar char="•"/>
            </a:pPr>
            <a:r>
              <a:rPr lang="en-US" sz="1600" b="1" dirty="0" smtClean="0"/>
              <a:t>Data owner is </a:t>
            </a:r>
            <a:r>
              <a:rPr lang="en-US" sz="1600" b="1" u="sng" dirty="0" smtClean="0"/>
              <a:t>ALWAYS</a:t>
            </a:r>
            <a:r>
              <a:rPr lang="en-US" sz="1600" b="1" dirty="0" smtClean="0"/>
              <a:t> kept in the loop and notified </a:t>
            </a:r>
            <a:r>
              <a:rPr lang="en-US" sz="1600" b="1" u="sng" dirty="0" smtClean="0"/>
              <a:t>immediately</a:t>
            </a:r>
            <a:r>
              <a:rPr lang="en-US" sz="1600" b="1" dirty="0" smtClean="0"/>
              <a:t>. </a:t>
            </a:r>
          </a:p>
          <a:p>
            <a:pPr marL="285750" indent="-285750">
              <a:buFont typeface="Arial"/>
              <a:buChar char="•"/>
            </a:pPr>
            <a:r>
              <a:rPr lang="en-US" sz="1600" b="1" u="sng" dirty="0" smtClean="0"/>
              <a:t>No</a:t>
            </a:r>
            <a:r>
              <a:rPr lang="en-US" sz="1600" b="1" dirty="0" smtClean="0"/>
              <a:t> pre-screening</a:t>
            </a:r>
            <a:endParaRPr lang="en-US" sz="1600" b="1" dirty="0"/>
          </a:p>
        </p:txBody>
      </p:sp>
      <p:sp>
        <p:nvSpPr>
          <p:cNvPr id="37" name="TextBox 36"/>
          <p:cNvSpPr txBox="1"/>
          <p:nvPr/>
        </p:nvSpPr>
        <p:spPr>
          <a:xfrm>
            <a:off x="6132837" y="3924721"/>
            <a:ext cx="2766334" cy="584776"/>
          </a:xfrm>
          <a:prstGeom prst="rect">
            <a:avLst/>
          </a:prstGeom>
          <a:noFill/>
        </p:spPr>
        <p:txBody>
          <a:bodyPr wrap="square" rtlCol="0">
            <a:spAutoFit/>
          </a:bodyPr>
          <a:lstStyle/>
          <a:p>
            <a:r>
              <a:rPr lang="en-US" sz="1600" b="1" dirty="0" smtClean="0"/>
              <a:t>Data owner can </a:t>
            </a:r>
            <a:r>
              <a:rPr lang="en-US" sz="1600" b="1" u="sng" dirty="0" smtClean="0"/>
              <a:t>search at any point </a:t>
            </a:r>
            <a:r>
              <a:rPr lang="en-US" sz="1600" b="1" dirty="0" smtClean="0"/>
              <a:t>to get live instant results</a:t>
            </a:r>
            <a:endParaRPr lang="en-US" sz="1600" b="1" dirty="0"/>
          </a:p>
        </p:txBody>
      </p:sp>
      <p:sp>
        <p:nvSpPr>
          <p:cNvPr id="38" name="TextBox 37"/>
          <p:cNvSpPr txBox="1"/>
          <p:nvPr/>
        </p:nvSpPr>
        <p:spPr>
          <a:xfrm>
            <a:off x="3784044" y="1965111"/>
            <a:ext cx="1693565" cy="369332"/>
          </a:xfrm>
          <a:prstGeom prst="rect">
            <a:avLst/>
          </a:prstGeom>
          <a:noFill/>
        </p:spPr>
        <p:txBody>
          <a:bodyPr wrap="square" rtlCol="0">
            <a:spAutoFit/>
          </a:bodyPr>
          <a:lstStyle/>
          <a:p>
            <a:r>
              <a:rPr lang="en-US" dirty="0" smtClean="0"/>
              <a:t>Contact request</a:t>
            </a:r>
            <a:endParaRPr lang="en-US" dirty="0"/>
          </a:p>
        </p:txBody>
      </p:sp>
    </p:spTree>
    <p:extLst>
      <p:ext uri="{BB962C8B-B14F-4D97-AF65-F5344CB8AC3E}">
        <p14:creationId xmlns:p14="http://schemas.microsoft.com/office/powerpoint/2010/main" val="3840318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contact detail</a:t>
            </a:r>
            <a:endParaRPr lang="en-US" dirty="0"/>
          </a:p>
        </p:txBody>
      </p:sp>
      <p:sp>
        <p:nvSpPr>
          <p:cNvPr id="6" name="Oval 5"/>
          <p:cNvSpPr/>
          <p:nvPr/>
        </p:nvSpPr>
        <p:spPr>
          <a:xfrm>
            <a:off x="3534430" y="3197595"/>
            <a:ext cx="1728964" cy="1468752"/>
          </a:xfrm>
          <a:prstGeom prst="ellipse">
            <a:avLst/>
          </a:prstGeom>
          <a:solidFill>
            <a:srgbClr val="FFFFFF"/>
          </a:solid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947544" y="3595383"/>
            <a:ext cx="994536" cy="646331"/>
          </a:xfrm>
          <a:prstGeom prst="rect">
            <a:avLst/>
          </a:prstGeom>
          <a:noFill/>
        </p:spPr>
        <p:txBody>
          <a:bodyPr wrap="square" rtlCol="0">
            <a:spAutoFit/>
          </a:bodyPr>
          <a:lstStyle/>
          <a:p>
            <a:r>
              <a:rPr lang="en-US" dirty="0" smtClean="0"/>
              <a:t>Contact details</a:t>
            </a:r>
            <a:endParaRPr lang="en-US" dirty="0"/>
          </a:p>
        </p:txBody>
      </p:sp>
      <p:grpSp>
        <p:nvGrpSpPr>
          <p:cNvPr id="11" name="Group 10"/>
          <p:cNvGrpSpPr/>
          <p:nvPr/>
        </p:nvGrpSpPr>
        <p:grpSpPr>
          <a:xfrm>
            <a:off x="699311" y="1417638"/>
            <a:ext cx="2835119" cy="1594841"/>
            <a:chOff x="699311" y="1417638"/>
            <a:chExt cx="2835119" cy="1594841"/>
          </a:xfrm>
        </p:grpSpPr>
        <p:sp>
          <p:nvSpPr>
            <p:cNvPr id="8" name="Alternate Process 7"/>
            <p:cNvSpPr/>
            <p:nvPr/>
          </p:nvSpPr>
          <p:spPr>
            <a:xfrm>
              <a:off x="699311" y="1854531"/>
              <a:ext cx="2835119" cy="1157948"/>
            </a:xfrm>
            <a:prstGeom prst="flowChartAlternateProcess">
              <a:avLst/>
            </a:prstGeom>
            <a:noFill/>
            <a:ln>
              <a:solidFill>
                <a:srgbClr val="4F81BD"/>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933334" y="2187828"/>
              <a:ext cx="2402189" cy="646331"/>
            </a:xfrm>
            <a:prstGeom prst="rect">
              <a:avLst/>
            </a:prstGeom>
            <a:noFill/>
          </p:spPr>
          <p:txBody>
            <a:bodyPr wrap="square" rtlCol="0">
              <a:spAutoFit/>
            </a:bodyPr>
            <a:lstStyle/>
            <a:p>
              <a:r>
                <a:rPr lang="en-US" dirty="0" smtClean="0"/>
                <a:t>Broad Center for </a:t>
              </a:r>
              <a:r>
                <a:rPr lang="en-US" dirty="0" err="1" smtClean="0"/>
                <a:t>Mendelian</a:t>
              </a:r>
              <a:r>
                <a:rPr lang="en-US" dirty="0" smtClean="0"/>
                <a:t> Genomics</a:t>
              </a:r>
              <a:endParaRPr lang="en-US" dirty="0"/>
            </a:p>
          </p:txBody>
        </p:sp>
        <p:sp>
          <p:nvSpPr>
            <p:cNvPr id="10" name="TextBox 9"/>
            <p:cNvSpPr txBox="1"/>
            <p:nvPr/>
          </p:nvSpPr>
          <p:spPr>
            <a:xfrm>
              <a:off x="725396" y="1417638"/>
              <a:ext cx="2319415" cy="369332"/>
            </a:xfrm>
            <a:prstGeom prst="rect">
              <a:avLst/>
            </a:prstGeom>
            <a:noFill/>
          </p:spPr>
          <p:txBody>
            <a:bodyPr wrap="square" rtlCol="0">
              <a:spAutoFit/>
            </a:bodyPr>
            <a:lstStyle/>
            <a:p>
              <a:r>
                <a:rPr lang="en-US" dirty="0" smtClean="0"/>
                <a:t>Contact Institution:</a:t>
              </a:r>
              <a:endParaRPr lang="en-US" i="1" dirty="0"/>
            </a:p>
          </p:txBody>
        </p:sp>
      </p:grpSp>
      <p:grpSp>
        <p:nvGrpSpPr>
          <p:cNvPr id="12" name="Group 11"/>
          <p:cNvGrpSpPr/>
          <p:nvPr/>
        </p:nvGrpSpPr>
        <p:grpSpPr>
          <a:xfrm>
            <a:off x="725397" y="4421561"/>
            <a:ext cx="2835119" cy="1594841"/>
            <a:chOff x="699311" y="1417638"/>
            <a:chExt cx="2835119" cy="1594841"/>
          </a:xfrm>
        </p:grpSpPr>
        <p:sp>
          <p:nvSpPr>
            <p:cNvPr id="13" name="Alternate Process 12"/>
            <p:cNvSpPr/>
            <p:nvPr/>
          </p:nvSpPr>
          <p:spPr>
            <a:xfrm>
              <a:off x="699311" y="1854531"/>
              <a:ext cx="2835119" cy="1157948"/>
            </a:xfrm>
            <a:prstGeom prst="flowChartAlternateProcess">
              <a:avLst/>
            </a:prstGeom>
            <a:noFill/>
            <a:ln>
              <a:solidFill>
                <a:srgbClr val="4F81BD"/>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933334" y="2187828"/>
              <a:ext cx="2575010" cy="646331"/>
            </a:xfrm>
            <a:prstGeom prst="rect">
              <a:avLst/>
            </a:prstGeom>
            <a:noFill/>
          </p:spPr>
          <p:txBody>
            <a:bodyPr wrap="square" rtlCol="0">
              <a:spAutoFit/>
            </a:bodyPr>
            <a:lstStyle/>
            <a:p>
              <a:r>
                <a:rPr lang="en-US" dirty="0" err="1" smtClean="0"/>
                <a:t>Samanth</a:t>
              </a:r>
              <a:r>
                <a:rPr lang="en-US" dirty="0" smtClean="0"/>
                <a:t> Baxter</a:t>
              </a:r>
              <a:br>
                <a:rPr lang="en-US" dirty="0" smtClean="0"/>
              </a:br>
              <a:r>
                <a:rPr lang="en-US" dirty="0" smtClean="0"/>
                <a:t>(</a:t>
              </a:r>
              <a:r>
                <a:rPr lang="en-US" dirty="0"/>
                <a:t>d</a:t>
              </a:r>
              <a:r>
                <a:rPr lang="en-US" dirty="0" smtClean="0"/>
                <a:t>ata owner: name-of-PI)</a:t>
              </a:r>
              <a:endParaRPr lang="en-US" dirty="0"/>
            </a:p>
          </p:txBody>
        </p:sp>
        <p:sp>
          <p:nvSpPr>
            <p:cNvPr id="15" name="TextBox 14"/>
            <p:cNvSpPr txBox="1"/>
            <p:nvPr/>
          </p:nvSpPr>
          <p:spPr>
            <a:xfrm>
              <a:off x="725397" y="1417638"/>
              <a:ext cx="1599208" cy="369332"/>
            </a:xfrm>
            <a:prstGeom prst="rect">
              <a:avLst/>
            </a:prstGeom>
            <a:noFill/>
          </p:spPr>
          <p:txBody>
            <a:bodyPr wrap="square" rtlCol="0">
              <a:spAutoFit/>
            </a:bodyPr>
            <a:lstStyle/>
            <a:p>
              <a:r>
                <a:rPr lang="en-US" dirty="0" smtClean="0"/>
                <a:t>Contact name:</a:t>
              </a:r>
              <a:endParaRPr lang="en-US" i="1" dirty="0"/>
            </a:p>
          </p:txBody>
        </p:sp>
      </p:grpSp>
      <p:grpSp>
        <p:nvGrpSpPr>
          <p:cNvPr id="16" name="Group 15"/>
          <p:cNvGrpSpPr/>
          <p:nvPr/>
        </p:nvGrpSpPr>
        <p:grpSpPr>
          <a:xfrm>
            <a:off x="5498567" y="1417638"/>
            <a:ext cx="2835119" cy="1594841"/>
            <a:chOff x="699311" y="1417638"/>
            <a:chExt cx="2835119" cy="1594841"/>
          </a:xfrm>
        </p:grpSpPr>
        <p:sp>
          <p:nvSpPr>
            <p:cNvPr id="17" name="Alternate Process 16"/>
            <p:cNvSpPr/>
            <p:nvPr/>
          </p:nvSpPr>
          <p:spPr>
            <a:xfrm>
              <a:off x="699311" y="1854531"/>
              <a:ext cx="2835119" cy="1157948"/>
            </a:xfrm>
            <a:prstGeom prst="flowChartAlternateProcess">
              <a:avLst/>
            </a:prstGeom>
            <a:noFill/>
            <a:ln>
              <a:solidFill>
                <a:srgbClr val="4F81BD"/>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933334" y="2187828"/>
              <a:ext cx="2575010" cy="369332"/>
            </a:xfrm>
            <a:prstGeom prst="rect">
              <a:avLst/>
            </a:prstGeom>
            <a:noFill/>
          </p:spPr>
          <p:txBody>
            <a:bodyPr wrap="square" rtlCol="0">
              <a:spAutoFit/>
            </a:bodyPr>
            <a:lstStyle/>
            <a:p>
              <a:r>
                <a:rPr lang="en-US" dirty="0" err="1" smtClean="0"/>
                <a:t>matchmaker@broad</a:t>
              </a:r>
              <a:r>
                <a:rPr lang="is-IS" dirty="0" smtClean="0"/>
                <a:t>…org</a:t>
              </a:r>
              <a:endParaRPr lang="en-US" dirty="0"/>
            </a:p>
          </p:txBody>
        </p:sp>
        <p:sp>
          <p:nvSpPr>
            <p:cNvPr id="19" name="TextBox 18"/>
            <p:cNvSpPr txBox="1"/>
            <p:nvPr/>
          </p:nvSpPr>
          <p:spPr>
            <a:xfrm>
              <a:off x="725397" y="1417638"/>
              <a:ext cx="1599208" cy="369332"/>
            </a:xfrm>
            <a:prstGeom prst="rect">
              <a:avLst/>
            </a:prstGeom>
            <a:noFill/>
          </p:spPr>
          <p:txBody>
            <a:bodyPr wrap="square" rtlCol="0">
              <a:spAutoFit/>
            </a:bodyPr>
            <a:lstStyle/>
            <a:p>
              <a:r>
                <a:rPr lang="en-US" dirty="0" smtClean="0"/>
                <a:t>Contact URL:</a:t>
              </a:r>
              <a:endParaRPr lang="en-US" i="1" dirty="0"/>
            </a:p>
          </p:txBody>
        </p:sp>
      </p:grpSp>
      <p:cxnSp>
        <p:nvCxnSpPr>
          <p:cNvPr id="21" name="Straight Connector 20"/>
          <p:cNvCxnSpPr>
            <a:stCxn id="6" idx="1"/>
            <a:endCxn id="8" idx="3"/>
          </p:cNvCxnSpPr>
          <p:nvPr/>
        </p:nvCxnSpPr>
        <p:spPr>
          <a:xfrm flipH="1" flipV="1">
            <a:off x="3534430" y="2433505"/>
            <a:ext cx="253201" cy="979184"/>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6" idx="3"/>
            <a:endCxn id="13" idx="3"/>
          </p:cNvCxnSpPr>
          <p:nvPr/>
        </p:nvCxnSpPr>
        <p:spPr>
          <a:xfrm flipH="1">
            <a:off x="3560516" y="4451253"/>
            <a:ext cx="227115" cy="986175"/>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6" idx="7"/>
            <a:endCxn id="17" idx="1"/>
          </p:cNvCxnSpPr>
          <p:nvPr/>
        </p:nvCxnSpPr>
        <p:spPr>
          <a:xfrm flipV="1">
            <a:off x="5010193" y="2433505"/>
            <a:ext cx="488374" cy="979184"/>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056096" y="4177651"/>
            <a:ext cx="3986539" cy="2400657"/>
          </a:xfrm>
          <a:prstGeom prst="rect">
            <a:avLst/>
          </a:prstGeom>
          <a:noFill/>
        </p:spPr>
        <p:txBody>
          <a:bodyPr wrap="square" rtlCol="0">
            <a:spAutoFit/>
          </a:bodyPr>
          <a:lstStyle/>
          <a:p>
            <a:pPr marL="285750" indent="-285750">
              <a:lnSpc>
                <a:spcPct val="140000"/>
              </a:lnSpc>
              <a:buFont typeface="Arial"/>
              <a:buChar char="•"/>
            </a:pPr>
            <a:r>
              <a:rPr lang="en-US" dirty="0" smtClean="0"/>
              <a:t>We </a:t>
            </a:r>
            <a:r>
              <a:rPr lang="en-US" u="sng" dirty="0" smtClean="0"/>
              <a:t>name the data-owner</a:t>
            </a:r>
            <a:r>
              <a:rPr lang="en-US" dirty="0" smtClean="0"/>
              <a:t> with every submission</a:t>
            </a:r>
          </a:p>
          <a:p>
            <a:pPr marL="285750" indent="-285750">
              <a:lnSpc>
                <a:spcPct val="140000"/>
              </a:lnSpc>
              <a:buFont typeface="Arial"/>
              <a:buChar char="•"/>
            </a:pPr>
            <a:r>
              <a:rPr lang="en-US" dirty="0" smtClean="0"/>
              <a:t>We </a:t>
            </a:r>
            <a:r>
              <a:rPr lang="en-US" u="sng" dirty="0" smtClean="0"/>
              <a:t>forward every contact request</a:t>
            </a:r>
            <a:r>
              <a:rPr lang="en-US" dirty="0" smtClean="0"/>
              <a:t> to data-owner</a:t>
            </a:r>
          </a:p>
          <a:p>
            <a:pPr marL="285750" indent="-285750">
              <a:lnSpc>
                <a:spcPct val="140000"/>
              </a:lnSpc>
              <a:buFont typeface="Arial"/>
              <a:buChar char="•"/>
            </a:pPr>
            <a:r>
              <a:rPr lang="en-US" dirty="0" smtClean="0"/>
              <a:t>This process is in place for </a:t>
            </a:r>
            <a:r>
              <a:rPr lang="en-US" u="sng" dirty="0" smtClean="0"/>
              <a:t>tracking, QC, and helping the data-owner</a:t>
            </a:r>
            <a:endParaRPr lang="en-US" dirty="0"/>
          </a:p>
        </p:txBody>
      </p:sp>
    </p:spTree>
    <p:extLst>
      <p:ext uri="{BB962C8B-B14F-4D97-AF65-F5344CB8AC3E}">
        <p14:creationId xmlns:p14="http://schemas.microsoft.com/office/powerpoint/2010/main" val="11632764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metrics</a:t>
            </a:r>
            <a:endParaRPr lang="en-US" dirty="0"/>
          </a:p>
        </p:txBody>
      </p:sp>
      <p:sp>
        <p:nvSpPr>
          <p:cNvPr id="39" name="TextBox 38"/>
          <p:cNvSpPr txBox="1"/>
          <p:nvPr/>
        </p:nvSpPr>
        <p:spPr>
          <a:xfrm>
            <a:off x="2101368" y="1585934"/>
            <a:ext cx="6395636" cy="2439642"/>
          </a:xfrm>
          <a:prstGeom prst="rect">
            <a:avLst/>
          </a:prstGeom>
          <a:noFill/>
        </p:spPr>
        <p:txBody>
          <a:bodyPr wrap="square" rtlCol="0">
            <a:spAutoFit/>
          </a:bodyPr>
          <a:lstStyle/>
          <a:p>
            <a:pPr marL="285750" indent="-285750">
              <a:lnSpc>
                <a:spcPct val="140000"/>
              </a:lnSpc>
              <a:buFont typeface="Arial"/>
              <a:buChar char="•"/>
            </a:pPr>
            <a:r>
              <a:rPr lang="en-US" sz="2200" dirty="0" smtClean="0"/>
              <a:t>Live since November 2016</a:t>
            </a:r>
          </a:p>
          <a:p>
            <a:pPr marL="285750" indent="-285750">
              <a:lnSpc>
                <a:spcPct val="140000"/>
              </a:lnSpc>
              <a:buFont typeface="Arial"/>
              <a:buChar char="•"/>
            </a:pPr>
            <a:r>
              <a:rPr lang="en-US" sz="2200" dirty="0"/>
              <a:t>H</a:t>
            </a:r>
            <a:r>
              <a:rPr lang="en-US" sz="2200" dirty="0" smtClean="0"/>
              <a:t>as </a:t>
            </a:r>
            <a:r>
              <a:rPr lang="en-US" sz="2200" b="1" dirty="0" smtClean="0"/>
              <a:t>36</a:t>
            </a:r>
            <a:r>
              <a:rPr lang="en-US" sz="2200" dirty="0" smtClean="0"/>
              <a:t> patients as of 3/23/2017, with thousands in potential (in </a:t>
            </a:r>
            <a:r>
              <a:rPr lang="en-US" sz="2200" i="1" dirty="0" err="1" smtClean="0"/>
              <a:t>seqr</a:t>
            </a:r>
            <a:r>
              <a:rPr lang="en-US" sz="2200" dirty="0" smtClean="0"/>
              <a:t>). </a:t>
            </a:r>
          </a:p>
          <a:p>
            <a:pPr marL="742950" lvl="1" indent="-285750">
              <a:lnSpc>
                <a:spcPct val="140000"/>
              </a:lnSpc>
              <a:buFont typeface="Arial"/>
              <a:buChar char="•"/>
            </a:pPr>
            <a:r>
              <a:rPr lang="en-US" sz="2200" b="1" dirty="0" smtClean="0"/>
              <a:t>53</a:t>
            </a:r>
            <a:r>
              <a:rPr lang="en-US" sz="2200" dirty="0" smtClean="0"/>
              <a:t> unique genes</a:t>
            </a:r>
          </a:p>
          <a:p>
            <a:pPr marL="742950" lvl="1" indent="-285750">
              <a:lnSpc>
                <a:spcPct val="140000"/>
              </a:lnSpc>
              <a:buFont typeface="Arial"/>
              <a:buChar char="•"/>
            </a:pPr>
            <a:r>
              <a:rPr lang="en-US" sz="2200" b="1" smtClean="0"/>
              <a:t>223</a:t>
            </a:r>
            <a:r>
              <a:rPr lang="en-US" sz="2200" smtClean="0"/>
              <a:t> </a:t>
            </a:r>
            <a:r>
              <a:rPr lang="en-US" sz="2200" dirty="0" smtClean="0"/>
              <a:t>unique HPO terms</a:t>
            </a:r>
            <a:endParaRPr lang="en-US" sz="2200" dirty="0"/>
          </a:p>
        </p:txBody>
      </p:sp>
      <p:grpSp>
        <p:nvGrpSpPr>
          <p:cNvPr id="42" name="Group 41"/>
          <p:cNvGrpSpPr/>
          <p:nvPr/>
        </p:nvGrpSpPr>
        <p:grpSpPr>
          <a:xfrm>
            <a:off x="550323" y="1897135"/>
            <a:ext cx="1285256" cy="1909803"/>
            <a:chOff x="4530783" y="3276077"/>
            <a:chExt cx="1280098" cy="1644954"/>
          </a:xfrm>
        </p:grpSpPr>
        <p:sp>
          <p:nvSpPr>
            <p:cNvPr id="43" name="Cube 42"/>
            <p:cNvSpPr/>
            <p:nvPr/>
          </p:nvSpPr>
          <p:spPr>
            <a:xfrm>
              <a:off x="4530783" y="3276077"/>
              <a:ext cx="1280098" cy="1644954"/>
            </a:xfrm>
            <a:prstGeom prst="cube">
              <a:avLst/>
            </a:prstGeom>
            <a:noFill/>
            <a:ln>
              <a:solidFill>
                <a:schemeClr val="accent6"/>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4" name="TextBox 43"/>
            <p:cNvSpPr txBox="1"/>
            <p:nvPr/>
          </p:nvSpPr>
          <p:spPr>
            <a:xfrm rot="16200000">
              <a:off x="4713968" y="4090683"/>
              <a:ext cx="1160173" cy="369332"/>
            </a:xfrm>
            <a:prstGeom prst="rect">
              <a:avLst/>
            </a:prstGeom>
            <a:noFill/>
          </p:spPr>
          <p:txBody>
            <a:bodyPr wrap="square" rtlCol="0">
              <a:spAutoFit/>
            </a:bodyPr>
            <a:lstStyle/>
            <a:p>
              <a:r>
                <a:rPr lang="en-US" i="1" dirty="0" smtClean="0">
                  <a:solidFill>
                    <a:schemeClr val="accent6"/>
                  </a:solidFill>
                </a:rPr>
                <a:t>matchbox</a:t>
              </a:r>
              <a:endParaRPr lang="en-US" i="1" dirty="0">
                <a:solidFill>
                  <a:schemeClr val="accent6"/>
                </a:solidFill>
              </a:endParaRPr>
            </a:p>
          </p:txBody>
        </p:sp>
      </p:grpSp>
      <p:grpSp>
        <p:nvGrpSpPr>
          <p:cNvPr id="58" name="Group 57"/>
          <p:cNvGrpSpPr/>
          <p:nvPr/>
        </p:nvGrpSpPr>
        <p:grpSpPr>
          <a:xfrm>
            <a:off x="413108" y="4745579"/>
            <a:ext cx="8282809" cy="1402664"/>
            <a:chOff x="275399" y="4500795"/>
            <a:chExt cx="8282809" cy="1402664"/>
          </a:xfrm>
        </p:grpSpPr>
        <p:grpSp>
          <p:nvGrpSpPr>
            <p:cNvPr id="14" name="Group 13"/>
            <p:cNvGrpSpPr/>
            <p:nvPr/>
          </p:nvGrpSpPr>
          <p:grpSpPr>
            <a:xfrm>
              <a:off x="275399" y="4525256"/>
              <a:ext cx="1740198" cy="1378203"/>
              <a:chOff x="3534429" y="3197595"/>
              <a:chExt cx="1560657" cy="1411742"/>
            </a:xfrm>
          </p:grpSpPr>
          <p:sp>
            <p:nvSpPr>
              <p:cNvPr id="15" name="Oval 14"/>
              <p:cNvSpPr/>
              <p:nvPr/>
            </p:nvSpPr>
            <p:spPr>
              <a:xfrm>
                <a:off x="3534429" y="3197595"/>
                <a:ext cx="1560656" cy="1411742"/>
              </a:xfrm>
              <a:prstGeom prst="ellipse">
                <a:avLst/>
              </a:prstGeom>
              <a:solidFill>
                <a:srgbClr val="FFFFFF"/>
              </a:solid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809841" y="3718853"/>
                <a:ext cx="1285245" cy="662059"/>
              </a:xfrm>
              <a:prstGeom prst="rect">
                <a:avLst/>
              </a:prstGeom>
              <a:noFill/>
            </p:spPr>
            <p:txBody>
              <a:bodyPr wrap="square" rtlCol="0">
                <a:spAutoFit/>
              </a:bodyPr>
              <a:lstStyle/>
              <a:p>
                <a:r>
                  <a:rPr lang="en-US" b="1" dirty="0" smtClean="0"/>
                  <a:t>2298</a:t>
                </a:r>
                <a:r>
                  <a:rPr lang="en-US" dirty="0" smtClean="0"/>
                  <a:t> match requests</a:t>
                </a:r>
                <a:endParaRPr lang="en-US" dirty="0"/>
              </a:p>
            </p:txBody>
          </p:sp>
        </p:grpSp>
        <p:sp>
          <p:nvSpPr>
            <p:cNvPr id="34" name="Right Arrow 33"/>
            <p:cNvSpPr/>
            <p:nvPr/>
          </p:nvSpPr>
          <p:spPr>
            <a:xfrm>
              <a:off x="2111460" y="4703095"/>
              <a:ext cx="306029" cy="9249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8" name="Group 47"/>
            <p:cNvGrpSpPr/>
            <p:nvPr/>
          </p:nvGrpSpPr>
          <p:grpSpPr>
            <a:xfrm>
              <a:off x="2488331" y="4525256"/>
              <a:ext cx="1740197" cy="1378203"/>
              <a:chOff x="3268682" y="4525256"/>
              <a:chExt cx="1740197" cy="1378203"/>
            </a:xfrm>
          </p:grpSpPr>
          <p:sp>
            <p:nvSpPr>
              <p:cNvPr id="45" name="Oval 44"/>
              <p:cNvSpPr/>
              <p:nvPr/>
            </p:nvSpPr>
            <p:spPr>
              <a:xfrm>
                <a:off x="3268682" y="4525256"/>
                <a:ext cx="1740197" cy="1378203"/>
              </a:xfrm>
              <a:prstGeom prst="ellipse">
                <a:avLst/>
              </a:prstGeom>
              <a:solidFill>
                <a:srgbClr val="FFFFFF"/>
              </a:solid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3503342" y="5024967"/>
                <a:ext cx="1433103" cy="369332"/>
              </a:xfrm>
              <a:prstGeom prst="rect">
                <a:avLst/>
              </a:prstGeom>
              <a:noFill/>
            </p:spPr>
            <p:txBody>
              <a:bodyPr wrap="square" rtlCol="0">
                <a:spAutoFit/>
              </a:bodyPr>
              <a:lstStyle/>
              <a:p>
                <a:r>
                  <a:rPr lang="en-US" b="1" smtClean="0"/>
                  <a:t>42</a:t>
                </a:r>
                <a:r>
                  <a:rPr lang="en-US" smtClean="0"/>
                  <a:t> </a:t>
                </a:r>
                <a:r>
                  <a:rPr lang="en-US" dirty="0" smtClean="0"/>
                  <a:t>matches</a:t>
                </a:r>
                <a:endParaRPr lang="en-US" dirty="0"/>
              </a:p>
            </p:txBody>
          </p:sp>
        </p:grpSp>
        <p:grpSp>
          <p:nvGrpSpPr>
            <p:cNvPr id="49" name="Group 48"/>
            <p:cNvGrpSpPr/>
            <p:nvPr/>
          </p:nvGrpSpPr>
          <p:grpSpPr>
            <a:xfrm>
              <a:off x="4664093" y="4516094"/>
              <a:ext cx="1740197" cy="1378203"/>
              <a:chOff x="3268682" y="4586452"/>
              <a:chExt cx="1740197" cy="1378203"/>
            </a:xfrm>
          </p:grpSpPr>
          <p:sp>
            <p:nvSpPr>
              <p:cNvPr id="50" name="Oval 49"/>
              <p:cNvSpPr/>
              <p:nvPr/>
            </p:nvSpPr>
            <p:spPr>
              <a:xfrm>
                <a:off x="3268682" y="4586452"/>
                <a:ext cx="1740197" cy="1378203"/>
              </a:xfrm>
              <a:prstGeom prst="ellipse">
                <a:avLst/>
              </a:prstGeom>
              <a:solidFill>
                <a:srgbClr val="FFFFFF"/>
              </a:solid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3457439" y="4810781"/>
                <a:ext cx="1505537" cy="923330"/>
              </a:xfrm>
              <a:prstGeom prst="rect">
                <a:avLst/>
              </a:prstGeom>
              <a:noFill/>
            </p:spPr>
            <p:txBody>
              <a:bodyPr wrap="square" rtlCol="0">
                <a:spAutoFit/>
              </a:bodyPr>
              <a:lstStyle/>
              <a:p>
                <a:r>
                  <a:rPr lang="en-US" b="1" dirty="0" smtClean="0"/>
                  <a:t>13</a:t>
                </a:r>
                <a:r>
                  <a:rPr lang="en-US" dirty="0" smtClean="0"/>
                  <a:t> post-match conversations</a:t>
                </a:r>
                <a:endParaRPr lang="en-US" dirty="0"/>
              </a:p>
            </p:txBody>
          </p:sp>
        </p:grpSp>
        <p:sp>
          <p:nvSpPr>
            <p:cNvPr id="53" name="Right Arrow 52"/>
            <p:cNvSpPr/>
            <p:nvPr/>
          </p:nvSpPr>
          <p:spPr>
            <a:xfrm>
              <a:off x="4289730" y="4703095"/>
              <a:ext cx="306029" cy="9249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4" name="Group 53"/>
            <p:cNvGrpSpPr/>
            <p:nvPr/>
          </p:nvGrpSpPr>
          <p:grpSpPr>
            <a:xfrm>
              <a:off x="6818011" y="4500795"/>
              <a:ext cx="1740197" cy="1378203"/>
              <a:chOff x="3268682" y="4571153"/>
              <a:chExt cx="1740197" cy="1378203"/>
            </a:xfrm>
          </p:grpSpPr>
          <p:sp>
            <p:nvSpPr>
              <p:cNvPr id="55" name="Oval 54"/>
              <p:cNvSpPr/>
              <p:nvPr/>
            </p:nvSpPr>
            <p:spPr>
              <a:xfrm>
                <a:off x="3268682" y="4571153"/>
                <a:ext cx="1740197" cy="1378203"/>
              </a:xfrm>
              <a:prstGeom prst="ellipse">
                <a:avLst/>
              </a:prstGeom>
              <a:solidFill>
                <a:srgbClr val="FFFFFF"/>
              </a:solid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3457439" y="4795482"/>
                <a:ext cx="1505537" cy="923330"/>
              </a:xfrm>
              <a:prstGeom prst="rect">
                <a:avLst/>
              </a:prstGeom>
              <a:noFill/>
            </p:spPr>
            <p:txBody>
              <a:bodyPr wrap="square" rtlCol="0">
                <a:spAutoFit/>
              </a:bodyPr>
              <a:lstStyle/>
              <a:p>
                <a:r>
                  <a:rPr lang="en-US" sz="1200" b="1" dirty="0"/>
                  <a:t>~</a:t>
                </a:r>
                <a:r>
                  <a:rPr lang="en-US" b="1" dirty="0" smtClean="0"/>
                  <a:t>7</a:t>
                </a:r>
                <a:r>
                  <a:rPr lang="en-US" dirty="0" smtClean="0"/>
                  <a:t> post-match possible collaborations</a:t>
                </a:r>
                <a:endParaRPr lang="en-US" dirty="0"/>
              </a:p>
            </p:txBody>
          </p:sp>
        </p:grpSp>
        <p:sp>
          <p:nvSpPr>
            <p:cNvPr id="57" name="Right Arrow 56"/>
            <p:cNvSpPr/>
            <p:nvPr/>
          </p:nvSpPr>
          <p:spPr>
            <a:xfrm>
              <a:off x="6466079" y="4703095"/>
              <a:ext cx="306029" cy="9249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96489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3192</TotalTime>
  <Words>988</Words>
  <Application>Microsoft Macintosh PowerPoint</Application>
  <PresentationFormat>On-screen Show (4:3)</PresentationFormat>
  <Paragraphs>165</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Matchmaker Exchange with matchbox at Broad Institute </vt:lpstr>
      <vt:lpstr>Overview</vt:lpstr>
      <vt:lpstr>Analysis process</vt:lpstr>
      <vt:lpstr>Project team organization</vt:lpstr>
      <vt:lpstr>Project team organization</vt:lpstr>
      <vt:lpstr>Post-match process</vt:lpstr>
      <vt:lpstr>Post-match process</vt:lpstr>
      <vt:lpstr>Typical contact detail</vt:lpstr>
      <vt:lpstr>Operational metrics</vt:lpstr>
      <vt:lpstr>Post-match advanced discussions in progress</vt:lpstr>
      <vt:lpstr>Discussion proposals</vt:lpstr>
      <vt:lpstr>Thank you!</vt:lpstr>
    </vt:vector>
  </TitlesOfParts>
  <Company>Broad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 Institute Matchmaker Exchange with matchbox</dc:title>
  <dc:creator>Harindra A</dc:creator>
  <cp:lastModifiedBy>Harindra A</cp:lastModifiedBy>
  <cp:revision>75</cp:revision>
  <dcterms:created xsi:type="dcterms:W3CDTF">2017-03-21T23:06:49Z</dcterms:created>
  <dcterms:modified xsi:type="dcterms:W3CDTF">2017-03-29T14:45:07Z</dcterms:modified>
</cp:coreProperties>
</file>