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4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933074"/>
          <c:y val="0.0298531"/>
          <c:w val="0.897522"/>
          <c:h val="0.909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 Count</c:v>
                </c:pt>
              </c:strCache>
            </c:strRef>
          </c:tx>
          <c:spPr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Sheet1!$B$1:$AO$1</c:f>
              <c:strCache>
                <c:ptCount val="40"/>
                <c:pt idx="0">
                  <c:v>December 1, 2013</c:v>
                </c:pt>
                <c:pt idx="1">
                  <c:v>January 1, 2014</c:v>
                </c:pt>
                <c:pt idx="2">
                  <c:v>February 1, 2014</c:v>
                </c:pt>
                <c:pt idx="3">
                  <c:v>March 1, 2014</c:v>
                </c:pt>
                <c:pt idx="4">
                  <c:v>April 1, 2014</c:v>
                </c:pt>
                <c:pt idx="5">
                  <c:v>May 1, 2014</c:v>
                </c:pt>
                <c:pt idx="6">
                  <c:v>June 1, 2014</c:v>
                </c:pt>
                <c:pt idx="7">
                  <c:v>July 1, 2014</c:v>
                </c:pt>
                <c:pt idx="8">
                  <c:v>August 1, 2014</c:v>
                </c:pt>
                <c:pt idx="9">
                  <c:v>September 1, 2014</c:v>
                </c:pt>
                <c:pt idx="10">
                  <c:v>October 1, 2014</c:v>
                </c:pt>
                <c:pt idx="11">
                  <c:v>November 1, 2014</c:v>
                </c:pt>
                <c:pt idx="12">
                  <c:v>December 1, 2014</c:v>
                </c:pt>
                <c:pt idx="13">
                  <c:v>January 1, 2015</c:v>
                </c:pt>
                <c:pt idx="14">
                  <c:v>February 1, 2015</c:v>
                </c:pt>
                <c:pt idx="15">
                  <c:v>March 1, 2015</c:v>
                </c:pt>
                <c:pt idx="16">
                  <c:v>April 1, 2015</c:v>
                </c:pt>
                <c:pt idx="17">
                  <c:v>May 1, 2015</c:v>
                </c:pt>
                <c:pt idx="18">
                  <c:v>June 1, 2015</c:v>
                </c:pt>
                <c:pt idx="19">
                  <c:v>July 1, 2015</c:v>
                </c:pt>
                <c:pt idx="20">
                  <c:v>August 1, 2015</c:v>
                </c:pt>
                <c:pt idx="21">
                  <c:v>September 1, 2015</c:v>
                </c:pt>
                <c:pt idx="22">
                  <c:v>October 1, 2015</c:v>
                </c:pt>
                <c:pt idx="23">
                  <c:v>November 1, 2015</c:v>
                </c:pt>
                <c:pt idx="24">
                  <c:v>December 1, 2015</c:v>
                </c:pt>
                <c:pt idx="25">
                  <c:v>January 1, 2016</c:v>
                </c:pt>
                <c:pt idx="26">
                  <c:v>February 1, 2016</c:v>
                </c:pt>
                <c:pt idx="27">
                  <c:v>March 1, 2016</c:v>
                </c:pt>
                <c:pt idx="28">
                  <c:v>April 1, 2016</c:v>
                </c:pt>
                <c:pt idx="29">
                  <c:v>May 1, 2016</c:v>
                </c:pt>
                <c:pt idx="30">
                  <c:v>June 1, 2016</c:v>
                </c:pt>
                <c:pt idx="31">
                  <c:v>July 1, 2016</c:v>
                </c:pt>
                <c:pt idx="32">
                  <c:v>August 1, 2016</c:v>
                </c:pt>
                <c:pt idx="33">
                  <c:v>September 1, 2016</c:v>
                </c:pt>
                <c:pt idx="34">
                  <c:v>October 1, 2016</c:v>
                </c:pt>
                <c:pt idx="35">
                  <c:v>November 1, 2016</c:v>
                </c:pt>
                <c:pt idx="36">
                  <c:v>December 1, 2016</c:v>
                </c:pt>
                <c:pt idx="37">
                  <c:v>January 1, 2017</c:v>
                </c:pt>
                <c:pt idx="38">
                  <c:v>February 1, 2017</c:v>
                </c:pt>
                <c:pt idx="39">
                  <c:v>March 1, 2017</c:v>
                </c:pt>
              </c:strCache>
            </c:strRef>
          </c:cat>
          <c:val>
            <c:numRef>
              <c:f>Sheet1!$B$2:$AO$2</c:f>
              <c:numCache>
                <c:formatCode>General</c:formatCode>
                <c:ptCount val="40"/>
                <c:pt idx="0">
                  <c:v>42.0</c:v>
                </c:pt>
                <c:pt idx="1">
                  <c:v>50.0</c:v>
                </c:pt>
                <c:pt idx="2">
                  <c:v>108.0</c:v>
                </c:pt>
                <c:pt idx="3">
                  <c:v>131.0</c:v>
                </c:pt>
                <c:pt idx="4">
                  <c:v>154.0</c:v>
                </c:pt>
                <c:pt idx="5">
                  <c:v>198.0</c:v>
                </c:pt>
                <c:pt idx="6">
                  <c:v>250.0</c:v>
                </c:pt>
                <c:pt idx="7">
                  <c:v>309.0</c:v>
                </c:pt>
                <c:pt idx="8">
                  <c:v>343.0</c:v>
                </c:pt>
                <c:pt idx="9">
                  <c:v>356.0</c:v>
                </c:pt>
                <c:pt idx="10">
                  <c:v>370.0</c:v>
                </c:pt>
                <c:pt idx="11">
                  <c:v>395.0</c:v>
                </c:pt>
                <c:pt idx="12">
                  <c:v>457.0</c:v>
                </c:pt>
                <c:pt idx="13">
                  <c:v>1204.0</c:v>
                </c:pt>
                <c:pt idx="14">
                  <c:v>1264.0</c:v>
                </c:pt>
                <c:pt idx="15">
                  <c:v>1474.0</c:v>
                </c:pt>
                <c:pt idx="16">
                  <c:v>1693.0</c:v>
                </c:pt>
                <c:pt idx="17">
                  <c:v>1836.0</c:v>
                </c:pt>
                <c:pt idx="18">
                  <c:v>2001.0</c:v>
                </c:pt>
                <c:pt idx="19">
                  <c:v>2254.0</c:v>
                </c:pt>
                <c:pt idx="20">
                  <c:v>2483.0</c:v>
                </c:pt>
                <c:pt idx="21">
                  <c:v>2699.0</c:v>
                </c:pt>
                <c:pt idx="22">
                  <c:v>3092.0</c:v>
                </c:pt>
                <c:pt idx="23">
                  <c:v>3260.0</c:v>
                </c:pt>
                <c:pt idx="24">
                  <c:v>3430.0</c:v>
                </c:pt>
                <c:pt idx="25">
                  <c:v>3584.0</c:v>
                </c:pt>
                <c:pt idx="26">
                  <c:v>3832.0</c:v>
                </c:pt>
                <c:pt idx="27">
                  <c:v>4100.0</c:v>
                </c:pt>
                <c:pt idx="28">
                  <c:v>4239.0</c:v>
                </c:pt>
                <c:pt idx="29">
                  <c:v>4459.0</c:v>
                </c:pt>
                <c:pt idx="30">
                  <c:v>4706.0</c:v>
                </c:pt>
                <c:pt idx="31">
                  <c:v>4827.0</c:v>
                </c:pt>
                <c:pt idx="32">
                  <c:v>5004.0</c:v>
                </c:pt>
                <c:pt idx="33">
                  <c:v>5209.0</c:v>
                </c:pt>
                <c:pt idx="34">
                  <c:v>5293.0</c:v>
                </c:pt>
                <c:pt idx="35">
                  <c:v>5501.0</c:v>
                </c:pt>
                <c:pt idx="36">
                  <c:v>5795.0</c:v>
                </c:pt>
                <c:pt idx="37">
                  <c:v>6037.0</c:v>
                </c:pt>
                <c:pt idx="38">
                  <c:v>6189.0</c:v>
                </c:pt>
                <c:pt idx="39">
                  <c:v>6387.0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Match Count</c:v>
                </c:pt>
              </c:strCache>
            </c:strRef>
          </c:tx>
          <c:spPr>
            <a:gradFill flip="none" rotWithShape="1">
              <a:gsLst>
                <a:gs pos="0">
                  <a:srgbClr val="D1403C"/>
                </a:gs>
                <a:gs pos="100000">
                  <a:schemeClr val="accent2">
                    <a:hueOff val="-39879"/>
                    <a:satOff val="52282"/>
                    <a:lumOff val="29251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Sheet1!$B$1:$AO$1</c:f>
              <c:strCache>
                <c:ptCount val="40"/>
                <c:pt idx="0">
                  <c:v>December 1, 2013</c:v>
                </c:pt>
                <c:pt idx="1">
                  <c:v>January 1, 2014</c:v>
                </c:pt>
                <c:pt idx="2">
                  <c:v>February 1, 2014</c:v>
                </c:pt>
                <c:pt idx="3">
                  <c:v>March 1, 2014</c:v>
                </c:pt>
                <c:pt idx="4">
                  <c:v>April 1, 2014</c:v>
                </c:pt>
                <c:pt idx="5">
                  <c:v>May 1, 2014</c:v>
                </c:pt>
                <c:pt idx="6">
                  <c:v>June 1, 2014</c:v>
                </c:pt>
                <c:pt idx="7">
                  <c:v>July 1, 2014</c:v>
                </c:pt>
                <c:pt idx="8">
                  <c:v>August 1, 2014</c:v>
                </c:pt>
                <c:pt idx="9">
                  <c:v>September 1, 2014</c:v>
                </c:pt>
                <c:pt idx="10">
                  <c:v>October 1, 2014</c:v>
                </c:pt>
                <c:pt idx="11">
                  <c:v>November 1, 2014</c:v>
                </c:pt>
                <c:pt idx="12">
                  <c:v>December 1, 2014</c:v>
                </c:pt>
                <c:pt idx="13">
                  <c:v>January 1, 2015</c:v>
                </c:pt>
                <c:pt idx="14">
                  <c:v>February 1, 2015</c:v>
                </c:pt>
                <c:pt idx="15">
                  <c:v>March 1, 2015</c:v>
                </c:pt>
                <c:pt idx="16">
                  <c:v>April 1, 2015</c:v>
                </c:pt>
                <c:pt idx="17">
                  <c:v>May 1, 2015</c:v>
                </c:pt>
                <c:pt idx="18">
                  <c:v>June 1, 2015</c:v>
                </c:pt>
                <c:pt idx="19">
                  <c:v>July 1, 2015</c:v>
                </c:pt>
                <c:pt idx="20">
                  <c:v>August 1, 2015</c:v>
                </c:pt>
                <c:pt idx="21">
                  <c:v>September 1, 2015</c:v>
                </c:pt>
                <c:pt idx="22">
                  <c:v>October 1, 2015</c:v>
                </c:pt>
                <c:pt idx="23">
                  <c:v>November 1, 2015</c:v>
                </c:pt>
                <c:pt idx="24">
                  <c:v>December 1, 2015</c:v>
                </c:pt>
                <c:pt idx="25">
                  <c:v>January 1, 2016</c:v>
                </c:pt>
                <c:pt idx="26">
                  <c:v>February 1, 2016</c:v>
                </c:pt>
                <c:pt idx="27">
                  <c:v>March 1, 2016</c:v>
                </c:pt>
                <c:pt idx="28">
                  <c:v>April 1, 2016</c:v>
                </c:pt>
                <c:pt idx="29">
                  <c:v>May 1, 2016</c:v>
                </c:pt>
                <c:pt idx="30">
                  <c:v>June 1, 2016</c:v>
                </c:pt>
                <c:pt idx="31">
                  <c:v>July 1, 2016</c:v>
                </c:pt>
                <c:pt idx="32">
                  <c:v>August 1, 2016</c:v>
                </c:pt>
                <c:pt idx="33">
                  <c:v>September 1, 2016</c:v>
                </c:pt>
                <c:pt idx="34">
                  <c:v>October 1, 2016</c:v>
                </c:pt>
                <c:pt idx="35">
                  <c:v>November 1, 2016</c:v>
                </c:pt>
                <c:pt idx="36">
                  <c:v>December 1, 2016</c:v>
                </c:pt>
                <c:pt idx="37">
                  <c:v>January 1, 2017</c:v>
                </c:pt>
                <c:pt idx="38">
                  <c:v>February 1, 2017</c:v>
                </c:pt>
                <c:pt idx="39">
                  <c:v>March 1, 2017</c:v>
                </c:pt>
              </c:strCache>
            </c:strRef>
          </c:cat>
          <c:val>
            <c:numRef>
              <c:f>Sheet1!$B$3:$AO$3</c:f>
              <c:numCache>
                <c:formatCode>General</c:formatCode>
                <c:ptCount val="40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  <c:pt idx="3">
                  <c:v>2.0</c:v>
                </c:pt>
                <c:pt idx="4">
                  <c:v>3.0</c:v>
                </c:pt>
                <c:pt idx="5">
                  <c:v>6.0</c:v>
                </c:pt>
                <c:pt idx="6">
                  <c:v>6.0</c:v>
                </c:pt>
                <c:pt idx="7">
                  <c:v>8.0</c:v>
                </c:pt>
                <c:pt idx="8">
                  <c:v>8.0</c:v>
                </c:pt>
                <c:pt idx="9">
                  <c:v>8.0</c:v>
                </c:pt>
                <c:pt idx="10">
                  <c:v>8.0</c:v>
                </c:pt>
                <c:pt idx="11">
                  <c:v>8.0</c:v>
                </c:pt>
                <c:pt idx="12">
                  <c:v>11.0</c:v>
                </c:pt>
                <c:pt idx="13">
                  <c:v>129.0</c:v>
                </c:pt>
                <c:pt idx="14">
                  <c:v>151.0</c:v>
                </c:pt>
                <c:pt idx="15">
                  <c:v>252.0</c:v>
                </c:pt>
                <c:pt idx="16">
                  <c:v>317.0</c:v>
                </c:pt>
                <c:pt idx="17">
                  <c:v>390.0</c:v>
                </c:pt>
                <c:pt idx="18">
                  <c:v>507.0</c:v>
                </c:pt>
                <c:pt idx="19">
                  <c:v>758.0</c:v>
                </c:pt>
                <c:pt idx="20">
                  <c:v>983.0</c:v>
                </c:pt>
                <c:pt idx="21">
                  <c:v>1148.0</c:v>
                </c:pt>
                <c:pt idx="22">
                  <c:v>1581.0</c:v>
                </c:pt>
                <c:pt idx="23">
                  <c:v>1987.0</c:v>
                </c:pt>
                <c:pt idx="24">
                  <c:v>2305.0</c:v>
                </c:pt>
                <c:pt idx="25">
                  <c:v>2564.0</c:v>
                </c:pt>
                <c:pt idx="26">
                  <c:v>3182.0</c:v>
                </c:pt>
                <c:pt idx="27">
                  <c:v>3804.0</c:v>
                </c:pt>
                <c:pt idx="28">
                  <c:v>4440.0</c:v>
                </c:pt>
                <c:pt idx="29">
                  <c:v>5267.0</c:v>
                </c:pt>
                <c:pt idx="30">
                  <c:v>6147.0</c:v>
                </c:pt>
                <c:pt idx="31">
                  <c:v>6965.0</c:v>
                </c:pt>
                <c:pt idx="32">
                  <c:v>7845.0</c:v>
                </c:pt>
                <c:pt idx="33">
                  <c:v>8986.0</c:v>
                </c:pt>
                <c:pt idx="34">
                  <c:v>9920.0</c:v>
                </c:pt>
                <c:pt idx="35">
                  <c:v>11152.0</c:v>
                </c:pt>
                <c:pt idx="36">
                  <c:v>12417.0</c:v>
                </c:pt>
                <c:pt idx="37">
                  <c:v>13900.0</c:v>
                </c:pt>
                <c:pt idx="38">
                  <c:v>15102.0</c:v>
                </c:pt>
                <c:pt idx="39">
                  <c:v>16612.0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Gene Match Count</c:v>
                </c:pt>
              </c:strCache>
            </c:strRef>
          </c:tx>
          <c:spPr>
            <a:gradFill flip="none" rotWithShape="1"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Sheet1!$B$1:$AO$1</c:f>
              <c:strCache>
                <c:ptCount val="40"/>
                <c:pt idx="0">
                  <c:v>December 1, 2013</c:v>
                </c:pt>
                <c:pt idx="1">
                  <c:v>January 1, 2014</c:v>
                </c:pt>
                <c:pt idx="2">
                  <c:v>February 1, 2014</c:v>
                </c:pt>
                <c:pt idx="3">
                  <c:v>March 1, 2014</c:v>
                </c:pt>
                <c:pt idx="4">
                  <c:v>April 1, 2014</c:v>
                </c:pt>
                <c:pt idx="5">
                  <c:v>May 1, 2014</c:v>
                </c:pt>
                <c:pt idx="6">
                  <c:v>June 1, 2014</c:v>
                </c:pt>
                <c:pt idx="7">
                  <c:v>July 1, 2014</c:v>
                </c:pt>
                <c:pt idx="8">
                  <c:v>August 1, 2014</c:v>
                </c:pt>
                <c:pt idx="9">
                  <c:v>September 1, 2014</c:v>
                </c:pt>
                <c:pt idx="10">
                  <c:v>October 1, 2014</c:v>
                </c:pt>
                <c:pt idx="11">
                  <c:v>November 1, 2014</c:v>
                </c:pt>
                <c:pt idx="12">
                  <c:v>December 1, 2014</c:v>
                </c:pt>
                <c:pt idx="13">
                  <c:v>January 1, 2015</c:v>
                </c:pt>
                <c:pt idx="14">
                  <c:v>February 1, 2015</c:v>
                </c:pt>
                <c:pt idx="15">
                  <c:v>March 1, 2015</c:v>
                </c:pt>
                <c:pt idx="16">
                  <c:v>April 1, 2015</c:v>
                </c:pt>
                <c:pt idx="17">
                  <c:v>May 1, 2015</c:v>
                </c:pt>
                <c:pt idx="18">
                  <c:v>June 1, 2015</c:v>
                </c:pt>
                <c:pt idx="19">
                  <c:v>July 1, 2015</c:v>
                </c:pt>
                <c:pt idx="20">
                  <c:v>August 1, 2015</c:v>
                </c:pt>
                <c:pt idx="21">
                  <c:v>September 1, 2015</c:v>
                </c:pt>
                <c:pt idx="22">
                  <c:v>October 1, 2015</c:v>
                </c:pt>
                <c:pt idx="23">
                  <c:v>November 1, 2015</c:v>
                </c:pt>
                <c:pt idx="24">
                  <c:v>December 1, 2015</c:v>
                </c:pt>
                <c:pt idx="25">
                  <c:v>January 1, 2016</c:v>
                </c:pt>
                <c:pt idx="26">
                  <c:v>February 1, 2016</c:v>
                </c:pt>
                <c:pt idx="27">
                  <c:v>March 1, 2016</c:v>
                </c:pt>
                <c:pt idx="28">
                  <c:v>April 1, 2016</c:v>
                </c:pt>
                <c:pt idx="29">
                  <c:v>May 1, 2016</c:v>
                </c:pt>
                <c:pt idx="30">
                  <c:v>June 1, 2016</c:v>
                </c:pt>
                <c:pt idx="31">
                  <c:v>July 1, 2016</c:v>
                </c:pt>
                <c:pt idx="32">
                  <c:v>August 1, 2016</c:v>
                </c:pt>
                <c:pt idx="33">
                  <c:v>September 1, 2016</c:v>
                </c:pt>
                <c:pt idx="34">
                  <c:v>October 1, 2016</c:v>
                </c:pt>
                <c:pt idx="35">
                  <c:v>November 1, 2016</c:v>
                </c:pt>
                <c:pt idx="36">
                  <c:v>December 1, 2016</c:v>
                </c:pt>
                <c:pt idx="37">
                  <c:v>January 1, 2017</c:v>
                </c:pt>
                <c:pt idx="38">
                  <c:v>February 1, 2017</c:v>
                </c:pt>
                <c:pt idx="39">
                  <c:v>March 1, 2017</c:v>
                </c:pt>
              </c:strCache>
            </c:strRef>
          </c:cat>
          <c:val>
            <c:numRef>
              <c:f>Sheet1!$B$4:$AO$4</c:f>
              <c:numCache>
                <c:formatCode>General</c:formatCode>
                <c:ptCount val="4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2.0</c:v>
                </c:pt>
                <c:pt idx="6">
                  <c:v>2.0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6.0</c:v>
                </c:pt>
                <c:pt idx="13">
                  <c:v>69.0</c:v>
                </c:pt>
                <c:pt idx="14">
                  <c:v>86.0</c:v>
                </c:pt>
                <c:pt idx="15">
                  <c:v>128.0</c:v>
                </c:pt>
                <c:pt idx="16">
                  <c:v>165.0</c:v>
                </c:pt>
                <c:pt idx="17">
                  <c:v>211.0</c:v>
                </c:pt>
                <c:pt idx="18">
                  <c:v>266.0</c:v>
                </c:pt>
                <c:pt idx="19">
                  <c:v>332.0</c:v>
                </c:pt>
                <c:pt idx="20">
                  <c:v>407.0</c:v>
                </c:pt>
                <c:pt idx="21">
                  <c:v>470.0</c:v>
                </c:pt>
                <c:pt idx="22">
                  <c:v>565.0</c:v>
                </c:pt>
                <c:pt idx="23">
                  <c:v>641.0</c:v>
                </c:pt>
                <c:pt idx="24">
                  <c:v>701.0</c:v>
                </c:pt>
                <c:pt idx="25">
                  <c:v>763.0</c:v>
                </c:pt>
                <c:pt idx="26">
                  <c:v>895.0</c:v>
                </c:pt>
                <c:pt idx="27">
                  <c:v>1024.0</c:v>
                </c:pt>
                <c:pt idx="28">
                  <c:v>1111.0</c:v>
                </c:pt>
                <c:pt idx="29">
                  <c:v>1216.0</c:v>
                </c:pt>
                <c:pt idx="30">
                  <c:v>1339.0</c:v>
                </c:pt>
                <c:pt idx="31">
                  <c:v>1441.0</c:v>
                </c:pt>
                <c:pt idx="32">
                  <c:v>1543.0</c:v>
                </c:pt>
                <c:pt idx="33">
                  <c:v>1672.0</c:v>
                </c:pt>
                <c:pt idx="34">
                  <c:v>1781.0</c:v>
                </c:pt>
                <c:pt idx="35">
                  <c:v>1902.0</c:v>
                </c:pt>
                <c:pt idx="36">
                  <c:v>2040.0</c:v>
                </c:pt>
                <c:pt idx="37">
                  <c:v>2196.0</c:v>
                </c:pt>
                <c:pt idx="38">
                  <c:v>2303.0</c:v>
                </c:pt>
                <c:pt idx="39">
                  <c:v>2417.0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865400"/>
        <c:axId val="2080873224"/>
      </c:barChart>
      <c:catAx>
        <c:axId val="2080865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100" b="1" i="0" u="none" strike="noStrike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0873224"/>
        <c:crosses val="autoZero"/>
        <c:auto val="1"/>
        <c:lblAlgn val="ctr"/>
        <c:lblOffset val="100"/>
        <c:tickLblSkip val="4"/>
        <c:noMultiLvlLbl val="1"/>
      </c:catAx>
      <c:valAx>
        <c:axId val="208087322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080865400"/>
        <c:crosses val="autoZero"/>
        <c:crossBetween val="between"/>
        <c:majorUnit val="4500.0"/>
        <c:minorUnit val="2250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6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14309" latinLnBrk="0">
      <a:defRPr sz="1200">
        <a:latin typeface="+mj-lt"/>
        <a:ea typeface="+mj-ea"/>
        <a:cs typeface="+mj-cs"/>
        <a:sym typeface="Calibri"/>
      </a:defRPr>
    </a:lvl1pPr>
    <a:lvl2pPr indent="228600" defTabSz="914309" latinLnBrk="0">
      <a:defRPr sz="1200">
        <a:latin typeface="+mj-lt"/>
        <a:ea typeface="+mj-ea"/>
        <a:cs typeface="+mj-cs"/>
        <a:sym typeface="Calibri"/>
      </a:defRPr>
    </a:lvl2pPr>
    <a:lvl3pPr indent="457200" defTabSz="914309" latinLnBrk="0">
      <a:defRPr sz="1200">
        <a:latin typeface="+mj-lt"/>
        <a:ea typeface="+mj-ea"/>
        <a:cs typeface="+mj-cs"/>
        <a:sym typeface="Calibri"/>
      </a:defRPr>
    </a:lvl3pPr>
    <a:lvl4pPr indent="685800" defTabSz="914309" latinLnBrk="0">
      <a:defRPr sz="1200">
        <a:latin typeface="+mj-lt"/>
        <a:ea typeface="+mj-ea"/>
        <a:cs typeface="+mj-cs"/>
        <a:sym typeface="Calibri"/>
      </a:defRPr>
    </a:lvl4pPr>
    <a:lvl5pPr indent="914400" defTabSz="914309" latinLnBrk="0">
      <a:defRPr sz="1200">
        <a:latin typeface="+mj-lt"/>
        <a:ea typeface="+mj-ea"/>
        <a:cs typeface="+mj-cs"/>
        <a:sym typeface="Calibri"/>
      </a:defRPr>
    </a:lvl5pPr>
    <a:lvl6pPr indent="1143000" defTabSz="914309" latinLnBrk="0">
      <a:defRPr sz="1200">
        <a:latin typeface="+mj-lt"/>
        <a:ea typeface="+mj-ea"/>
        <a:cs typeface="+mj-cs"/>
        <a:sym typeface="Calibri"/>
      </a:defRPr>
    </a:lvl6pPr>
    <a:lvl7pPr indent="1371600" defTabSz="914309" latinLnBrk="0">
      <a:defRPr sz="1200">
        <a:latin typeface="+mj-lt"/>
        <a:ea typeface="+mj-ea"/>
        <a:cs typeface="+mj-cs"/>
        <a:sym typeface="Calibri"/>
      </a:defRPr>
    </a:lvl7pPr>
    <a:lvl8pPr indent="1600200" defTabSz="914309" latinLnBrk="0">
      <a:defRPr sz="1200">
        <a:latin typeface="+mj-lt"/>
        <a:ea typeface="+mj-ea"/>
        <a:cs typeface="+mj-cs"/>
        <a:sym typeface="Calibri"/>
      </a:defRPr>
    </a:lvl8pPr>
    <a:lvl9pPr indent="1828800" defTabSz="914309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Added “for WES” Could also work for WGS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Patients now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9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85800" y="2130468"/>
            <a:ext cx="7772400" cy="1470029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722312" y="4406944"/>
            <a:ext cx="7772401" cy="1362111"/>
          </a:xfrm>
          <a:prstGeom prst="rect">
            <a:avLst/>
          </a:prstGeom>
        </p:spPr>
        <p:txBody>
          <a:bodyPr anchor="t"/>
          <a:lstStyle>
            <a:lvl1pPr algn="l" defTabSz="914400">
              <a:defRPr sz="41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722312" y="2906714"/>
            <a:ext cx="7772401" cy="1500224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1pPr>
            <a:lvl2pPr marL="802400" indent="-345246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2pPr>
            <a:lvl3pPr marL="1245744" indent="-331438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3pPr>
            <a:lvl4pPr marL="1739725" indent="-368262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4pPr>
            <a:lvl5pPr marL="2196881" indent="-368262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90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4645047" y="1535111"/>
            <a:ext cx="4041781" cy="639799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7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3575051" y="273095"/>
            <a:ext cx="5111756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half" idx="13"/>
          </p:nvPr>
        </p:nvSpPr>
        <p:spPr>
          <a:xfrm>
            <a:off x="457204" y="1435104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2" cy="566774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pic" sz="half" idx="13"/>
          </p:nvPr>
        </p:nvSpPr>
        <p:spPr>
          <a:xfrm>
            <a:off x="1792289" y="612776"/>
            <a:ext cx="5486402" cy="4114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1792289" y="5367337"/>
            <a:ext cx="5486402" cy="804899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685801" y="609600"/>
            <a:ext cx="5676902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628648" y="705556"/>
            <a:ext cx="7886704" cy="1178281"/>
          </a:xfrm>
          <a:prstGeom prst="rect">
            <a:avLst/>
          </a:prstGeom>
        </p:spPr>
        <p:txBody>
          <a:bodyPr lIns="40639" tIns="40639" rIns="40639" bIns="40639"/>
          <a:lstStyle>
            <a:lvl1pPr algn="l" defTabSz="914400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628648" y="2003774"/>
            <a:ext cx="7886704" cy="3867862"/>
          </a:xfrm>
          <a:prstGeom prst="rect">
            <a:avLst/>
          </a:prstGeom>
        </p:spPr>
        <p:txBody>
          <a:bodyPr lIns="40639" tIns="40639" rIns="40639" bIns="40639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8261534" y="6063829"/>
            <a:ext cx="253820" cy="259079"/>
          </a:xfrm>
          <a:prstGeom prst="rect">
            <a:avLst/>
          </a:prstGeom>
        </p:spPr>
        <p:txBody>
          <a:bodyPr lIns="40639" tIns="40639" rIns="40639" bIns="40639"/>
          <a:lstStyle>
            <a:lvl1pPr defTabSz="9144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457200"/>
            <a:lvl2pPr marL="783771" indent="-326571" defTabSz="457200"/>
            <a:lvl3pPr marL="1219200" indent="-304800" defTabSz="457200"/>
            <a:lvl4pPr marL="1737360" indent="-365760" defTabSz="457200"/>
            <a:lvl5pPr marL="2194560" indent="-36576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422832" y="6404298"/>
            <a:ext cx="263970" cy="269229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457200"/>
            <a:lvl2pPr marL="783771" indent="-326571" defTabSz="457200"/>
            <a:lvl3pPr marL="1219200" indent="-304800" defTabSz="457200"/>
            <a:lvl4pPr marL="1737360" indent="-365760" defTabSz="457200"/>
            <a:lvl5pPr marL="2194560" indent="-36576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422832" y="6404298"/>
            <a:ext cx="263970" cy="269229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r>
              <a:t>Title Text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914400"/>
            <a:lvl2pPr marL="783771" indent="-326571" defTabSz="914400"/>
            <a:lvl3pPr marL="1219200" indent="-304800" defTabSz="914400"/>
            <a:lvl4pPr marL="1737360" indent="-365760" defTabSz="914400"/>
            <a:lvl5pPr marL="2194560" indent="-365760" defTabSz="914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8413158" y="6406791"/>
            <a:ext cx="273644" cy="26424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685798" y="2274809"/>
            <a:ext cx="7772404" cy="1306694"/>
          </a:xfrm>
          <a:prstGeom prst="rect">
            <a:avLst/>
          </a:prstGeom>
        </p:spPr>
        <p:txBody>
          <a:bodyPr lIns="40639" tIns="40639" rIns="40639" bIns="40639"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xfrm>
            <a:off x="1371599" y="3835400"/>
            <a:ext cx="6400802" cy="1557868"/>
          </a:xfrm>
          <a:prstGeom prst="rect">
            <a:avLst/>
          </a:prstGeom>
        </p:spPr>
        <p:txBody>
          <a:bodyPr lIns="40639" tIns="40639" rIns="40639" bIns="40639"/>
          <a:lstStyle>
            <a:lvl1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8166457" y="5935133"/>
            <a:ext cx="291746" cy="278662"/>
          </a:xfrm>
          <a:prstGeom prst="rect">
            <a:avLst/>
          </a:prstGeom>
        </p:spPr>
        <p:txBody>
          <a:bodyPr lIns="40639" tIns="40639" rIns="40639" bIns="40639" anchor="t"/>
          <a:lstStyle>
            <a:lvl1pPr defTabSz="914400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685798" y="922864"/>
            <a:ext cx="7772404" cy="1016004"/>
          </a:xfrm>
          <a:prstGeom prst="rect">
            <a:avLst/>
          </a:prstGeom>
        </p:spPr>
        <p:txBody>
          <a:bodyPr lIns="40639" tIns="40639" rIns="40639" bIns="40639"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685798" y="2142064"/>
            <a:ext cx="7772404" cy="3657606"/>
          </a:xfrm>
          <a:prstGeom prst="rect">
            <a:avLst/>
          </a:prstGeom>
        </p:spPr>
        <p:txBody>
          <a:bodyPr lIns="40639" tIns="40639" rIns="40639" bIns="40639"/>
          <a:lstStyle>
            <a:lvl1pPr marL="342900" indent="-342900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 indent="-304800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marL="1737360" indent="-365760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194560" indent="-365760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8166457" y="5935133"/>
            <a:ext cx="291746" cy="278662"/>
          </a:xfrm>
          <a:prstGeom prst="rect">
            <a:avLst/>
          </a:prstGeom>
        </p:spPr>
        <p:txBody>
          <a:bodyPr lIns="40639" tIns="40639" rIns="40639" bIns="40639" anchor="t"/>
          <a:lstStyle>
            <a:lvl1pPr defTabSz="914400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111"/>
          </a:xfrm>
          <a:prstGeom prst="rect">
            <a:avLst/>
          </a:prstGeo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4"/>
            <a:ext cx="7772401" cy="15002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457200"/>
            <a:lvl2pPr marL="783771" indent="-326571" defTabSz="457200"/>
            <a:lvl3pPr marL="1219200" indent="-304800" defTabSz="457200"/>
            <a:lvl4pPr marL="1737360" indent="-365760" defTabSz="457200"/>
            <a:lvl5pPr marL="2194560" indent="-36576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8422831" y="6404298"/>
            <a:ext cx="263971" cy="269229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900"/>
            </a:lvl1pPr>
            <a:lvl2pPr marL="802400" indent="-345246">
              <a:spcBef>
                <a:spcPts val="600"/>
              </a:spcBef>
              <a:defRPr sz="2900"/>
            </a:lvl2pPr>
            <a:lvl3pPr marL="1245744" indent="-331438">
              <a:spcBef>
                <a:spcPts val="600"/>
              </a:spcBef>
              <a:defRPr sz="2900"/>
            </a:lvl3pPr>
            <a:lvl4pPr marL="1739725" indent="-368262">
              <a:spcBef>
                <a:spcPts val="600"/>
              </a:spcBef>
              <a:defRPr sz="2900"/>
            </a:lvl4pPr>
            <a:lvl5pPr marL="2196881" indent="-368262">
              <a:spcBef>
                <a:spcPts val="600"/>
              </a:spcBef>
              <a:defRPr sz="29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90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6" y="1535111"/>
            <a:ext cx="4041781" cy="639799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1" y="273052"/>
            <a:ext cx="5111756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8" y="1435102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2" cy="56677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9" y="612776"/>
            <a:ext cx="5486402" cy="4114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9" y="5367337"/>
            <a:ext cx="5486402" cy="8048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31" y="6404300"/>
            <a:ext cx="263970" cy="269229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xmlns:p14="http://schemas.microsoft.com/office/powerpoint/2010/main" spd="med"/>
  <p:txStyles>
    <p:titleStyle>
      <a:lvl1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864" marR="0" indent="-342864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72432" marR="0" indent="-315279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078" marR="0" indent="-304770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186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341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493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649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5802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2957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469900" y="965197"/>
            <a:ext cx="7772400" cy="1470035"/>
          </a:xfrm>
          <a:prstGeom prst="rect">
            <a:avLst/>
          </a:prstGeom>
        </p:spPr>
        <p:txBody>
          <a:bodyPr/>
          <a:lstStyle>
            <a:lvl1pPr algn="l" defTabSz="140963">
              <a:lnSpc>
                <a:spcPts val="3600"/>
              </a:lnSpc>
              <a:spcBef>
                <a:spcPts val="200"/>
              </a:spcBef>
              <a:defRPr sz="3600" b="1" i="1"/>
            </a:lvl1pPr>
          </a:lstStyle>
          <a:p>
            <a:r>
              <a:t>GeneMatcher - Users experience</a:t>
            </a:r>
          </a:p>
        </p:txBody>
      </p:sp>
      <p:pic>
        <p:nvPicPr>
          <p:cNvPr id="284" name="image1.jpeg" descr="http://t2.gstatic.com/images?q=tbn:ANd9GcTB6e1_nv3lKI21LvBtR2DrjoiiJIaGex3_yjfJU4ipfKAiU6Xv8Q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656" y="5657758"/>
            <a:ext cx="3095628" cy="68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457198" y="2053158"/>
            <a:ext cx="8229605" cy="13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half" idx="1"/>
          </p:nvPr>
        </p:nvSpPr>
        <p:spPr>
          <a:xfrm>
            <a:off x="366886" y="2825761"/>
            <a:ext cx="8410228" cy="1752603"/>
          </a:xfrm>
          <a:prstGeom prst="rect">
            <a:avLst/>
          </a:prstGeom>
        </p:spPr>
        <p:txBody>
          <a:bodyPr/>
          <a:lstStyle/>
          <a:p>
            <a:pPr defTabSz="640079">
              <a:spcBef>
                <a:spcPts val="400"/>
              </a:spcBef>
              <a:defRPr sz="2590"/>
            </a:pPr>
            <a:r>
              <a:t>Ada Hamosh MD</a:t>
            </a:r>
          </a:p>
          <a:p>
            <a:pPr defTabSz="640079">
              <a:spcBef>
                <a:spcPts val="400"/>
              </a:spcBef>
              <a:defRPr sz="2590"/>
            </a:pPr>
            <a:r>
              <a:t> Johns Hopkins University</a:t>
            </a:r>
          </a:p>
          <a:p>
            <a:pPr defTabSz="640079">
              <a:spcBef>
                <a:spcPts val="400"/>
              </a:spcBef>
              <a:defRPr sz="2590"/>
            </a:pPr>
            <a:r>
              <a:t>McKusick-Nathans Institute of Genetic Medicine</a:t>
            </a:r>
          </a:p>
          <a:p>
            <a:pPr defTabSz="640079">
              <a:spcBef>
                <a:spcPts val="400"/>
              </a:spcBef>
              <a:defRPr sz="2590"/>
            </a:pPr>
            <a:r>
              <a:t>Baylor-Hopkins Center for Mendelian Genomics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425735" y="-194567"/>
            <a:ext cx="8229601" cy="1143001"/>
          </a:xfrm>
          <a:prstGeom prst="rect">
            <a:avLst/>
          </a:prstGeom>
        </p:spPr>
        <p:txBody>
          <a:bodyPr/>
          <a:lstStyle>
            <a:lvl1pPr algn="l">
              <a:defRPr i="1"/>
            </a:lvl1pPr>
          </a:lstStyle>
          <a:p>
            <a:r>
              <a:t>GeneMatcher - ACMG 2017</a:t>
            </a:r>
          </a:p>
        </p:txBody>
      </p:sp>
      <p:sp>
        <p:nvSpPr>
          <p:cNvPr id="339" name="Shape 339"/>
          <p:cNvSpPr/>
          <p:nvPr/>
        </p:nvSpPr>
        <p:spPr>
          <a:xfrm>
            <a:off x="380999" y="658006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idx="1"/>
          </p:nvPr>
        </p:nvSpPr>
        <p:spPr>
          <a:xfrm>
            <a:off x="368300" y="926891"/>
            <a:ext cx="8674100" cy="5689618"/>
          </a:xfrm>
          <a:prstGeom prst="rect">
            <a:avLst/>
          </a:prstGeom>
        </p:spPr>
        <p:txBody>
          <a:bodyPr/>
          <a:lstStyle/>
          <a:p>
            <a:pPr marL="256488" indent="-256488" defTabSz="677062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❑"/>
              <a:defRPr sz="1800" i="1">
                <a:latin typeface="Arial"/>
                <a:ea typeface="Arial"/>
                <a:cs typeface="Arial"/>
                <a:sym typeface="Arial"/>
              </a:defRPr>
            </a:pPr>
            <a:r>
              <a:t>WDR26</a:t>
            </a:r>
            <a:r>
              <a:rPr i="0"/>
              <a:t> Haploinsufficiency Causes a Recognizable Syndrome of Intellectual Disability, Seizures, Abnormal Gait, and Distinctive Facial Features - Presenting Author: Cara Skraban, MD, Children's Hospital of Philadelphia (Oral platform)</a:t>
            </a:r>
          </a:p>
          <a:p>
            <a:pPr marL="256488" indent="-256488" defTabSz="677062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❑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Reanalysis of Exomes and Genomes Leads to New Diagnoses - Presenting Author: Susan Hiatt, PhD, HudsonAlpha Institute for Biotechnology (Oral platform)</a:t>
            </a:r>
          </a:p>
          <a:p>
            <a:pPr marL="256488" indent="-256488" defTabSz="677062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❑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Diagnostic Utility of Collaborative Gene Matching Databases in Delineating a Novel Neurodevelopmental Syndrome Associated with a de novo NACC1 Mutation - Presenting Author: Szabolcs Szelinger, PhD, University of California, Los Angeles (Poster presentation)</a:t>
            </a:r>
          </a:p>
          <a:p>
            <a:pPr marL="256488" indent="-256488" defTabSz="677062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❑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GeneMatcher Success: What is the Diagnostic Reward for Time Spent Gene-Matching? - Presenting Author: Raymond Louie, PhD, Greenwood Genetic Center (Poster presentation)</a:t>
            </a:r>
          </a:p>
        </p:txBody>
      </p:sp>
      <p:pic>
        <p:nvPicPr>
          <p:cNvPr id="2" name="Picture 1" descr="GeneMatcher us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4" y="1140867"/>
            <a:ext cx="3472325" cy="3475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400319" y="194731"/>
            <a:ext cx="6597439" cy="1604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6100"/>
              </a:lnSpc>
              <a:defRPr sz="4400" i="1">
                <a:latin typeface="Arial"/>
                <a:ea typeface="Arial"/>
                <a:cs typeface="Arial"/>
                <a:sym typeface="Arial"/>
              </a:defRPr>
            </a:pPr>
            <a:r>
              <a:t>Thanks for your attention!</a:t>
            </a:r>
            <a:endParaRPr sz="41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6100"/>
              </a:lnSpc>
              <a:defRPr sz="4400" i="1">
                <a:latin typeface="Arial"/>
                <a:ea typeface="Arial"/>
                <a:cs typeface="Arial"/>
                <a:sym typeface="Arial"/>
              </a:defRPr>
            </a:pPr>
            <a:r>
              <a:t>Acknowledgements</a:t>
            </a:r>
          </a:p>
        </p:txBody>
      </p:sp>
      <p:sp>
        <p:nvSpPr>
          <p:cNvPr id="343" name="Shape 343"/>
          <p:cNvSpPr/>
          <p:nvPr/>
        </p:nvSpPr>
        <p:spPr>
          <a:xfrm>
            <a:off x="380998" y="1769871"/>
            <a:ext cx="8763005" cy="1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body" idx="1"/>
          </p:nvPr>
        </p:nvSpPr>
        <p:spPr>
          <a:xfrm>
            <a:off x="351368" y="2165329"/>
            <a:ext cx="8570384" cy="45259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0000"/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Nara Sobreira, François Schiettecatte and David Valle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0000"/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CMGs and especially the Baylor-Hopkins CMG team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-203200" y="0"/>
            <a:ext cx="9144000" cy="762000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GeneMatcher genes and matches over time</a:t>
            </a:r>
          </a:p>
        </p:txBody>
      </p:sp>
      <p:sp>
        <p:nvSpPr>
          <p:cNvPr id="291" name="Shape 291"/>
          <p:cNvSpPr/>
          <p:nvPr/>
        </p:nvSpPr>
        <p:spPr>
          <a:xfrm rot="16200000">
            <a:off x="-27770" y="3153301"/>
            <a:ext cx="1172722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2400"/>
            </a:lvl1pPr>
          </a:lstStyle>
          <a:p>
            <a:r>
              <a:t>Number</a:t>
            </a:r>
          </a:p>
        </p:txBody>
      </p:sp>
      <p:sp>
        <p:nvSpPr>
          <p:cNvPr id="292" name="Shape 292"/>
          <p:cNvSpPr/>
          <p:nvPr/>
        </p:nvSpPr>
        <p:spPr>
          <a:xfrm>
            <a:off x="4343399" y="6285438"/>
            <a:ext cx="73829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2400"/>
            </a:lvl1pPr>
          </a:lstStyle>
          <a:p>
            <a:r>
              <a:t>Date</a:t>
            </a:r>
          </a:p>
        </p:txBody>
      </p:sp>
      <p:graphicFrame>
        <p:nvGraphicFramePr>
          <p:cNvPr id="293" name="Chart 293"/>
          <p:cNvGraphicFramePr/>
          <p:nvPr/>
        </p:nvGraphicFramePr>
        <p:xfrm>
          <a:off x="1001844" y="977138"/>
          <a:ext cx="6958324" cy="510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4" name="Shape 294"/>
          <p:cNvSpPr/>
          <p:nvPr/>
        </p:nvSpPr>
        <p:spPr>
          <a:xfrm>
            <a:off x="1909278" y="1155700"/>
            <a:ext cx="5143456" cy="1800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As of 1 March 2017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6,189 genes by 2,935 submitters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16,612 matches 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SzPct val="100000"/>
              <a:buFont typeface="Wingdings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2,417 </a:t>
            </a:r>
            <a:r>
              <a:rPr lang="en-US" dirty="0" smtClean="0"/>
              <a:t>(39%) </a:t>
            </a:r>
            <a:r>
              <a:rPr dirty="0" smtClean="0"/>
              <a:t>matched </a:t>
            </a:r>
            <a:r>
              <a:rPr dirty="0"/>
              <a:t>genes  </a:t>
            </a:r>
          </a:p>
        </p:txBody>
      </p:sp>
      <p:grpSp>
        <p:nvGrpSpPr>
          <p:cNvPr id="297" name="Group 297"/>
          <p:cNvGrpSpPr/>
          <p:nvPr/>
        </p:nvGrpSpPr>
        <p:grpSpPr>
          <a:xfrm>
            <a:off x="6743700" y="1637032"/>
            <a:ext cx="152400" cy="358137"/>
            <a:chOff x="0" y="0"/>
            <a:chExt cx="152400" cy="358135"/>
          </a:xfrm>
        </p:grpSpPr>
        <p:sp>
          <p:nvSpPr>
            <p:cNvPr id="295" name="Shape 295"/>
            <p:cNvSpPr/>
            <p:nvPr/>
          </p:nvSpPr>
          <p:spPr>
            <a:xfrm>
              <a:off x="0" y="77467"/>
              <a:ext cx="152400" cy="203201"/>
            </a:xfrm>
            <a:prstGeom prst="rect">
              <a:avLst/>
            </a:prstGeom>
            <a:solidFill>
              <a:srgbClr val="6B9FE4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0" y="0"/>
              <a:ext cx="152400" cy="358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298" name="Shape 298"/>
          <p:cNvSpPr/>
          <p:nvPr/>
        </p:nvSpPr>
        <p:spPr>
          <a:xfrm>
            <a:off x="4470400" y="2146300"/>
            <a:ext cx="152400" cy="203200"/>
          </a:xfrm>
          <a:prstGeom prst="rect">
            <a:avLst/>
          </a:prstGeom>
          <a:solidFill>
            <a:srgbClr val="E7706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6217025" y="2616974"/>
            <a:ext cx="152400" cy="203200"/>
          </a:xfrm>
          <a:prstGeom prst="rect">
            <a:avLst/>
          </a:prstGeom>
          <a:solidFill>
            <a:srgbClr val="BAE173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380998" y="664636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387350" y="-157166"/>
            <a:ext cx="8636000" cy="1143007"/>
          </a:xfrm>
          <a:prstGeom prst="rect">
            <a:avLst/>
          </a:prstGeom>
        </p:spPr>
        <p:txBody>
          <a:bodyPr/>
          <a:lstStyle>
            <a:lvl1pPr algn="l" defTabSz="452627"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GeneMatcher Survey</a:t>
            </a:r>
          </a:p>
        </p:txBody>
      </p:sp>
      <p:sp>
        <p:nvSpPr>
          <p:cNvPr id="303" name="Shape 303"/>
          <p:cNvSpPr/>
          <p:nvPr/>
        </p:nvSpPr>
        <p:spPr>
          <a:xfrm>
            <a:off x="380998" y="766235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368300" y="964991"/>
            <a:ext cx="8674100" cy="5689618"/>
          </a:xfrm>
          <a:prstGeom prst="rect">
            <a:avLst/>
          </a:prstGeom>
        </p:spPr>
        <p:txBody>
          <a:bodyPr/>
          <a:lstStyle/>
          <a:p>
            <a:pPr marL="291465" indent="-291465" defTabSz="769390">
              <a:lnSpc>
                <a:spcPct val="150000"/>
              </a:lnSpc>
              <a:spcBef>
                <a:spcPts val="300"/>
              </a:spcBef>
              <a:buClr>
                <a:srgbClr val="FF0000"/>
              </a:buClr>
              <a:buFont typeface="Wingdings"/>
              <a:buChar char="❑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146 users responded</a:t>
            </a:r>
          </a:p>
          <a:p>
            <a:pPr marL="291465" indent="-291465" defTabSz="769390">
              <a:lnSpc>
                <a:spcPct val="150000"/>
              </a:lnSpc>
              <a:spcBef>
                <a:spcPts val="300"/>
              </a:spcBef>
              <a:buClr>
                <a:srgbClr val="FF0000"/>
              </a:buClr>
              <a:buFont typeface="Wingdings"/>
              <a:buChar char="❑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87 users (</a:t>
            </a:r>
            <a:r>
              <a:rPr dirty="0" smtClean="0"/>
              <a:t>59%</a:t>
            </a:r>
            <a:r>
              <a:rPr dirty="0"/>
              <a:t>) have identified a novel gene/phenotype association by using GeneMatcher  (Figure 1)</a:t>
            </a:r>
          </a:p>
          <a:p>
            <a:pPr marL="291465" indent="-291465" defTabSz="769390">
              <a:lnSpc>
                <a:spcPct val="150000"/>
              </a:lnSpc>
              <a:spcBef>
                <a:spcPts val="300"/>
              </a:spcBef>
              <a:buClr>
                <a:srgbClr val="FF0000"/>
              </a:buClr>
              <a:buFont typeface="Wingdings"/>
              <a:buChar char="❑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43 users (</a:t>
            </a:r>
            <a:r>
              <a:rPr dirty="0" smtClean="0"/>
              <a:t>29%</a:t>
            </a:r>
            <a:r>
              <a:rPr dirty="0"/>
              <a:t>) have published at least 1 paper that included data acquired from a match in GeneMatcher (Figure 2)</a:t>
            </a:r>
          </a:p>
        </p:txBody>
      </p:sp>
      <p:pic>
        <p:nvPicPr>
          <p:cNvPr id="30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4311820"/>
            <a:ext cx="4601856" cy="2225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7100" y="4404402"/>
            <a:ext cx="4407885" cy="2091743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425173" y="3667703"/>
            <a:ext cx="3929309" cy="61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3765365">
              <a:defRPr sz="1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1 - How many novel gene/phenotype associations have you defined by using GeneMatcher?</a:t>
            </a:r>
          </a:p>
        </p:txBody>
      </p:sp>
      <p:sp>
        <p:nvSpPr>
          <p:cNvPr id="308" name="Shape 308"/>
          <p:cNvSpPr/>
          <p:nvPr/>
        </p:nvSpPr>
        <p:spPr>
          <a:xfrm>
            <a:off x="5509836" y="3667703"/>
            <a:ext cx="3314806" cy="61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3765365">
              <a:defRPr sz="1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Figure 2 - In how many publications have you used data acquired from a match in GeneMatcher?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387350" y="-157166"/>
            <a:ext cx="8636000" cy="1143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2627"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600" dirty="0"/>
              <a:t>GeneMatcher </a:t>
            </a:r>
            <a:r>
              <a:rPr sz="3600" dirty="0" smtClean="0"/>
              <a:t>Survey</a:t>
            </a:r>
            <a:r>
              <a:rPr lang="en-US" sz="3600" dirty="0" smtClean="0"/>
              <a:t> – 116 respondents</a:t>
            </a:r>
            <a:endParaRPr sz="3600" dirty="0"/>
          </a:p>
        </p:txBody>
      </p:sp>
      <p:sp>
        <p:nvSpPr>
          <p:cNvPr id="311" name="Shape 311"/>
          <p:cNvSpPr/>
          <p:nvPr/>
        </p:nvSpPr>
        <p:spPr>
          <a:xfrm>
            <a:off x="380998" y="766235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xfrm>
            <a:off x="368300" y="913933"/>
            <a:ext cx="8674100" cy="56896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1463" indent="-291463" defTabSz="769390">
              <a:lnSpc>
                <a:spcPts val="3120"/>
              </a:lnSpc>
              <a:spcBef>
                <a:spcPts val="15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28 </a:t>
            </a:r>
            <a:r>
              <a:rPr sz="2400" dirty="0"/>
              <a:t>(</a:t>
            </a:r>
            <a:r>
              <a:rPr sz="2400" dirty="0" smtClean="0"/>
              <a:t>24</a:t>
            </a:r>
            <a:r>
              <a:rPr lang="en-US" sz="2400" dirty="0" smtClean="0"/>
              <a:t> </a:t>
            </a:r>
            <a:r>
              <a:rPr sz="2400" dirty="0" smtClean="0"/>
              <a:t>%</a:t>
            </a:r>
            <a:r>
              <a:rPr sz="2400" dirty="0"/>
              <a:t>) have not had an unsuccessful match</a:t>
            </a:r>
          </a:p>
          <a:p>
            <a:pPr marL="291463" indent="-291463" defTabSz="769390">
              <a:lnSpc>
                <a:spcPts val="3120"/>
              </a:lnSpc>
              <a:spcBef>
                <a:spcPts val="15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74 </a:t>
            </a:r>
            <a:r>
              <a:rPr sz="2400" dirty="0"/>
              <a:t>(</a:t>
            </a:r>
            <a:r>
              <a:rPr sz="2400" dirty="0" smtClean="0"/>
              <a:t>63</a:t>
            </a:r>
            <a:r>
              <a:rPr lang="en-US" sz="2400" dirty="0" smtClean="0"/>
              <a:t> </a:t>
            </a:r>
            <a:r>
              <a:rPr sz="2400" dirty="0" smtClean="0"/>
              <a:t>%</a:t>
            </a:r>
            <a:r>
              <a:rPr sz="2400" dirty="0"/>
              <a:t>) had gene matches that were not a phenotype match</a:t>
            </a:r>
          </a:p>
          <a:p>
            <a:pPr marL="291463" indent="-291463" defTabSz="769390">
              <a:lnSpc>
                <a:spcPts val="3120"/>
              </a:lnSpc>
              <a:spcBef>
                <a:spcPts val="15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30 </a:t>
            </a:r>
            <a:r>
              <a:rPr sz="2400" dirty="0"/>
              <a:t>(</a:t>
            </a:r>
            <a:r>
              <a:rPr sz="2400" dirty="0" smtClean="0"/>
              <a:t>2</a:t>
            </a:r>
            <a:r>
              <a:rPr lang="en-US" sz="2400" dirty="0" smtClean="0"/>
              <a:t>6 </a:t>
            </a:r>
            <a:r>
              <a:rPr sz="2400" dirty="0" smtClean="0"/>
              <a:t>%</a:t>
            </a:r>
            <a:r>
              <a:rPr sz="2400" dirty="0"/>
              <a:t>) had matches that had different modes of inheritance</a:t>
            </a:r>
          </a:p>
          <a:p>
            <a:pPr marL="291463" indent="-291463" defTabSz="769390">
              <a:lnSpc>
                <a:spcPts val="3120"/>
              </a:lnSpc>
              <a:spcBef>
                <a:spcPts val="15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9 (</a:t>
            </a:r>
            <a:r>
              <a:rPr lang="en-US" sz="2400" dirty="0" smtClean="0"/>
              <a:t>8 </a:t>
            </a:r>
            <a:r>
              <a:rPr sz="2400" dirty="0" smtClean="0"/>
              <a:t>%</a:t>
            </a:r>
            <a:r>
              <a:rPr sz="2400" dirty="0"/>
              <a:t>) had matches on genes with false positive variants</a:t>
            </a:r>
          </a:p>
          <a:p>
            <a:pPr marL="291463" indent="-291463" defTabSz="769390">
              <a:lnSpc>
                <a:spcPts val="3120"/>
              </a:lnSpc>
              <a:spcBef>
                <a:spcPts val="15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14 </a:t>
            </a:r>
            <a:r>
              <a:rPr sz="2400" dirty="0"/>
              <a:t>(</a:t>
            </a:r>
            <a:r>
              <a:rPr sz="2400" dirty="0" smtClean="0"/>
              <a:t>12</a:t>
            </a:r>
            <a:r>
              <a:rPr lang="en-US" sz="2400" dirty="0" smtClean="0"/>
              <a:t> </a:t>
            </a:r>
            <a:r>
              <a:rPr sz="2400" dirty="0" smtClean="0"/>
              <a:t>%</a:t>
            </a:r>
            <a:r>
              <a:rPr sz="2400" dirty="0"/>
              <a:t>) had matches on genes with variants that did not segregate as expected in the other family members</a:t>
            </a:r>
          </a:p>
          <a:p>
            <a:pPr marL="291463" indent="-291463" defTabSz="769390">
              <a:lnSpc>
                <a:spcPts val="3120"/>
              </a:lnSpc>
              <a:spcBef>
                <a:spcPts val="15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4 </a:t>
            </a:r>
            <a:r>
              <a:rPr sz="2400" dirty="0"/>
              <a:t>(</a:t>
            </a:r>
            <a:r>
              <a:rPr sz="2400" dirty="0" smtClean="0"/>
              <a:t>34</a:t>
            </a:r>
            <a:r>
              <a:rPr lang="en-US" sz="2400" dirty="0" smtClean="0"/>
              <a:t> </a:t>
            </a:r>
            <a:r>
              <a:rPr sz="2400" dirty="0" smtClean="0"/>
              <a:t>%</a:t>
            </a:r>
            <a:r>
              <a:rPr sz="2400" dirty="0"/>
              <a:t>) had matches on a gene that turned out to be commonly mutated among controls</a:t>
            </a:r>
          </a:p>
          <a:p>
            <a:pPr marL="291463" indent="-291463" defTabSz="769390">
              <a:lnSpc>
                <a:spcPts val="3120"/>
              </a:lnSpc>
              <a:spcBef>
                <a:spcPts val="15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sz="2400" dirty="0" smtClean="0"/>
              <a:t>14 </a:t>
            </a:r>
            <a:r>
              <a:rPr sz="2400" dirty="0"/>
              <a:t>(</a:t>
            </a:r>
            <a:r>
              <a:rPr sz="2400" dirty="0" smtClean="0"/>
              <a:t>12</a:t>
            </a:r>
            <a:r>
              <a:rPr lang="en-US" sz="2400" dirty="0" smtClean="0"/>
              <a:t> </a:t>
            </a:r>
            <a:r>
              <a:rPr sz="2400" dirty="0" smtClean="0"/>
              <a:t>%</a:t>
            </a:r>
            <a:r>
              <a:rPr sz="2400" dirty="0"/>
              <a:t>) had matches that involved the same patient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387350" y="-157166"/>
            <a:ext cx="8636000" cy="1143007"/>
          </a:xfrm>
          <a:prstGeom prst="rect">
            <a:avLst/>
          </a:prstGeom>
        </p:spPr>
        <p:txBody>
          <a:bodyPr/>
          <a:lstStyle>
            <a:lvl1pPr algn="l" defTabSz="452627"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GeneMatcher Survey</a:t>
            </a:r>
          </a:p>
        </p:txBody>
      </p:sp>
      <p:sp>
        <p:nvSpPr>
          <p:cNvPr id="315" name="Shape 315"/>
          <p:cNvSpPr/>
          <p:nvPr/>
        </p:nvSpPr>
        <p:spPr>
          <a:xfrm>
            <a:off x="380998" y="766235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idx="1"/>
          </p:nvPr>
        </p:nvSpPr>
        <p:spPr>
          <a:xfrm>
            <a:off x="368300" y="926891"/>
            <a:ext cx="8674100" cy="5689618"/>
          </a:xfrm>
          <a:prstGeom prst="rect">
            <a:avLst/>
          </a:prstGeom>
        </p:spPr>
        <p:txBody>
          <a:bodyPr/>
          <a:lstStyle/>
          <a:p>
            <a:pPr marL="291463" indent="-291463" defTabSz="769390">
              <a:lnSpc>
                <a:spcPts val="3020"/>
              </a:lnSpc>
              <a:spcBef>
                <a:spcPts val="27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41 of 127 </a:t>
            </a:r>
            <a:r>
              <a:rPr dirty="0" smtClean="0"/>
              <a:t>(32</a:t>
            </a:r>
            <a:r>
              <a:rPr lang="en-US" dirty="0" smtClean="0"/>
              <a:t> </a:t>
            </a:r>
            <a:r>
              <a:rPr dirty="0" smtClean="0"/>
              <a:t>%</a:t>
            </a:r>
            <a:r>
              <a:rPr dirty="0"/>
              <a:t>) said that the unsuccessful gene match(es) helped to rule out a gene(s) </a:t>
            </a:r>
            <a:endParaRPr lang="en-US" dirty="0" smtClean="0"/>
          </a:p>
          <a:p>
            <a:pPr marL="291463" indent="-291463" defTabSz="769390">
              <a:lnSpc>
                <a:spcPts val="3020"/>
              </a:lnSpc>
              <a:spcBef>
                <a:spcPts val="27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75 </a:t>
            </a:r>
            <a:r>
              <a:rPr dirty="0"/>
              <a:t>of </a:t>
            </a:r>
            <a:r>
              <a:rPr dirty="0" smtClean="0"/>
              <a:t>140 </a:t>
            </a:r>
            <a:r>
              <a:rPr dirty="0"/>
              <a:t>(53.57%) identified themselves as health care providers </a:t>
            </a:r>
          </a:p>
          <a:p>
            <a:pPr marL="291463" indent="-291463" defTabSz="769390">
              <a:lnSpc>
                <a:spcPts val="3020"/>
              </a:lnSpc>
              <a:spcBef>
                <a:spcPts val="27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107 of </a:t>
            </a:r>
            <a:r>
              <a:rPr dirty="0" smtClean="0"/>
              <a:t>14</a:t>
            </a:r>
            <a:r>
              <a:rPr lang="en-US" dirty="0" smtClean="0"/>
              <a:t>0</a:t>
            </a:r>
            <a:r>
              <a:rPr dirty="0" smtClean="0"/>
              <a:t> </a:t>
            </a:r>
            <a:r>
              <a:rPr dirty="0"/>
              <a:t>(76.42%) users identified themselves as researchers.</a:t>
            </a:r>
          </a:p>
          <a:p>
            <a:pPr marL="291463" indent="-291463" defTabSz="769390">
              <a:lnSpc>
                <a:spcPts val="3020"/>
              </a:lnSpc>
              <a:spcBef>
                <a:spcPts val="27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Only </a:t>
            </a:r>
            <a:r>
              <a:rPr dirty="0" smtClean="0"/>
              <a:t>one </a:t>
            </a:r>
            <a:r>
              <a:rPr dirty="0"/>
              <a:t>identified himself as a patient</a:t>
            </a:r>
          </a:p>
          <a:p>
            <a:pPr marL="291463" indent="-291463" defTabSz="769390">
              <a:lnSpc>
                <a:spcPts val="3020"/>
              </a:lnSpc>
              <a:spcBef>
                <a:spcPts val="27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48 of 75 health care providers (64%) </a:t>
            </a:r>
            <a:r>
              <a:rPr dirty="0" smtClean="0"/>
              <a:t>identified </a:t>
            </a:r>
            <a:r>
              <a:rPr dirty="0"/>
              <a:t>the responsible gene for at least one family under their care by using GeneMatcher </a:t>
            </a:r>
          </a:p>
          <a:p>
            <a:pPr marL="291463" indent="-291463" defTabSz="769390">
              <a:lnSpc>
                <a:spcPts val="3020"/>
              </a:lnSpc>
              <a:spcBef>
                <a:spcPts val="2700"/>
              </a:spcBef>
              <a:buClr>
                <a:srgbClr val="FF0000"/>
              </a:buClr>
              <a:buFont typeface="Wingdings"/>
              <a:buChar char="❑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7 of these families had been under diagnostic investigation for more than 9 years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387350" y="-157166"/>
            <a:ext cx="8636000" cy="1143007"/>
          </a:xfrm>
          <a:prstGeom prst="rect">
            <a:avLst/>
          </a:prstGeom>
        </p:spPr>
        <p:txBody>
          <a:bodyPr/>
          <a:lstStyle>
            <a:lvl1pPr algn="l" defTabSz="452627"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Match outcome tracking system</a:t>
            </a:r>
          </a:p>
        </p:txBody>
      </p:sp>
      <p:sp>
        <p:nvSpPr>
          <p:cNvPr id="319" name="Shape 319"/>
          <p:cNvSpPr/>
          <p:nvPr/>
        </p:nvSpPr>
        <p:spPr>
          <a:xfrm>
            <a:off x="380998" y="766235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2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290" y="1092742"/>
            <a:ext cx="8285420" cy="4672516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2060922" y="2637482"/>
            <a:ext cx="1098899" cy="424211"/>
          </a:xfrm>
          <a:prstGeom prst="rect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22" name="Shape 322"/>
          <p:cNvSpPr/>
          <p:nvPr/>
        </p:nvSpPr>
        <p:spPr>
          <a:xfrm flipH="1">
            <a:off x="2661009" y="2201620"/>
            <a:ext cx="338382" cy="338382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387350" y="-157166"/>
            <a:ext cx="8636000" cy="1143007"/>
          </a:xfrm>
          <a:prstGeom prst="rect">
            <a:avLst/>
          </a:prstGeom>
        </p:spPr>
        <p:txBody>
          <a:bodyPr/>
          <a:lstStyle>
            <a:lvl1pPr algn="l" defTabSz="452627"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Match outcome tracking system</a:t>
            </a:r>
          </a:p>
        </p:txBody>
      </p:sp>
      <p:sp>
        <p:nvSpPr>
          <p:cNvPr id="325" name="Shape 325"/>
          <p:cNvSpPr/>
          <p:nvPr/>
        </p:nvSpPr>
        <p:spPr>
          <a:xfrm>
            <a:off x="380998" y="766235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2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918" y="960309"/>
            <a:ext cx="8732164" cy="4937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387350" y="-157166"/>
            <a:ext cx="8636000" cy="1143007"/>
          </a:xfrm>
          <a:prstGeom prst="rect">
            <a:avLst/>
          </a:prstGeom>
        </p:spPr>
        <p:txBody>
          <a:bodyPr/>
          <a:lstStyle>
            <a:lvl1pPr algn="l" defTabSz="452627"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Match outcome tracking system</a:t>
            </a:r>
          </a:p>
        </p:txBody>
      </p:sp>
      <p:sp>
        <p:nvSpPr>
          <p:cNvPr id="329" name="Shape 329"/>
          <p:cNvSpPr/>
          <p:nvPr/>
        </p:nvSpPr>
        <p:spPr>
          <a:xfrm>
            <a:off x="380998" y="766235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3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04" y="937535"/>
            <a:ext cx="8928787" cy="5594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425735" y="-194567"/>
            <a:ext cx="8229601" cy="1143001"/>
          </a:xfrm>
          <a:prstGeom prst="rect">
            <a:avLst/>
          </a:prstGeom>
        </p:spPr>
        <p:txBody>
          <a:bodyPr/>
          <a:lstStyle>
            <a:lvl1pPr algn="l">
              <a:defRPr i="1"/>
            </a:lvl1pPr>
          </a:lstStyle>
          <a:p>
            <a:r>
              <a:t>GeneMatcher Publications</a:t>
            </a:r>
          </a:p>
        </p:txBody>
      </p:sp>
      <p:sp>
        <p:nvSpPr>
          <p:cNvPr id="333" name="Shape 333"/>
          <p:cNvSpPr/>
          <p:nvPr/>
        </p:nvSpPr>
        <p:spPr>
          <a:xfrm>
            <a:off x="380999" y="658006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34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48866"/>
            <a:ext cx="9144000" cy="5011367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2603499" y="1312357"/>
            <a:ext cx="781549" cy="294037"/>
          </a:xfrm>
          <a:prstGeom prst="rect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36" name="Shape 336"/>
          <p:cNvSpPr/>
          <p:nvPr/>
        </p:nvSpPr>
        <p:spPr>
          <a:xfrm flipH="1">
            <a:off x="3404861" y="857975"/>
            <a:ext cx="366128" cy="366128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534</Words>
  <Application>Microsoft Macintosh PowerPoint</Application>
  <PresentationFormat>On-screen Show (4:3)</PresentationFormat>
  <Paragraphs>49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GeneMatcher - Users experience</vt:lpstr>
      <vt:lpstr>GeneMatcher genes and matches over time</vt:lpstr>
      <vt:lpstr>GeneMatcher Survey</vt:lpstr>
      <vt:lpstr>GeneMatcher Survey – 116 respondents</vt:lpstr>
      <vt:lpstr>GeneMatcher Survey</vt:lpstr>
      <vt:lpstr>Match outcome tracking system</vt:lpstr>
      <vt:lpstr>Match outcome tracking system</vt:lpstr>
      <vt:lpstr>Match outcome tracking system</vt:lpstr>
      <vt:lpstr>GeneMatcher Publications</vt:lpstr>
      <vt:lpstr>GeneMatcher - ACMG 2017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GeneMatcher - Users experience</dc:title>
  <cp:lastModifiedBy>ada hamosh</cp:lastModifiedBy>
  <cp:revision>11</cp:revision>
  <dcterms:modified xsi:type="dcterms:W3CDTF">2017-03-28T21:09:43Z</dcterms:modified>
</cp:coreProperties>
</file>