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50"/>
    <p:restoredTop sz="94674"/>
  </p:normalViewPr>
  <p:slideViewPr>
    <p:cSldViewPr snapToGrid="0" snapToObjects="1">
      <p:cViewPr>
        <p:scale>
          <a:sx n="119" d="100"/>
          <a:sy n="119" d="100"/>
        </p:scale>
        <p:origin x="14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111EE1-A449-114D-B492-197A76B8A640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762" y="162619"/>
            <a:ext cx="2057400" cy="365125"/>
          </a:xfrm>
          <a:prstGeom prst="rect">
            <a:avLst/>
          </a:prstGeom>
        </p:spPr>
        <p:txBody>
          <a:bodyPr/>
          <a:lstStyle/>
          <a:p>
            <a:fld id="{B2BD52B6-AD94-314C-A6FF-F7532104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4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111EE1-A449-114D-B492-197A76B8A640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762" y="162619"/>
            <a:ext cx="2057400" cy="365125"/>
          </a:xfrm>
          <a:prstGeom prst="rect">
            <a:avLst/>
          </a:prstGeom>
        </p:spPr>
        <p:txBody>
          <a:bodyPr/>
          <a:lstStyle/>
          <a:p>
            <a:fld id="{B2BD52B6-AD94-314C-A6FF-F7532104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1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111EE1-A449-114D-B492-197A76B8A640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762" y="162619"/>
            <a:ext cx="2057400" cy="365125"/>
          </a:xfrm>
          <a:prstGeom prst="rect">
            <a:avLst/>
          </a:prstGeom>
        </p:spPr>
        <p:txBody>
          <a:bodyPr/>
          <a:lstStyle/>
          <a:p>
            <a:fld id="{B2BD52B6-AD94-314C-A6FF-F7532104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4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880"/>
            <a:ext cx="7886700" cy="600287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0770"/>
            <a:ext cx="7886700" cy="5537702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500">
                <a:latin typeface="+mj-lt"/>
              </a:defRPr>
            </a:lvl3pPr>
            <a:lvl4pPr>
              <a:defRPr sz="1500">
                <a:latin typeface="+mj-lt"/>
              </a:defRPr>
            </a:lvl4pPr>
            <a:lvl5pPr>
              <a:defRPr sz="15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1" y="97776"/>
            <a:ext cx="540682" cy="365125"/>
          </a:xfrm>
          <a:prstGeom prst="rect">
            <a:avLst/>
          </a:prstGeom>
        </p:spPr>
        <p:txBody>
          <a:bodyPr/>
          <a:lstStyle/>
          <a:p>
            <a:fld id="{B2BD52B6-AD94-314C-A6FF-F753210403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hape 81"/>
          <p:cNvSpPr/>
          <p:nvPr userDrawn="1"/>
        </p:nvSpPr>
        <p:spPr>
          <a:xfrm>
            <a:off x="768546" y="886968"/>
            <a:ext cx="7606908" cy="0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5"/>
          </a:p>
        </p:txBody>
      </p:sp>
    </p:spTree>
    <p:extLst>
      <p:ext uri="{BB962C8B-B14F-4D97-AF65-F5344CB8AC3E}">
        <p14:creationId xmlns:p14="http://schemas.microsoft.com/office/powerpoint/2010/main" val="130070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111EE1-A449-114D-B492-197A76B8A640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762" y="162619"/>
            <a:ext cx="2057400" cy="365125"/>
          </a:xfrm>
          <a:prstGeom prst="rect">
            <a:avLst/>
          </a:prstGeom>
        </p:spPr>
        <p:txBody>
          <a:bodyPr/>
          <a:lstStyle/>
          <a:p>
            <a:fld id="{B2BD52B6-AD94-314C-A6FF-F7532104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9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30936" y="182880"/>
            <a:ext cx="7886700" cy="600287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0935" y="990770"/>
            <a:ext cx="3789346" cy="5537702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500">
                <a:latin typeface="+mj-lt"/>
              </a:defRPr>
            </a:lvl3pPr>
            <a:lvl4pPr>
              <a:defRPr sz="1500">
                <a:latin typeface="+mj-lt"/>
              </a:defRPr>
            </a:lvl4pPr>
            <a:lvl5pPr>
              <a:defRPr sz="15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</a:t>
            </a:r>
            <a:r>
              <a:rPr lang="en-US" dirty="0" err="1" smtClean="0"/>
              <a:t>styzles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hape 81"/>
          <p:cNvSpPr/>
          <p:nvPr userDrawn="1"/>
        </p:nvSpPr>
        <p:spPr>
          <a:xfrm>
            <a:off x="768546" y="886968"/>
            <a:ext cx="7606908" cy="0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5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728290" y="990770"/>
            <a:ext cx="3789346" cy="5537702"/>
          </a:xfrm>
        </p:spPr>
        <p:txBody>
          <a:bodyPr>
            <a:normAutofit/>
          </a:bodyPr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500">
                <a:latin typeface="+mj-lt"/>
              </a:defRPr>
            </a:lvl3pPr>
            <a:lvl4pPr>
              <a:defRPr sz="1500">
                <a:latin typeface="+mj-lt"/>
              </a:defRPr>
            </a:lvl4pPr>
            <a:lvl5pPr>
              <a:defRPr sz="15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7865" y="97776"/>
            <a:ext cx="368167" cy="365125"/>
          </a:xfrm>
          <a:prstGeom prst="rect">
            <a:avLst/>
          </a:prstGeom>
        </p:spPr>
        <p:txBody>
          <a:bodyPr/>
          <a:lstStyle/>
          <a:p>
            <a:fld id="{B2BD52B6-AD94-314C-A6FF-F753210403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8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111EE1-A449-114D-B492-197A76B8A640}" type="datetimeFigureOut">
              <a:rPr lang="en-US" smtClean="0"/>
              <a:t>3/29/17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72762" y="162619"/>
            <a:ext cx="2057400" cy="365125"/>
          </a:xfrm>
          <a:prstGeom prst="rect">
            <a:avLst/>
          </a:prstGeom>
        </p:spPr>
        <p:txBody>
          <a:bodyPr/>
          <a:lstStyle/>
          <a:p>
            <a:fld id="{B2BD52B6-AD94-314C-A6FF-F7532104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9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111EE1-A449-114D-B492-197A76B8A640}" type="datetimeFigureOut">
              <a:rPr lang="en-US" smtClean="0"/>
              <a:t>3/29/17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2762" y="162619"/>
            <a:ext cx="2057400" cy="365125"/>
          </a:xfrm>
          <a:prstGeom prst="rect">
            <a:avLst/>
          </a:prstGeom>
        </p:spPr>
        <p:txBody>
          <a:bodyPr/>
          <a:lstStyle/>
          <a:p>
            <a:fld id="{B2BD52B6-AD94-314C-A6FF-F753210403D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79771"/>
            <a:ext cx="7886700" cy="600287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hape 81"/>
          <p:cNvSpPr/>
          <p:nvPr userDrawn="1"/>
        </p:nvSpPr>
        <p:spPr>
          <a:xfrm>
            <a:off x="768546" y="889237"/>
            <a:ext cx="7606908" cy="0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5"/>
          </a:p>
        </p:txBody>
      </p:sp>
    </p:spTree>
    <p:extLst>
      <p:ext uri="{BB962C8B-B14F-4D97-AF65-F5344CB8AC3E}">
        <p14:creationId xmlns:p14="http://schemas.microsoft.com/office/powerpoint/2010/main" val="101032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111EE1-A449-114D-B492-197A76B8A640}" type="datetimeFigureOut">
              <a:rPr lang="en-US" smtClean="0"/>
              <a:t>3/29/17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2762" y="162619"/>
            <a:ext cx="2057400" cy="365125"/>
          </a:xfrm>
          <a:prstGeom prst="rect">
            <a:avLst/>
          </a:prstGeom>
        </p:spPr>
        <p:txBody>
          <a:bodyPr/>
          <a:lstStyle/>
          <a:p>
            <a:fld id="{B2BD52B6-AD94-314C-A6FF-F7532104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111EE1-A449-114D-B492-197A76B8A640}" type="datetimeFigureOut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72762" y="162619"/>
            <a:ext cx="2057400" cy="365125"/>
          </a:xfrm>
          <a:prstGeom prst="rect">
            <a:avLst/>
          </a:prstGeom>
        </p:spPr>
        <p:txBody>
          <a:bodyPr/>
          <a:lstStyle/>
          <a:p>
            <a:fld id="{B2BD52B6-AD94-314C-A6FF-F7532104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111EE1-A449-114D-B492-197A76B8A640}" type="datetimeFigureOut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72762" y="162619"/>
            <a:ext cx="2057400" cy="365125"/>
          </a:xfrm>
          <a:prstGeom prst="rect">
            <a:avLst/>
          </a:prstGeom>
        </p:spPr>
        <p:txBody>
          <a:bodyPr/>
          <a:lstStyle/>
          <a:p>
            <a:fld id="{B2BD52B6-AD94-314C-A6FF-F75321040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0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65176"/>
            <a:ext cx="7886700" cy="603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987552"/>
            <a:ext cx="7886700" cy="5541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1" y="97776"/>
            <a:ext cx="540682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2BD52B6-AD94-314C-A6FF-F753210403D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102" y="6244137"/>
            <a:ext cx="1396093" cy="5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37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UW-CMG usage of MME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Jessica Chong, PhD</a:t>
            </a:r>
          </a:p>
          <a:p>
            <a:r>
              <a:rPr lang="en-US" dirty="0" smtClean="0"/>
              <a:t>University of Washington Center for Mendelian Genomics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1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UW-CMG MME submission process</a:t>
            </a:r>
            <a:endParaRPr lang="en-US" dirty="0"/>
          </a:p>
        </p:txBody>
      </p:sp>
      <p:sp>
        <p:nvSpPr>
          <p:cNvPr id="4" name="Process 3"/>
          <p:cNvSpPr/>
          <p:nvPr/>
        </p:nvSpPr>
        <p:spPr>
          <a:xfrm>
            <a:off x="212807" y="1689131"/>
            <a:ext cx="3439064" cy="552816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UW-CMG analyst releases preliminary report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investigator (within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month)</a:t>
            </a:r>
          </a:p>
        </p:txBody>
      </p:sp>
      <p:sp>
        <p:nvSpPr>
          <p:cNvPr id="6" name="Decision 5"/>
          <p:cNvSpPr/>
          <p:nvPr/>
        </p:nvSpPr>
        <p:spPr>
          <a:xfrm>
            <a:off x="960549" y="4409409"/>
            <a:ext cx="1943578" cy="1143533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Novel discovery?</a:t>
            </a:r>
          </a:p>
        </p:txBody>
      </p:sp>
      <p:sp>
        <p:nvSpPr>
          <p:cNvPr id="10" name="Process 9"/>
          <p:cNvSpPr/>
          <p:nvPr/>
        </p:nvSpPr>
        <p:spPr>
          <a:xfrm>
            <a:off x="212807" y="2427238"/>
            <a:ext cx="3439064" cy="627632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Discussion/feedback from investigator via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email &amp;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conference call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(~3-6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months)</a:t>
            </a:r>
          </a:p>
        </p:txBody>
      </p:sp>
      <p:sp>
        <p:nvSpPr>
          <p:cNvPr id="11" name="Process 10"/>
          <p:cNvSpPr/>
          <p:nvPr/>
        </p:nvSpPr>
        <p:spPr>
          <a:xfrm>
            <a:off x="212806" y="3347139"/>
            <a:ext cx="3439064" cy="872088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gene discoveries submitted by UW-CMG to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MyGene2 by 7 months (earlier if investigator requests)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2698031" y="5256461"/>
            <a:ext cx="1240328" cy="592962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Available via MME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Process 16"/>
          <p:cNvSpPr/>
          <p:nvPr/>
        </p:nvSpPr>
        <p:spPr>
          <a:xfrm>
            <a:off x="410175" y="6004571"/>
            <a:ext cx="1440940" cy="592961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Available in MyGene2 only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" name="Elbow Connector 28"/>
          <p:cNvCxnSpPr>
            <a:stCxn id="6" idx="2"/>
            <a:endCxn id="17" idx="0"/>
          </p:cNvCxnSpPr>
          <p:nvPr/>
        </p:nvCxnSpPr>
        <p:spPr>
          <a:xfrm rot="5400000">
            <a:off x="1305678" y="5377910"/>
            <a:ext cx="451629" cy="80169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6" idx="3"/>
            <a:endCxn id="14" idx="0"/>
          </p:cNvCxnSpPr>
          <p:nvPr/>
        </p:nvCxnSpPr>
        <p:spPr>
          <a:xfrm>
            <a:off x="2904127" y="4981176"/>
            <a:ext cx="414068" cy="275285"/>
          </a:xfrm>
          <a:prstGeom prst="bentConnector2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297918" y="4933468"/>
            <a:ext cx="448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Yes</a:t>
            </a:r>
            <a:endParaRPr lang="en-US" sz="1600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3941" y="5590634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j-lt"/>
              </a:rPr>
              <a:t>No</a:t>
            </a:r>
            <a:endParaRPr lang="en-US" sz="1600" dirty="0">
              <a:latin typeface="+mj-lt"/>
            </a:endParaRPr>
          </a:p>
        </p:txBody>
      </p:sp>
      <p:sp>
        <p:nvSpPr>
          <p:cNvPr id="50" name="Terminator 49"/>
          <p:cNvSpPr/>
          <p:nvPr/>
        </p:nvSpPr>
        <p:spPr>
          <a:xfrm>
            <a:off x="212806" y="1115552"/>
            <a:ext cx="3439064" cy="316276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Project released from pipeline</a:t>
            </a:r>
          </a:p>
        </p:txBody>
      </p:sp>
      <p:cxnSp>
        <p:nvCxnSpPr>
          <p:cNvPr id="106" name="Straight Connector 105"/>
          <p:cNvCxnSpPr>
            <a:stCxn id="166" idx="5"/>
            <a:endCxn id="14" idx="3"/>
          </p:cNvCxnSpPr>
          <p:nvPr/>
        </p:nvCxnSpPr>
        <p:spPr>
          <a:xfrm flipH="1">
            <a:off x="3938359" y="5547854"/>
            <a:ext cx="288523" cy="50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4" idx="0"/>
            <a:endCxn id="50" idx="2"/>
          </p:cNvCxnSpPr>
          <p:nvPr/>
        </p:nvCxnSpPr>
        <p:spPr>
          <a:xfrm flipH="1" flipV="1">
            <a:off x="1932338" y="1431828"/>
            <a:ext cx="1" cy="25730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" idx="0"/>
            <a:endCxn id="4" idx="2"/>
          </p:cNvCxnSpPr>
          <p:nvPr/>
        </p:nvCxnSpPr>
        <p:spPr>
          <a:xfrm flipV="1">
            <a:off x="1932339" y="2241947"/>
            <a:ext cx="0" cy="18529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" idx="0"/>
            <a:endCxn id="10" idx="2"/>
          </p:cNvCxnSpPr>
          <p:nvPr/>
        </p:nvCxnSpPr>
        <p:spPr>
          <a:xfrm flipV="1">
            <a:off x="1932338" y="3054870"/>
            <a:ext cx="1" cy="29226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6" idx="0"/>
            <a:endCxn id="11" idx="2"/>
          </p:cNvCxnSpPr>
          <p:nvPr/>
        </p:nvCxnSpPr>
        <p:spPr>
          <a:xfrm flipV="1">
            <a:off x="1932338" y="4219227"/>
            <a:ext cx="0" cy="19018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Stored Data 164"/>
          <p:cNvSpPr/>
          <p:nvPr/>
        </p:nvSpPr>
        <p:spPr>
          <a:xfrm>
            <a:off x="4346089" y="2454677"/>
            <a:ext cx="4558425" cy="1268238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922 w 9255"/>
              <a:gd name="connsiteY0" fmla="*/ 0 h 10000"/>
              <a:gd name="connsiteX1" fmla="*/ 9255 w 9255"/>
              <a:gd name="connsiteY1" fmla="*/ 0 h 10000"/>
              <a:gd name="connsiteX2" fmla="*/ 7588 w 9255"/>
              <a:gd name="connsiteY2" fmla="*/ 5000 h 10000"/>
              <a:gd name="connsiteX3" fmla="*/ 9255 w 9255"/>
              <a:gd name="connsiteY3" fmla="*/ 10000 h 10000"/>
              <a:gd name="connsiteX4" fmla="*/ 922 w 9255"/>
              <a:gd name="connsiteY4" fmla="*/ 10000 h 10000"/>
              <a:gd name="connsiteX5" fmla="*/ 0 w 9255"/>
              <a:gd name="connsiteY5" fmla="*/ 5078 h 10000"/>
              <a:gd name="connsiteX6" fmla="*/ 922 w 9255"/>
              <a:gd name="connsiteY6" fmla="*/ 0 h 10000"/>
              <a:gd name="connsiteX0" fmla="*/ 996 w 10000"/>
              <a:gd name="connsiteY0" fmla="*/ 0 h 10000"/>
              <a:gd name="connsiteX1" fmla="*/ 10000 w 10000"/>
              <a:gd name="connsiteY1" fmla="*/ 0 h 10000"/>
              <a:gd name="connsiteX2" fmla="*/ 9236 w 10000"/>
              <a:gd name="connsiteY2" fmla="*/ 4922 h 10000"/>
              <a:gd name="connsiteX3" fmla="*/ 10000 w 10000"/>
              <a:gd name="connsiteY3" fmla="*/ 10000 h 10000"/>
              <a:gd name="connsiteX4" fmla="*/ 996 w 10000"/>
              <a:gd name="connsiteY4" fmla="*/ 10000 h 10000"/>
              <a:gd name="connsiteX5" fmla="*/ 0 w 10000"/>
              <a:gd name="connsiteY5" fmla="*/ 5078 h 10000"/>
              <a:gd name="connsiteX6" fmla="*/ 996 w 1000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996" y="0"/>
                </a:moveTo>
                <a:lnTo>
                  <a:pt x="10000" y="0"/>
                </a:lnTo>
                <a:cubicBezTo>
                  <a:pt x="9005" y="0"/>
                  <a:pt x="9236" y="2161"/>
                  <a:pt x="9236" y="4922"/>
                </a:cubicBezTo>
                <a:cubicBezTo>
                  <a:pt x="9236" y="7683"/>
                  <a:pt x="9005" y="10000"/>
                  <a:pt x="10000" y="10000"/>
                </a:cubicBezTo>
                <a:lnTo>
                  <a:pt x="996" y="10000"/>
                </a:lnTo>
                <a:cubicBezTo>
                  <a:pt x="1" y="10000"/>
                  <a:pt x="0" y="7839"/>
                  <a:pt x="0" y="5078"/>
                </a:cubicBezTo>
                <a:cubicBezTo>
                  <a:pt x="0" y="2317"/>
                  <a:pt x="1" y="0"/>
                  <a:pt x="996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Minimum data shared publicly via MyGene2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 name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broad HPO term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discovery type (gene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novelty+phenotype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class)</a:t>
            </a:r>
          </a:p>
        </p:txBody>
      </p:sp>
      <p:sp>
        <p:nvSpPr>
          <p:cNvPr id="166" name="Stored Data 164"/>
          <p:cNvSpPr/>
          <p:nvPr/>
        </p:nvSpPr>
        <p:spPr>
          <a:xfrm>
            <a:off x="4226882" y="4951458"/>
            <a:ext cx="4677632" cy="1174470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922 w 9255"/>
              <a:gd name="connsiteY0" fmla="*/ 0 h 10000"/>
              <a:gd name="connsiteX1" fmla="*/ 9255 w 9255"/>
              <a:gd name="connsiteY1" fmla="*/ 0 h 10000"/>
              <a:gd name="connsiteX2" fmla="*/ 7588 w 9255"/>
              <a:gd name="connsiteY2" fmla="*/ 5000 h 10000"/>
              <a:gd name="connsiteX3" fmla="*/ 9255 w 9255"/>
              <a:gd name="connsiteY3" fmla="*/ 10000 h 10000"/>
              <a:gd name="connsiteX4" fmla="*/ 922 w 9255"/>
              <a:gd name="connsiteY4" fmla="*/ 10000 h 10000"/>
              <a:gd name="connsiteX5" fmla="*/ 0 w 9255"/>
              <a:gd name="connsiteY5" fmla="*/ 5078 h 10000"/>
              <a:gd name="connsiteX6" fmla="*/ 922 w 9255"/>
              <a:gd name="connsiteY6" fmla="*/ 0 h 10000"/>
              <a:gd name="connsiteX0" fmla="*/ 996 w 10000"/>
              <a:gd name="connsiteY0" fmla="*/ 0 h 10000"/>
              <a:gd name="connsiteX1" fmla="*/ 10000 w 10000"/>
              <a:gd name="connsiteY1" fmla="*/ 0 h 10000"/>
              <a:gd name="connsiteX2" fmla="*/ 9236 w 10000"/>
              <a:gd name="connsiteY2" fmla="*/ 4922 h 10000"/>
              <a:gd name="connsiteX3" fmla="*/ 10000 w 10000"/>
              <a:gd name="connsiteY3" fmla="*/ 10000 h 10000"/>
              <a:gd name="connsiteX4" fmla="*/ 996 w 10000"/>
              <a:gd name="connsiteY4" fmla="*/ 10000 h 10000"/>
              <a:gd name="connsiteX5" fmla="*/ 0 w 10000"/>
              <a:gd name="connsiteY5" fmla="*/ 5078 h 10000"/>
              <a:gd name="connsiteX6" fmla="*/ 996 w 1000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996" y="0"/>
                </a:moveTo>
                <a:lnTo>
                  <a:pt x="10000" y="0"/>
                </a:lnTo>
                <a:cubicBezTo>
                  <a:pt x="9005" y="0"/>
                  <a:pt x="9236" y="2161"/>
                  <a:pt x="9236" y="4922"/>
                </a:cubicBezTo>
                <a:cubicBezTo>
                  <a:pt x="9236" y="7683"/>
                  <a:pt x="9005" y="10000"/>
                  <a:pt x="10000" y="10000"/>
                </a:cubicBezTo>
                <a:lnTo>
                  <a:pt x="996" y="10000"/>
                </a:lnTo>
                <a:cubicBezTo>
                  <a:pt x="1" y="10000"/>
                  <a:pt x="0" y="7839"/>
                  <a:pt x="0" y="5078"/>
                </a:cubicBezTo>
                <a:cubicBezTo>
                  <a:pt x="0" y="2317"/>
                  <a:pt x="1" y="0"/>
                  <a:pt x="996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Matches in other MME nodes receive: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 name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URL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investigator+UW-CMG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contact info</a:t>
            </a:r>
          </a:p>
        </p:txBody>
      </p:sp>
      <p:cxnSp>
        <p:nvCxnSpPr>
          <p:cNvPr id="177" name="Elbow Connector 176"/>
          <p:cNvCxnSpPr>
            <a:stCxn id="11" idx="3"/>
            <a:endCxn id="165" idx="5"/>
          </p:cNvCxnSpPr>
          <p:nvPr/>
        </p:nvCxnSpPr>
        <p:spPr>
          <a:xfrm flipV="1">
            <a:off x="3651870" y="3098688"/>
            <a:ext cx="694219" cy="684495"/>
          </a:xfrm>
          <a:prstGeom prst="bentConnector3">
            <a:avLst>
              <a:gd name="adj1" fmla="val 45745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92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UW-CMG MME match handling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28650" y="3877287"/>
            <a:ext cx="7886700" cy="2651184"/>
          </a:xfrm>
        </p:spPr>
        <p:txBody>
          <a:bodyPr>
            <a:normAutofit/>
          </a:bodyPr>
          <a:lstStyle/>
          <a:p>
            <a:r>
              <a:rPr lang="en-US" dirty="0"/>
              <a:t>aiming to limit our involvement as gatekeepers</a:t>
            </a:r>
          </a:p>
          <a:p>
            <a:pPr lvl="1"/>
            <a:r>
              <a:rPr lang="en-US" dirty="0"/>
              <a:t>profile ownership in MyGene2 is “shared” by UW-CMG &amp; investigator(s)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proxies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external </a:t>
            </a:r>
            <a:r>
              <a:rPr lang="en-US" dirty="0"/>
              <a:t>investigator receives contact info for UW-CMG and UW-CMG </a:t>
            </a:r>
            <a:r>
              <a:rPr lang="en-US" dirty="0" smtClean="0"/>
              <a:t>investigator</a:t>
            </a:r>
          </a:p>
          <a:p>
            <a:pPr lvl="2"/>
            <a:r>
              <a:rPr lang="en-US" dirty="0"/>
              <a:t>UW-CMG investigators directly notified of matches</a:t>
            </a:r>
          </a:p>
          <a:p>
            <a:pPr lvl="2"/>
            <a:endParaRPr lang="en-US" dirty="0"/>
          </a:p>
        </p:txBody>
      </p:sp>
      <p:sp>
        <p:nvSpPr>
          <p:cNvPr id="4" name="Process 3"/>
          <p:cNvSpPr/>
          <p:nvPr/>
        </p:nvSpPr>
        <p:spPr>
          <a:xfrm>
            <a:off x="327393" y="2521255"/>
            <a:ext cx="3061266" cy="1101302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MyGene2 sends email notification of match to all who “own” submission (i.e., UW-CMG investigator + UW-CMG)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rminator 49"/>
          <p:cNvSpPr/>
          <p:nvPr/>
        </p:nvSpPr>
        <p:spPr>
          <a:xfrm>
            <a:off x="327393" y="1451944"/>
            <a:ext cx="3061266" cy="597321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Match made via MME (side </a:t>
            </a:r>
            <a:r>
              <a:rPr lang="en-US" sz="16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B/external investigator)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4" name="Straight Connector 33"/>
          <p:cNvCxnSpPr>
            <a:stCxn id="50" idx="2"/>
            <a:endCxn id="4" idx="0"/>
          </p:cNvCxnSpPr>
          <p:nvPr/>
        </p:nvCxnSpPr>
        <p:spPr>
          <a:xfrm>
            <a:off x="1858026" y="2049265"/>
            <a:ext cx="0" cy="471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tored Data 164"/>
          <p:cNvSpPr/>
          <p:nvPr/>
        </p:nvSpPr>
        <p:spPr>
          <a:xfrm>
            <a:off x="4466368" y="1163370"/>
            <a:ext cx="4677632" cy="1174470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922 w 9255"/>
              <a:gd name="connsiteY0" fmla="*/ 0 h 10000"/>
              <a:gd name="connsiteX1" fmla="*/ 9255 w 9255"/>
              <a:gd name="connsiteY1" fmla="*/ 0 h 10000"/>
              <a:gd name="connsiteX2" fmla="*/ 7588 w 9255"/>
              <a:gd name="connsiteY2" fmla="*/ 5000 h 10000"/>
              <a:gd name="connsiteX3" fmla="*/ 9255 w 9255"/>
              <a:gd name="connsiteY3" fmla="*/ 10000 h 10000"/>
              <a:gd name="connsiteX4" fmla="*/ 922 w 9255"/>
              <a:gd name="connsiteY4" fmla="*/ 10000 h 10000"/>
              <a:gd name="connsiteX5" fmla="*/ 0 w 9255"/>
              <a:gd name="connsiteY5" fmla="*/ 5078 h 10000"/>
              <a:gd name="connsiteX6" fmla="*/ 922 w 9255"/>
              <a:gd name="connsiteY6" fmla="*/ 0 h 10000"/>
              <a:gd name="connsiteX0" fmla="*/ 996 w 10000"/>
              <a:gd name="connsiteY0" fmla="*/ 0 h 10000"/>
              <a:gd name="connsiteX1" fmla="*/ 10000 w 10000"/>
              <a:gd name="connsiteY1" fmla="*/ 0 h 10000"/>
              <a:gd name="connsiteX2" fmla="*/ 9236 w 10000"/>
              <a:gd name="connsiteY2" fmla="*/ 4922 h 10000"/>
              <a:gd name="connsiteX3" fmla="*/ 10000 w 10000"/>
              <a:gd name="connsiteY3" fmla="*/ 10000 h 10000"/>
              <a:gd name="connsiteX4" fmla="*/ 996 w 10000"/>
              <a:gd name="connsiteY4" fmla="*/ 10000 h 10000"/>
              <a:gd name="connsiteX5" fmla="*/ 0 w 10000"/>
              <a:gd name="connsiteY5" fmla="*/ 5078 h 10000"/>
              <a:gd name="connsiteX6" fmla="*/ 996 w 1000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996" y="0"/>
                </a:moveTo>
                <a:lnTo>
                  <a:pt x="10000" y="0"/>
                </a:lnTo>
                <a:cubicBezTo>
                  <a:pt x="9005" y="0"/>
                  <a:pt x="9236" y="2161"/>
                  <a:pt x="9236" y="4922"/>
                </a:cubicBezTo>
                <a:cubicBezTo>
                  <a:pt x="9236" y="7683"/>
                  <a:pt x="9005" y="10000"/>
                  <a:pt x="10000" y="10000"/>
                </a:cubicBezTo>
                <a:lnTo>
                  <a:pt x="996" y="10000"/>
                </a:lnTo>
                <a:cubicBezTo>
                  <a:pt x="1" y="10000"/>
                  <a:pt x="0" y="7839"/>
                  <a:pt x="0" y="5078"/>
                </a:cubicBezTo>
                <a:cubicBezTo>
                  <a:pt x="0" y="2317"/>
                  <a:pt x="1" y="0"/>
                  <a:pt x="996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Side B (external investigator) receives: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 name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URL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investigator+UW-CMG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contact info</a:t>
            </a:r>
          </a:p>
        </p:txBody>
      </p:sp>
      <p:cxnSp>
        <p:nvCxnSpPr>
          <p:cNvPr id="53" name="Straight Connector 52"/>
          <p:cNvCxnSpPr>
            <a:stCxn id="50" idx="3"/>
            <a:endCxn id="48" idx="5"/>
          </p:cNvCxnSpPr>
          <p:nvPr/>
        </p:nvCxnSpPr>
        <p:spPr>
          <a:xfrm>
            <a:off x="3388659" y="1750605"/>
            <a:ext cx="1077709" cy="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5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UW-CMG MME match handling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 to date:</a:t>
            </a:r>
          </a:p>
          <a:p>
            <a:pPr lvl="1"/>
            <a:r>
              <a:rPr lang="en-US" dirty="0" smtClean="0"/>
              <a:t>366 genes submitted via MME</a:t>
            </a:r>
          </a:p>
          <a:p>
            <a:pPr lvl="1"/>
            <a:r>
              <a:rPr lang="en-US" dirty="0" smtClean="0"/>
              <a:t>376 matches =&gt; 1 match per gene submission</a:t>
            </a:r>
          </a:p>
          <a:p>
            <a:pPr lvl="1"/>
            <a:r>
              <a:rPr lang="en-US" dirty="0"/>
              <a:t>76 follow-up </a:t>
            </a:r>
            <a:r>
              <a:rPr lang="en-US" dirty="0" smtClean="0"/>
              <a:t>inquiries from external investigators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July 2016: transitioned to submitting via MyGene2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previously ~22% of matches would trigger inquiry by </a:t>
            </a:r>
            <a:r>
              <a:rPr lang="en-US" dirty="0"/>
              <a:t>“Side B/external investigator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(most were not useful)</a:t>
            </a:r>
          </a:p>
          <a:p>
            <a:pPr lvl="3"/>
            <a:endParaRPr lang="en-US" dirty="0" smtClean="0"/>
          </a:p>
          <a:p>
            <a:pPr lvl="2"/>
            <a:r>
              <a:rPr lang="en-US" smtClean="0"/>
              <a:t>since transition, </a:t>
            </a:r>
            <a:r>
              <a:rPr lang="en-US" dirty="0" smtClean="0"/>
              <a:t>only ~9% of matches trigger inquiry</a:t>
            </a:r>
          </a:p>
          <a:p>
            <a:pPr lvl="3"/>
            <a:r>
              <a:rPr lang="en-US" dirty="0" smtClean="0"/>
              <a:t>sharing </a:t>
            </a:r>
            <a:r>
              <a:rPr lang="en-US" dirty="0"/>
              <a:t>phenotype term </a:t>
            </a:r>
            <a:r>
              <a:rPr lang="en-US" dirty="0" smtClean="0"/>
              <a:t>publicly may help reduce noise?</a:t>
            </a:r>
          </a:p>
          <a:p>
            <a:pPr lvl="4"/>
            <a:r>
              <a:rPr lang="en-US" dirty="0" smtClean="0"/>
              <a:t>outside </a:t>
            </a:r>
            <a:r>
              <a:rPr lang="en-US" dirty="0"/>
              <a:t>investigators view profile and decide it’s not a match without initiating </a:t>
            </a:r>
            <a:r>
              <a:rPr lang="en-US" dirty="0" smtClean="0"/>
              <a:t>contact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727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UW-CMG investigator feedback to date:</a:t>
            </a:r>
          </a:p>
          <a:p>
            <a:pPr lvl="1"/>
            <a:r>
              <a:rPr lang="en-US" dirty="0"/>
              <a:t>most matches not </a:t>
            </a:r>
            <a:r>
              <a:rPr lang="en-US" dirty="0" smtClean="0"/>
              <a:t>useful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oo much work to keep up with matches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Sources of ”noise” in MME usage: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external investigator (clinician) submitting VUS in known genes matching against our novel discoveries (phenotype expansions)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removing genes after publication</a:t>
            </a:r>
          </a:p>
          <a:p>
            <a:pPr lvl="2"/>
            <a:r>
              <a:rPr lang="en-US" dirty="0" smtClean="0"/>
              <a:t>backlog only exists for for phase 1 CMGs</a:t>
            </a:r>
          </a:p>
          <a:p>
            <a:pPr lvl="2"/>
            <a:r>
              <a:rPr lang="en-US" dirty="0" smtClean="0"/>
              <a:t>re-classifying </a:t>
            </a:r>
            <a:r>
              <a:rPr lang="en-US" dirty="0"/>
              <a:t>MyGene2 profiles as known gene + known phenotype (no longer shared via MME)</a:t>
            </a:r>
          </a:p>
          <a:p>
            <a:pPr lvl="3"/>
            <a:r>
              <a:rPr lang="en-US" dirty="0" smtClean="0"/>
              <a:t>no automated way to identify new “known genes”</a:t>
            </a:r>
          </a:p>
          <a:p>
            <a:pPr lvl="3"/>
            <a:endParaRPr lang="en-US" dirty="0" smtClean="0"/>
          </a:p>
          <a:p>
            <a:pPr lvl="1"/>
            <a:r>
              <a:rPr lang="en-US" dirty="0"/>
              <a:t>match fatigue?</a:t>
            </a:r>
          </a:p>
          <a:p>
            <a:pPr lvl="2"/>
            <a:r>
              <a:rPr lang="en-US" dirty="0" smtClean="0"/>
              <a:t>neither side is following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24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400"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83F8E978-5909-5844-8C97-8C58B713FA69}" vid="{D5FD1566-8255-9142-8631-A6015D2AF4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UW-CMG template</Template>
  <TotalTime>261</TotalTime>
  <Words>379</Words>
  <Application>Microsoft Macintosh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UW-CMG usage of MME</vt:lpstr>
      <vt:lpstr>UW-CMG MME submission process</vt:lpstr>
      <vt:lpstr>UW-CMG MME match handling</vt:lpstr>
      <vt:lpstr>UW-CMG MME match handling</vt:lpstr>
      <vt:lpstr>Discussion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UW-CMG usage of MME</dc:title>
  <dc:creator>JESSICA X. CHONG</dc:creator>
  <cp:lastModifiedBy>JESSICA X. CHONG</cp:lastModifiedBy>
  <cp:revision>34</cp:revision>
  <dcterms:created xsi:type="dcterms:W3CDTF">2017-03-28T19:46:54Z</dcterms:created>
  <dcterms:modified xsi:type="dcterms:W3CDTF">2017-03-29T12:46:25Z</dcterms:modified>
</cp:coreProperties>
</file>