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8" r:id="rId2"/>
  </p:sldMasterIdLst>
  <p:notesMasterIdLst>
    <p:notesMasterId r:id="rId23"/>
  </p:notesMasterIdLst>
  <p:sldIdLst>
    <p:sldId id="256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9" r:id="rId13"/>
    <p:sldId id="279" r:id="rId14"/>
    <p:sldId id="280" r:id="rId15"/>
    <p:sldId id="270" r:id="rId16"/>
    <p:sldId id="271" r:id="rId17"/>
    <p:sldId id="277" r:id="rId18"/>
    <p:sldId id="278" r:id="rId19"/>
    <p:sldId id="272" r:id="rId20"/>
    <p:sldId id="273" r:id="rId21"/>
    <p:sldId id="274" r:id="rId22"/>
  </p:sldIdLst>
  <p:sldSz cx="10287000" cy="6858000" type="35mm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85000" autoAdjust="0"/>
  </p:normalViewPr>
  <p:slideViewPr>
    <p:cSldViewPr snapToGrid="0">
      <p:cViewPr>
        <p:scale>
          <a:sx n="100" d="100"/>
          <a:sy n="100" d="100"/>
        </p:scale>
        <p:origin x="-1312" y="-80"/>
      </p:cViewPr>
      <p:guideLst>
        <p:guide orient="horz" pos="2160"/>
        <p:guide pos="32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3" name="Shape 9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17766848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/>
          </p:nvPr>
        </p:nvSpPr>
        <p:spPr>
          <a:xfrm>
            <a:off x="857250" y="685800"/>
            <a:ext cx="51435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8" name="Shape 11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Expectation is that these would be difficult for any CMG to solve using current standard approaches.</a:t>
            </a:r>
          </a:p>
          <a:p>
            <a:r>
              <a:rPr dirty="0"/>
              <a:t>Will require new approaches as we go forward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>
            <a:spLocks noGrp="1" noRot="1" noChangeAspect="1"/>
          </p:cNvSpPr>
          <p:nvPr>
            <p:ph type="sldImg"/>
          </p:nvPr>
        </p:nvSpPr>
        <p:spPr>
          <a:xfrm>
            <a:off x="857250" y="685800"/>
            <a:ext cx="51435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22" name="Shape 22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ASCL1 (de novo) and ABCA4 (comphet) were nominated by Broad and UWCMG but not BHCMG.</a:t>
            </a:r>
          </a:p>
          <a:p>
            <a:r>
              <a:rPr dirty="0"/>
              <a:t>7 genes unique to Broad, 0 unique to BHCMG, 0 to UWCMG</a:t>
            </a:r>
            <a:endParaRPr lang="en-US" dirty="0"/>
          </a:p>
          <a:p>
            <a:pPr marL="0" lvl="1" indent="171450" defTabSz="685800">
              <a:lnSpc>
                <a:spcPct val="81000"/>
              </a:lnSpc>
              <a:spcBef>
                <a:spcPts val="700"/>
              </a:spcBef>
              <a:buSzTx/>
              <a:buFontTx/>
              <a:buNone/>
              <a:defRPr sz="1650">
                <a:solidFill>
                  <a:schemeClr val="accent6">
                    <a:lumOff val="-9568"/>
                  </a:schemeClr>
                </a:solidFill>
              </a:defRPr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/>
          </p:nvPr>
        </p:nvSpPr>
        <p:spPr>
          <a:xfrm>
            <a:off x="857250" y="685800"/>
            <a:ext cx="51435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6" name="Shape 13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Contrast with the Analysis Group who is combining data sets on the same phenotypes across centers for new analyses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 noRot="1" noChangeAspect="1"/>
          </p:cNvSpPr>
          <p:nvPr>
            <p:ph type="sldImg"/>
          </p:nvPr>
        </p:nvSpPr>
        <p:spPr>
          <a:xfrm>
            <a:off x="857250" y="685800"/>
            <a:ext cx="51435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3" name="Shape 14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16 projects include: 2 UW, 9BH, 2 Broad, 3 Yale</a:t>
            </a:r>
          </a:p>
          <a:p>
            <a:endParaRPr dirty="0"/>
          </a:p>
          <a:p>
            <a:r>
              <a:rPr dirty="0"/>
              <a:t>How was this complicated? Required DSA/DTAs took time for signatures, while we’ve encountered some challenges actually transferring files. UW completed download of Broad WGS data on 3/22/2017 and received final DTA to send data to BHCMG on 3/23/2017.</a:t>
            </a:r>
          </a:p>
          <a:p>
            <a:endParaRPr dirty="0"/>
          </a:p>
          <a:p>
            <a:r>
              <a:rPr dirty="0"/>
              <a:t>Not all groups have accessed all projects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>
            <a:spLocks noGrp="1" noRot="1" noChangeAspect="1"/>
          </p:cNvSpPr>
          <p:nvPr>
            <p:ph type="sldImg"/>
          </p:nvPr>
        </p:nvSpPr>
        <p:spPr>
          <a:xfrm>
            <a:off x="857250" y="685800"/>
            <a:ext cx="51435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2" name="Shape 16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TTN: Paternal variants include 2 missense variants with </a:t>
            </a:r>
            <a:r>
              <a:rPr dirty="0" err="1"/>
              <a:t>maxAAF</a:t>
            </a:r>
            <a:r>
              <a:rPr dirty="0"/>
              <a:t> near 2% while the maternal missense variant has </a:t>
            </a:r>
            <a:r>
              <a:rPr dirty="0" err="1"/>
              <a:t>maxAAF</a:t>
            </a:r>
            <a:r>
              <a:rPr dirty="0"/>
              <a:t>  = 0.0008.</a:t>
            </a:r>
            <a:r>
              <a:rPr lang="en-US" baseline="0" dirty="0"/>
              <a:t> Missense variants in TTN are hard to interpret, and the paternal alleles are too common, making it unlikely that TTN explains the phenotype in this case.</a:t>
            </a: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>
            <a:spLocks noGrp="1" noRot="1" noChangeAspect="1"/>
          </p:cNvSpPr>
          <p:nvPr>
            <p:ph type="sldImg"/>
          </p:nvPr>
        </p:nvSpPr>
        <p:spPr>
          <a:xfrm>
            <a:off x="857250" y="685800"/>
            <a:ext cx="51435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0" name="Shape 17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>
            <a:spLocks noGrp="1" noRot="1" noChangeAspect="1"/>
          </p:cNvSpPr>
          <p:nvPr>
            <p:ph type="sldImg"/>
          </p:nvPr>
        </p:nvSpPr>
        <p:spPr>
          <a:xfrm>
            <a:off x="857250" y="685800"/>
            <a:ext cx="51435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06" name="Shape 20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MEGF8 was nominated by Broad and UWCMG but not BHCMG.</a:t>
            </a:r>
            <a:r>
              <a:rPr lang="en-US" dirty="0"/>
              <a:t> Why not</a:t>
            </a:r>
            <a:r>
              <a:rPr lang="en-US" baseline="0" dirty="0"/>
              <a:t> mention this?</a:t>
            </a:r>
            <a:endParaRPr dirty="0"/>
          </a:p>
          <a:p>
            <a:r>
              <a:rPr dirty="0"/>
              <a:t>5 genes unique to Broad, 2 unique to BHCMG, 1 to UWCMG</a:t>
            </a:r>
            <a:endParaRPr lang="en-US" dirty="0"/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(I kind of like the way you had it listed before better, first you do not make it clear  that TMEM29 is a novel gene. Second I did not list only SNX14, I also listed </a:t>
            </a:r>
            <a:r>
              <a:rPr lang="en-US" i="1" dirty="0"/>
              <a:t>NRXN1, SNX14, SIGMAR1 </a:t>
            </a:r>
            <a:r>
              <a:rPr lang="en-US" dirty="0"/>
              <a:t>and actually I do not think that SNX14 is a good candidate at all, SIGMAR1 is a much better in terms of phenotype comparison. Third, I do not think we want to focus on the results that we found as the same but in the results that we found as different and your previous slides</a:t>
            </a:r>
            <a:r>
              <a:rPr lang="en-US" baseline="0" dirty="0"/>
              <a:t> </a:t>
            </a:r>
            <a:r>
              <a:rPr lang="en-US" dirty="0"/>
              <a:t>(7 and 8) show it and this one does not.</a:t>
            </a:r>
            <a:endParaRPr lang="en-US" sz="2100" dirty="0"/>
          </a:p>
          <a:p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>
            <a:spLocks noGrp="1" noRot="1" noChangeAspect="1"/>
          </p:cNvSpPr>
          <p:nvPr>
            <p:ph type="sldImg"/>
          </p:nvPr>
        </p:nvSpPr>
        <p:spPr>
          <a:xfrm>
            <a:off x="857250" y="685800"/>
            <a:ext cx="51435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15" name="Shape 21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European ancestry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>
            <a:spLocks noGrp="1" noRot="1" noChangeAspect="1"/>
          </p:cNvSpPr>
          <p:nvPr>
            <p:ph type="sldImg"/>
          </p:nvPr>
        </p:nvSpPr>
        <p:spPr>
          <a:xfrm>
            <a:off x="857250" y="685800"/>
            <a:ext cx="51435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06" name="Shape 20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US" dirty="0"/>
              <a:t>one het hit also in parent, collaborator was interested in finding a second allele.</a:t>
            </a:r>
          </a:p>
          <a:p>
            <a:pPr marL="171450" indent="-171450">
              <a:buFont typeface="Arial" charset="0"/>
              <a:buChar char="•"/>
            </a:pPr>
            <a:r>
              <a:rPr lang="en-US" dirty="0"/>
              <a:t>De novo dominant</a:t>
            </a:r>
            <a:r>
              <a:rPr lang="en-US" baseline="0" dirty="0"/>
              <a:t> v</a:t>
            </a:r>
            <a:r>
              <a:rPr lang="en-US" dirty="0"/>
              <a:t>ariants</a:t>
            </a:r>
            <a:r>
              <a:rPr lang="en-US" baseline="0" dirty="0"/>
              <a:t> in ARL13B and ZNF681 didn
’t validate in BAM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/>
              <a:t>The two AHDC1 variants are synonymous, and the two NOP9 variants are </a:t>
            </a:r>
            <a:r>
              <a:rPr lang="en-US" baseline="0" dirty="0" err="1"/>
              <a:t>inframe</a:t>
            </a:r>
            <a:r>
              <a:rPr lang="en-US" baseline="0" dirty="0"/>
              <a:t> </a:t>
            </a:r>
            <a:r>
              <a:rPr lang="en-US" baseline="0" dirty="0" err="1"/>
              <a:t>indels</a:t>
            </a:r>
            <a:r>
              <a:rPr lang="en-US" baseline="0" dirty="0"/>
              <a:t>.</a:t>
            </a:r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>
            <a:spLocks noGrp="1" noRot="1" noChangeAspect="1"/>
          </p:cNvSpPr>
          <p:nvPr>
            <p:ph type="sldImg"/>
          </p:nvPr>
        </p:nvSpPr>
        <p:spPr>
          <a:xfrm>
            <a:off x="857250" y="685800"/>
            <a:ext cx="51435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14" name="Shape 21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1285875" y="1122362"/>
            <a:ext cx="7715250" cy="2387602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Click to edit Master title style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sz="quarter" idx="1"/>
          </p:nvPr>
        </p:nvSpPr>
        <p:spPr>
          <a:xfrm>
            <a:off x="1285875" y="3602037"/>
            <a:ext cx="7715250" cy="1655767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</a:lstStyle>
          <a:p>
            <a:r>
              <a:t>Click to edit Master subtitle style</a:t>
            </a:r>
          </a:p>
        </p:txBody>
      </p:sp>
      <p:sp>
        <p:nvSpPr>
          <p:cNvPr id="15" name="Shape 1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85875" y="1122363"/>
            <a:ext cx="771525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Click to edit Master title style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285875" y="3602037"/>
            <a:ext cx="7715250" cy="1655766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</a:lstStyle>
          <a:p>
            <a:r>
              <a:t>Click to edit Master subtitle style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xfrm>
            <a:off x="9304700" y="6400416"/>
            <a:ext cx="275071" cy="276995"/>
          </a:xfrm>
          <a:prstGeom prst="rect">
            <a:avLst/>
          </a:prstGeom>
        </p:spPr>
        <p:txBody>
          <a:bodyPr/>
          <a:lstStyle/>
          <a:p>
            <a:fld id="{510E45AC-B4F3-4CE7-8F2E-1768FA25366C}" type="slidenum">
              <a:rPr lang="en-US" smtClean="0"/>
              <a:pPr/>
              <a:t>‹#›</a:t>
            </a:fld>
            <a:endParaRPr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81" y="6275772"/>
            <a:ext cx="1391691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2541891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81" y="6275772"/>
            <a:ext cx="1391691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9546507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sz="half" idx="1"/>
          </p:nvPr>
        </p:nvSpPr>
        <p:spPr>
          <a:xfrm>
            <a:off x="707231" y="1825625"/>
            <a:ext cx="4371975" cy="4351338"/>
          </a:xfrm>
          <a:prstGeom prst="rect">
            <a:avLst/>
          </a:prstGeo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0" name="Shape 4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64244997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708571" y="365126"/>
            <a:ext cx="8872538" cy="1325563"/>
          </a:xfrm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sz="quarter" idx="1"/>
          </p:nvPr>
        </p:nvSpPr>
        <p:spPr>
          <a:xfrm>
            <a:off x="708570" y="1681163"/>
            <a:ext cx="4351885" cy="823916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</a:lstStyle>
          <a:p>
            <a:r>
              <a:t>Click to edit Master text styles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sz="quarter" idx="13"/>
          </p:nvPr>
        </p:nvSpPr>
        <p:spPr>
          <a:xfrm>
            <a:off x="5207794" y="1681163"/>
            <a:ext cx="4373315" cy="823914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16662297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86072679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45943820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xfrm>
            <a:off x="708570" y="457200"/>
            <a:ext cx="331782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Click to edit Master title style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sz="half" idx="1"/>
          </p:nvPr>
        </p:nvSpPr>
        <p:spPr>
          <a:xfrm>
            <a:off x="4373314" y="987426"/>
            <a:ext cx="5207797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4" name="Shape 74"/>
          <p:cNvSpPr>
            <a:spLocks noGrp="1"/>
          </p:cNvSpPr>
          <p:nvPr>
            <p:ph type="body" sz="quarter" idx="13"/>
          </p:nvPr>
        </p:nvSpPr>
        <p:spPr>
          <a:xfrm>
            <a:off x="708569" y="2057400"/>
            <a:ext cx="3317831" cy="381158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5" name="Shape 7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355821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708570" y="457200"/>
            <a:ext cx="331782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Click to edit Master title style</a:t>
            </a:r>
          </a:p>
        </p:txBody>
      </p:sp>
      <p:sp>
        <p:nvSpPr>
          <p:cNvPr id="83" name="Shape 83"/>
          <p:cNvSpPr>
            <a:spLocks noGrp="1"/>
          </p:cNvSpPr>
          <p:nvPr>
            <p:ph type="pic" sz="half" idx="13"/>
          </p:nvPr>
        </p:nvSpPr>
        <p:spPr>
          <a:xfrm>
            <a:off x="4373314" y="987426"/>
            <a:ext cx="5207797" cy="487362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body" sz="quarter" idx="1"/>
          </p:nvPr>
        </p:nvSpPr>
        <p:spPr>
          <a:xfrm>
            <a:off x="708570" y="2057400"/>
            <a:ext cx="3317828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</a:lstStyle>
          <a:p>
            <a:r>
              <a:t>Click to edit Master text styles</a:t>
            </a:r>
          </a:p>
        </p:txBody>
      </p:sp>
      <p:sp>
        <p:nvSpPr>
          <p:cNvPr id="85" name="Shape 8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29651254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93" name="Shape 9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06822693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xfrm>
            <a:off x="7361635" y="365125"/>
            <a:ext cx="2218134" cy="5811838"/>
          </a:xfrm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707231" y="365125"/>
            <a:ext cx="6525816" cy="5811838"/>
          </a:xfrm>
          <a:prstGeom prst="rect">
            <a:avLst/>
          </a:prstGeo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7103583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title"/>
          </p:nvPr>
        </p:nvSpPr>
        <p:spPr>
          <a:xfrm>
            <a:off x="708571" y="365126"/>
            <a:ext cx="8872538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11" name="Shape 111"/>
          <p:cNvSpPr>
            <a:spLocks noGrp="1"/>
          </p:cNvSpPr>
          <p:nvPr>
            <p:ph type="body" sz="quarter" idx="1"/>
          </p:nvPr>
        </p:nvSpPr>
        <p:spPr>
          <a:xfrm>
            <a:off x="708570" y="1681163"/>
            <a:ext cx="4351885" cy="823916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0">
              <a:buSzTx/>
              <a:buFontTx/>
              <a:buNone/>
              <a:defRPr sz="2400" b="1"/>
            </a:lvl2pPr>
            <a:lvl3pPr marL="0" indent="0">
              <a:buSzTx/>
              <a:buFontTx/>
              <a:buNone/>
              <a:defRPr sz="2400" b="1"/>
            </a:lvl3pPr>
            <a:lvl4pPr marL="0" indent="0">
              <a:buSzTx/>
              <a:buFontTx/>
              <a:buNone/>
              <a:defRPr sz="2400" b="1"/>
            </a:lvl4pPr>
            <a:lvl5pPr marL="0" indent="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2" name="Shape 112"/>
          <p:cNvSpPr>
            <a:spLocks noGrp="1"/>
          </p:cNvSpPr>
          <p:nvPr>
            <p:ph type="body" sz="quarter" idx="13"/>
          </p:nvPr>
        </p:nvSpPr>
        <p:spPr>
          <a:xfrm>
            <a:off x="5207794" y="1681163"/>
            <a:ext cx="4373315" cy="823914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113" name="Shape 1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81" y="6275772"/>
            <a:ext cx="1391691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945299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2" name="Shape 32"/>
          <p:cNvSpPr>
            <a:spLocks noGrp="1"/>
          </p:cNvSpPr>
          <p:nvPr>
            <p:ph type="body" sz="half" idx="1"/>
          </p:nvPr>
        </p:nvSpPr>
        <p:spPr>
          <a:xfrm>
            <a:off x="707231" y="1825625"/>
            <a:ext cx="4371976" cy="4351338"/>
          </a:xfrm>
          <a:prstGeom prst="rect">
            <a:avLst/>
          </a:prstGeo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title"/>
          </p:nvPr>
        </p:nvSpPr>
        <p:spPr>
          <a:xfrm>
            <a:off x="708569" y="457200"/>
            <a:ext cx="331783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Click to edit Master title style</a:t>
            </a:r>
          </a:p>
        </p:txBody>
      </p:sp>
      <p:sp>
        <p:nvSpPr>
          <p:cNvPr id="66" name="Shape 66"/>
          <p:cNvSpPr>
            <a:spLocks noGrp="1"/>
          </p:cNvSpPr>
          <p:nvPr>
            <p:ph type="pic" sz="half" idx="13"/>
          </p:nvPr>
        </p:nvSpPr>
        <p:spPr>
          <a:xfrm>
            <a:off x="4373314" y="987425"/>
            <a:ext cx="5207797" cy="487362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body" sz="quarter" idx="1"/>
          </p:nvPr>
        </p:nvSpPr>
        <p:spPr>
          <a:xfrm>
            <a:off x="708569" y="2057400"/>
            <a:ext cx="3317830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</a:lstStyle>
          <a:p>
            <a:r>
              <a:t>Click to edit Master text styles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76" name="Shape 7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7" name="Shape 7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/>
          </p:cNvSpPr>
          <p:nvPr>
            <p:ph type="title"/>
          </p:nvPr>
        </p:nvSpPr>
        <p:spPr>
          <a:xfrm>
            <a:off x="7361635" y="365125"/>
            <a:ext cx="2218135" cy="5811838"/>
          </a:xfrm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85" name="Shape 85"/>
          <p:cNvSpPr>
            <a:spLocks noGrp="1"/>
          </p:cNvSpPr>
          <p:nvPr>
            <p:ph type="body" idx="1"/>
          </p:nvPr>
        </p:nvSpPr>
        <p:spPr>
          <a:xfrm>
            <a:off x="707231" y="365125"/>
            <a:ext cx="6525816" cy="5811838"/>
          </a:xfrm>
          <a:prstGeom prst="rect">
            <a:avLst/>
          </a:prstGeo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708571" y="365126"/>
            <a:ext cx="8872538" cy="1325563"/>
          </a:xfrm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sz="quarter" idx="1"/>
          </p:nvPr>
        </p:nvSpPr>
        <p:spPr>
          <a:xfrm>
            <a:off x="708570" y="1681163"/>
            <a:ext cx="4351885" cy="823916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</a:lstStyle>
          <a:p>
            <a:r>
              <a:t>Click to edit Master text styles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sz="quarter" idx="13"/>
          </p:nvPr>
        </p:nvSpPr>
        <p:spPr>
          <a:xfrm>
            <a:off x="5207794" y="1681163"/>
            <a:ext cx="4373315" cy="823914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xfrm>
            <a:off x="9304701" y="6400416"/>
            <a:ext cx="275071" cy="27699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4940528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.jpg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64296" y="6324600"/>
            <a:ext cx="4843465" cy="4572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707231" y="365125"/>
            <a:ext cx="8872539" cy="13255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Click to edit Master title style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707231" y="1825625"/>
            <a:ext cx="8872539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9315793" y="6404295"/>
            <a:ext cx="263979" cy="269237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6" name="image1.jpg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64296" y="6324600"/>
            <a:ext cx="4843465" cy="457200"/>
          </a:xfrm>
          <a:prstGeom prst="rect">
            <a:avLst/>
          </a:prstGeom>
          <a:ln w="12700">
            <a:miter lim="4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70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8" marR="0" indent="-320038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707231" y="365126"/>
            <a:ext cx="8872538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Click to edit Master title style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707231" y="1825625"/>
            <a:ext cx="8872538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9304700" y="6400416"/>
            <a:ext cx="275071" cy="276995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>
                <a:latin typeface="Calibri"/>
                <a:cs typeface="Calibri"/>
                <a:sym typeface="Calibri"/>
              </a:rPr>
              <a:pPr/>
              <a:t>‹#›</a:t>
            </a:fld>
            <a:endParaRPr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65010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ransition spd="med"/>
  <p:hf hdr="0" ftr="0" dt="0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8" marR="0" indent="-320038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/>
          </p:cNvSpPr>
          <p:nvPr>
            <p:ph type="subTitle" sz="quarter" idx="1"/>
          </p:nvPr>
        </p:nvSpPr>
        <p:spPr>
          <a:xfrm>
            <a:off x="1377038" y="3200400"/>
            <a:ext cx="7715251" cy="1655761"/>
          </a:xfrm>
          <a:prstGeom prst="rect">
            <a:avLst/>
          </a:prstGeom>
        </p:spPr>
        <p:txBody>
          <a:bodyPr/>
          <a:lstStyle/>
          <a:p>
            <a:r>
              <a:t>Liz Blue</a:t>
            </a:r>
          </a:p>
          <a:p>
            <a:r>
              <a:t>Division of Medical Genetics</a:t>
            </a:r>
          </a:p>
          <a:p>
            <a:r>
              <a:t>University of Washington</a:t>
            </a:r>
          </a:p>
        </p:txBody>
      </p:sp>
      <p:sp>
        <p:nvSpPr>
          <p:cNvPr id="96" name="Shape 96"/>
          <p:cNvSpPr/>
          <p:nvPr/>
        </p:nvSpPr>
        <p:spPr>
          <a:xfrm>
            <a:off x="146043" y="1501917"/>
            <a:ext cx="9417057" cy="6883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 algn="r">
              <a:defRPr sz="400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Report of the Unsolved Cases Committee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/>
          </p:cNvSpPr>
          <p:nvPr>
            <p:ph type="body" idx="1"/>
          </p:nvPr>
        </p:nvSpPr>
        <p:spPr>
          <a:xfrm>
            <a:off x="690561" y="1219200"/>
            <a:ext cx="9596440" cy="5410200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804672">
              <a:lnSpc>
                <a:spcPts val="2600"/>
              </a:lnSpc>
              <a:spcBef>
                <a:spcPts val="800"/>
              </a:spcBef>
              <a:defRPr sz="2464"/>
            </a:pPr>
            <a:r>
              <a:rPr dirty="0"/>
              <a:t>All groups generated multisample VCFs using GATK and best practices</a:t>
            </a:r>
          </a:p>
          <a:p>
            <a:pPr marL="637031" lvl="1" indent="-234695" defTabSz="804672">
              <a:lnSpc>
                <a:spcPts val="2600"/>
              </a:lnSpc>
              <a:spcBef>
                <a:spcPts val="800"/>
              </a:spcBef>
              <a:buSzPct val="70000"/>
              <a:buFont typeface="Courier New"/>
              <a:buChar char="o"/>
              <a:defRPr sz="2112"/>
            </a:pPr>
            <a:r>
              <a:rPr dirty="0"/>
              <a:t>Broad and UW-CMG (v3.4), BH-CMG (v3.3)</a:t>
            </a:r>
          </a:p>
          <a:p>
            <a:pPr defTabSz="804672">
              <a:lnSpc>
                <a:spcPts val="2600"/>
              </a:lnSpc>
              <a:spcBef>
                <a:spcPts val="1400"/>
              </a:spcBef>
              <a:defRPr sz="2464"/>
            </a:pPr>
            <a:r>
              <a:rPr dirty="0"/>
              <a:t>All groups searched exome-wide for hom recessive, cpd het, dominant </a:t>
            </a:r>
            <a:r>
              <a:rPr lang="en-US" dirty="0"/>
              <a:t>	</a:t>
            </a:r>
            <a:r>
              <a:rPr dirty="0"/>
              <a:t>inherited and </a:t>
            </a:r>
            <a:r>
              <a:rPr i="1" dirty="0"/>
              <a:t>de novo </a:t>
            </a:r>
            <a:r>
              <a:rPr dirty="0"/>
              <a:t>variants</a:t>
            </a:r>
            <a:endParaRPr lang="en-US" dirty="0"/>
          </a:p>
          <a:p>
            <a:pPr marL="637031" lvl="1" indent="-234695" defTabSz="804672">
              <a:lnSpc>
                <a:spcPts val="2600"/>
              </a:lnSpc>
              <a:spcBef>
                <a:spcPts val="800"/>
              </a:spcBef>
              <a:buSzPct val="70000"/>
              <a:buFont typeface="Courier New"/>
              <a:buChar char="o"/>
              <a:defRPr sz="2112"/>
            </a:pPr>
            <a:r>
              <a:rPr lang="en-US" dirty="0"/>
              <a:t>BH-CMG specifically looked for X-linked </a:t>
            </a:r>
          </a:p>
          <a:p>
            <a:pPr marL="637031" lvl="1" indent="-234695" defTabSz="804672">
              <a:lnSpc>
                <a:spcPts val="2600"/>
              </a:lnSpc>
              <a:spcBef>
                <a:spcPts val="800"/>
              </a:spcBef>
              <a:buSzPct val="70000"/>
              <a:buFont typeface="Courier New"/>
              <a:buChar char="o"/>
              <a:defRPr sz="2112"/>
            </a:pPr>
            <a:r>
              <a:rPr lang="en-US" dirty="0"/>
              <a:t>Broad and UW-CMG performed candidate gene screens </a:t>
            </a:r>
          </a:p>
          <a:p>
            <a:pPr defTabSz="804672">
              <a:lnSpc>
                <a:spcPts val="2600"/>
              </a:lnSpc>
              <a:spcBef>
                <a:spcPts val="1400"/>
              </a:spcBef>
              <a:defRPr sz="2464"/>
            </a:pPr>
            <a:r>
              <a:rPr lang="en-US" dirty="0"/>
              <a:t>All groups filtered variants for their coding effect and frequency</a:t>
            </a:r>
          </a:p>
          <a:p>
            <a:pPr defTabSz="804672">
              <a:lnSpc>
                <a:spcPts val="2600"/>
              </a:lnSpc>
              <a:spcBef>
                <a:spcPts val="1400"/>
              </a:spcBef>
              <a:defRPr sz="2464"/>
            </a:pPr>
            <a:r>
              <a:rPr lang="en-US" dirty="0"/>
              <a:t>Each group used different approaches to variant annotation</a:t>
            </a:r>
            <a:endParaRPr dirty="0"/>
          </a:p>
          <a:p>
            <a:pPr marL="637031" lvl="1" indent="-234695" defTabSz="804672">
              <a:lnSpc>
                <a:spcPts val="2600"/>
              </a:lnSpc>
              <a:spcBef>
                <a:spcPts val="800"/>
              </a:spcBef>
              <a:buSzPct val="70000"/>
              <a:buFont typeface="Courier New"/>
              <a:buChar char="o"/>
              <a:defRPr sz="2112"/>
            </a:pPr>
            <a:r>
              <a:rPr lang="en-US" dirty="0"/>
              <a:t>Consequence</a:t>
            </a:r>
          </a:p>
          <a:p>
            <a:pPr marL="637031" lvl="1" indent="-234695" defTabSz="804672">
              <a:lnSpc>
                <a:spcPts val="2600"/>
              </a:lnSpc>
              <a:spcBef>
                <a:spcPts val="800"/>
              </a:spcBef>
              <a:buSzPct val="70000"/>
              <a:buFont typeface="Courier New"/>
              <a:buChar char="o"/>
              <a:defRPr sz="2112"/>
            </a:pPr>
            <a:r>
              <a:rPr lang="en-US" dirty="0"/>
              <a:t>Allele frequency</a:t>
            </a:r>
            <a:endParaRPr dirty="0"/>
          </a:p>
        </p:txBody>
      </p:sp>
      <p:sp>
        <p:nvSpPr>
          <p:cNvPr id="152" name="Shape 152"/>
          <p:cNvSpPr>
            <a:spLocks noGrp="1"/>
          </p:cNvSpPr>
          <p:nvPr>
            <p:ph type="sldNum" sz="quarter" idx="2"/>
          </p:nvPr>
        </p:nvSpPr>
        <p:spPr>
          <a:xfrm>
            <a:off x="9315793" y="6404295"/>
            <a:ext cx="263978" cy="2692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10</a:t>
            </a:fld>
            <a:endParaRPr/>
          </a:p>
        </p:txBody>
      </p:sp>
      <p:sp>
        <p:nvSpPr>
          <p:cNvPr id="153" name="Shape 153"/>
          <p:cNvSpPr/>
          <p:nvPr/>
        </p:nvSpPr>
        <p:spPr>
          <a:xfrm>
            <a:off x="707230" y="217013"/>
            <a:ext cx="8872540" cy="7391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normAutofit/>
          </a:bodyPr>
          <a:lstStyle>
            <a:lvl1pPr>
              <a:lnSpc>
                <a:spcPct val="90000"/>
              </a:lnSpc>
              <a:defRPr sz="440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Examples from the Broad</a:t>
            </a:r>
          </a:p>
        </p:txBody>
      </p:sp>
      <p:sp>
        <p:nvSpPr>
          <p:cNvPr id="154" name="Shape 154"/>
          <p:cNvSpPr/>
          <p:nvPr/>
        </p:nvSpPr>
        <p:spPr>
          <a:xfrm>
            <a:off x="723900" y="1066800"/>
            <a:ext cx="9563101" cy="0"/>
          </a:xfrm>
          <a:prstGeom prst="line">
            <a:avLst/>
          </a:prstGeom>
          <a:ln w="57150" cmpd="thickThin">
            <a:solidFill>
              <a:srgbClr val="0D547D"/>
            </a:solidFill>
          </a:ln>
          <a:effectLst>
            <a:outerShdw blurRad="50800" dist="38100" dir="2700000" rotWithShape="0">
              <a:srgbClr val="000000">
                <a:alpha val="24000"/>
              </a:srgbClr>
            </a:outerShdw>
          </a:effectLst>
        </p:spPr>
        <p:txBody>
          <a:bodyPr lIns="45718" tIns="45718" rIns="45718" bIns="45718"/>
          <a:lstStyle/>
          <a:p>
            <a:endParaRPr/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>
            <a:spLocks noGrp="1"/>
          </p:cNvSpPr>
          <p:nvPr>
            <p:ph type="title"/>
          </p:nvPr>
        </p:nvSpPr>
        <p:spPr>
          <a:xfrm>
            <a:off x="614361" y="0"/>
            <a:ext cx="887254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rPr dirty="0"/>
              <a:t>Example 1: AP Project from the Broad</a:t>
            </a:r>
          </a:p>
        </p:txBody>
      </p:sp>
      <p:sp>
        <p:nvSpPr>
          <p:cNvPr id="195" name="Shape 195"/>
          <p:cNvSpPr>
            <a:spLocks noGrp="1"/>
          </p:cNvSpPr>
          <p:nvPr>
            <p:ph type="body" idx="1"/>
          </p:nvPr>
        </p:nvSpPr>
        <p:spPr>
          <a:xfrm>
            <a:off x="647700" y="1219200"/>
            <a:ext cx="6580324" cy="5029200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850940">
              <a:lnSpc>
                <a:spcPts val="2189"/>
              </a:lnSpc>
              <a:spcBef>
                <a:spcPts val="1200"/>
              </a:spcBef>
              <a:defRPr sz="2574"/>
            </a:pPr>
            <a:r>
              <a:rPr dirty="0"/>
              <a:t>Autosomal recessive limb-girdle muscular dystrophy</a:t>
            </a:r>
          </a:p>
          <a:p>
            <a:pPr marL="764940" lvl="1" indent="-339470" defTabSz="850940">
              <a:lnSpc>
                <a:spcPts val="2189"/>
              </a:lnSpc>
              <a:spcBef>
                <a:spcPts val="1200"/>
              </a:spcBef>
              <a:buSzPct val="70000"/>
              <a:buFont typeface="Courier New"/>
              <a:buChar char="o"/>
              <a:defRPr sz="2376"/>
            </a:pPr>
            <a:r>
              <a:rPr sz="2000" dirty="0"/>
              <a:t>Scoliosis</a:t>
            </a:r>
          </a:p>
          <a:p>
            <a:pPr marL="764940" lvl="1" indent="-339470" defTabSz="850940">
              <a:lnSpc>
                <a:spcPts val="2189"/>
              </a:lnSpc>
              <a:spcBef>
                <a:spcPts val="1200"/>
              </a:spcBef>
              <a:buSzPct val="70000"/>
              <a:buFont typeface="Courier New"/>
              <a:buChar char="o"/>
              <a:defRPr sz="2376"/>
            </a:pPr>
            <a:r>
              <a:rPr sz="2000" dirty="0"/>
              <a:t>Progressive weakness of proximal upper and lower extremities</a:t>
            </a:r>
          </a:p>
          <a:p>
            <a:pPr marL="764940" lvl="1" indent="-339470" defTabSz="850940">
              <a:lnSpc>
                <a:spcPts val="2189"/>
              </a:lnSpc>
              <a:spcBef>
                <a:spcPts val="1200"/>
              </a:spcBef>
              <a:buSzPct val="70000"/>
              <a:buFont typeface="Courier New"/>
              <a:buChar char="o"/>
              <a:defRPr sz="2376"/>
            </a:pPr>
            <a:r>
              <a:rPr sz="2000" dirty="0"/>
              <a:t>Respiratory dysfunction leading to artificial respiration</a:t>
            </a:r>
          </a:p>
          <a:p>
            <a:pPr marL="764940" lvl="1" indent="-339470" defTabSz="850940">
              <a:lnSpc>
                <a:spcPts val="2189"/>
              </a:lnSpc>
              <a:spcBef>
                <a:spcPts val="1200"/>
              </a:spcBef>
              <a:buSzPct val="70000"/>
              <a:buFont typeface="Courier New"/>
              <a:buChar char="o"/>
              <a:defRPr sz="2376"/>
            </a:pPr>
            <a:r>
              <a:rPr sz="2000" dirty="0"/>
              <a:t>Dystrophic muscle biopsy</a:t>
            </a:r>
          </a:p>
          <a:p>
            <a:pPr marL="764940" lvl="1" indent="-339470" defTabSz="850940">
              <a:lnSpc>
                <a:spcPts val="2189"/>
              </a:lnSpc>
              <a:spcBef>
                <a:spcPts val="1200"/>
              </a:spcBef>
              <a:buSzPct val="70000"/>
              <a:buFont typeface="Courier New"/>
              <a:buChar char="o"/>
              <a:defRPr sz="2376"/>
            </a:pPr>
            <a:r>
              <a:rPr sz="2000" dirty="0"/>
              <a:t>Elevated CK count</a:t>
            </a:r>
          </a:p>
          <a:p>
            <a:pPr marL="764940" lvl="1" indent="-339470" defTabSz="850940">
              <a:lnSpc>
                <a:spcPts val="2189"/>
              </a:lnSpc>
              <a:spcBef>
                <a:spcPts val="1200"/>
              </a:spcBef>
              <a:buSzPct val="70000"/>
              <a:buFont typeface="Courier New"/>
              <a:buChar char="o"/>
              <a:defRPr sz="2376"/>
            </a:pPr>
            <a:r>
              <a:rPr sz="2000" dirty="0"/>
              <a:t>NO conduction defects or cardiomyopathy</a:t>
            </a:r>
          </a:p>
          <a:p>
            <a:pPr marL="764940" lvl="1" indent="-339470" defTabSz="850940">
              <a:lnSpc>
                <a:spcPts val="2189"/>
              </a:lnSpc>
              <a:spcBef>
                <a:spcPts val="1200"/>
              </a:spcBef>
              <a:buSzPct val="70000"/>
              <a:buFont typeface="Courier New"/>
              <a:buChar char="o"/>
              <a:defRPr sz="2376"/>
            </a:pPr>
            <a:r>
              <a:rPr sz="2000" dirty="0"/>
              <a:t>NO alpha </a:t>
            </a:r>
            <a:r>
              <a:rPr sz="2000" dirty="0" err="1"/>
              <a:t>dystroglycanopathy</a:t>
            </a:r>
            <a:r>
              <a:rPr sz="2000" dirty="0"/>
              <a:t> or </a:t>
            </a:r>
            <a:r>
              <a:rPr sz="2000" dirty="0" err="1"/>
              <a:t>myofibrillar</a:t>
            </a:r>
            <a:r>
              <a:rPr sz="2000" dirty="0"/>
              <a:t> myopathy</a:t>
            </a:r>
          </a:p>
          <a:p>
            <a:pPr marL="764940" lvl="1" indent="-339470" defTabSz="850940">
              <a:lnSpc>
                <a:spcPts val="2189"/>
              </a:lnSpc>
              <a:spcBef>
                <a:spcPts val="1200"/>
              </a:spcBef>
              <a:buSzPct val="70000"/>
              <a:buFont typeface="Courier New"/>
              <a:buChar char="o"/>
              <a:defRPr sz="2376"/>
            </a:pPr>
            <a:r>
              <a:rPr sz="2000" dirty="0"/>
              <a:t>NO </a:t>
            </a:r>
            <a:r>
              <a:rPr sz="2000" dirty="0" err="1"/>
              <a:t>sarcoglycan</a:t>
            </a:r>
            <a:r>
              <a:rPr sz="2000" dirty="0"/>
              <a:t>, </a:t>
            </a:r>
            <a:r>
              <a:rPr sz="2000" dirty="0" err="1"/>
              <a:t>dysferlin</a:t>
            </a:r>
            <a:r>
              <a:rPr sz="2000" dirty="0"/>
              <a:t>, </a:t>
            </a:r>
            <a:r>
              <a:rPr sz="2000" dirty="0" err="1"/>
              <a:t>calpain</a:t>
            </a:r>
            <a:r>
              <a:rPr sz="2000" dirty="0"/>
              <a:t>, </a:t>
            </a:r>
            <a:r>
              <a:rPr sz="2000" dirty="0" err="1"/>
              <a:t>dystrophin</a:t>
            </a:r>
            <a:r>
              <a:rPr sz="2000" dirty="0"/>
              <a:t>, </a:t>
            </a:r>
            <a:r>
              <a:rPr sz="2000" dirty="0" err="1"/>
              <a:t>caveolin</a:t>
            </a:r>
            <a:r>
              <a:rPr sz="2000" dirty="0"/>
              <a:t>, or </a:t>
            </a:r>
            <a:r>
              <a:rPr sz="2000" dirty="0" err="1"/>
              <a:t>emerlin</a:t>
            </a:r>
            <a:r>
              <a:rPr sz="2000" dirty="0"/>
              <a:t> deficiencies</a:t>
            </a:r>
          </a:p>
        </p:txBody>
      </p:sp>
      <p:pic>
        <p:nvPicPr>
          <p:cNvPr id="196" name="image2.png"/>
          <p:cNvPicPr>
            <a:picLocks noChangeAspect="1"/>
          </p:cNvPicPr>
          <p:nvPr/>
        </p:nvPicPr>
        <p:blipFill>
          <a:blip r:embed="rId2">
            <a:extLst/>
          </a:blip>
          <a:srcRect l="12343" t="5182" r="14774" b="7199"/>
          <a:stretch>
            <a:fillRect/>
          </a:stretch>
        </p:blipFill>
        <p:spPr>
          <a:xfrm>
            <a:off x="7705721" y="1600200"/>
            <a:ext cx="2314579" cy="2331723"/>
          </a:xfrm>
          <a:prstGeom prst="rect">
            <a:avLst/>
          </a:prstGeom>
          <a:ln w="12700">
            <a:miter lim="400000"/>
          </a:ln>
        </p:spPr>
      </p:pic>
      <p:sp>
        <p:nvSpPr>
          <p:cNvPr id="197" name="Shape 197"/>
          <p:cNvSpPr/>
          <p:nvPr/>
        </p:nvSpPr>
        <p:spPr>
          <a:xfrm>
            <a:off x="7823127" y="3931920"/>
            <a:ext cx="2079767" cy="1167762"/>
          </a:xfrm>
          <a:prstGeom prst="rect">
            <a:avLst/>
          </a:prstGeom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WES and WGS data shared for all members of the trio</a:t>
            </a:r>
          </a:p>
        </p:txBody>
      </p:sp>
      <p:sp>
        <p:nvSpPr>
          <p:cNvPr id="198" name="Shape 198"/>
          <p:cNvSpPr>
            <a:spLocks noGrp="1"/>
          </p:cNvSpPr>
          <p:nvPr>
            <p:ph type="sldNum" sz="quarter" idx="2"/>
          </p:nvPr>
        </p:nvSpPr>
        <p:spPr>
          <a:xfrm>
            <a:off x="9315793" y="6404295"/>
            <a:ext cx="263978" cy="2692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11</a:t>
            </a:fld>
            <a:endParaRPr/>
          </a:p>
        </p:txBody>
      </p:sp>
      <p:sp>
        <p:nvSpPr>
          <p:cNvPr id="199" name="Shape 199"/>
          <p:cNvSpPr/>
          <p:nvPr/>
        </p:nvSpPr>
        <p:spPr>
          <a:xfrm>
            <a:off x="723900" y="1095990"/>
            <a:ext cx="9563101" cy="0"/>
          </a:xfrm>
          <a:prstGeom prst="line">
            <a:avLst/>
          </a:prstGeom>
          <a:ln w="57150" cmpd="thickThin">
            <a:solidFill>
              <a:srgbClr val="0D547D"/>
            </a:solidFill>
          </a:ln>
          <a:effectLst>
            <a:outerShdw blurRad="50800" dist="38100" dir="2700000" rotWithShape="0">
              <a:srgbClr val="000000">
                <a:alpha val="24000"/>
              </a:srgbClr>
            </a:outerShdw>
          </a:effectLst>
        </p:spPr>
        <p:txBody>
          <a:bodyPr lIns="45718" tIns="45718" rIns="45718" bIns="45718"/>
          <a:lstStyle/>
          <a:p>
            <a:endParaRPr/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/>
          </p:cNvSpPr>
          <p:nvPr>
            <p:ph type="body" sz="quarter" idx="1"/>
          </p:nvPr>
        </p:nvSpPr>
        <p:spPr>
          <a:xfrm>
            <a:off x="708570" y="1136395"/>
            <a:ext cx="4351884" cy="823914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accent5"/>
                </a:solidFill>
              </a:defRPr>
            </a:lvl1pPr>
          </a:lstStyle>
          <a:p>
            <a:r>
              <a:rPr dirty="0">
                <a:solidFill>
                  <a:schemeClr val="tx1"/>
                </a:solidFill>
              </a:rPr>
              <a:t>Broad Institute</a:t>
            </a:r>
          </a:p>
        </p:txBody>
      </p:sp>
      <p:sp>
        <p:nvSpPr>
          <p:cNvPr id="158" name="Shape 158"/>
          <p:cNvSpPr/>
          <p:nvPr/>
        </p:nvSpPr>
        <p:spPr>
          <a:xfrm>
            <a:off x="708570" y="1960306"/>
            <a:ext cx="4351884" cy="35661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>
                <a:solidFill>
                  <a:srgbClr val="FF0000"/>
                </a:solidFill>
              </a:defRPr>
            </a:pPr>
            <a:r>
              <a:rPr sz="2600" dirty="0">
                <a:solidFill>
                  <a:schemeClr val="tx1"/>
                </a:solidFill>
                <a:latin typeface="+mj-lt"/>
              </a:rPr>
              <a:t>Candidate genes: none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 i="1"/>
            </a:pPr>
            <a:r>
              <a:rPr sz="2600" dirty="0">
                <a:latin typeface="+mj-lt"/>
              </a:rPr>
              <a:t>De novo </a:t>
            </a:r>
            <a:r>
              <a:rPr sz="2600" i="0" dirty="0">
                <a:latin typeface="+mj-lt"/>
              </a:rPr>
              <a:t>model: </a:t>
            </a:r>
            <a:r>
              <a:rPr sz="2600" dirty="0">
                <a:solidFill>
                  <a:srgbClr val="00B050"/>
                </a:solidFill>
                <a:latin typeface="+mj-lt"/>
              </a:rPr>
              <a:t>SNX14, TMEM209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r>
              <a:rPr sz="2600" dirty="0">
                <a:latin typeface="+mj-lt"/>
              </a:rPr>
              <a:t>Homozygous recessive</a:t>
            </a:r>
            <a:r>
              <a:rPr lang="en-US" sz="2600" dirty="0">
                <a:latin typeface="+mj-lt"/>
              </a:rPr>
              <a:t>: none</a:t>
            </a:r>
            <a:endParaRPr sz="2600" dirty="0">
              <a:latin typeface="+mj-lt"/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r>
              <a:rPr sz="2600" dirty="0">
                <a:latin typeface="+mj-lt"/>
              </a:rPr>
              <a:t>Compound heterozygote: </a:t>
            </a:r>
            <a:r>
              <a:rPr sz="2600" i="1" dirty="0">
                <a:solidFill>
                  <a:srgbClr val="00B050"/>
                </a:solidFill>
                <a:latin typeface="+mj-lt"/>
              </a:rPr>
              <a:t>MEGF8</a:t>
            </a:r>
            <a:r>
              <a:rPr lang="en-US" sz="2600" i="1" dirty="0">
                <a:solidFill>
                  <a:schemeClr val="tx1"/>
                </a:solidFill>
                <a:latin typeface="+mj-lt"/>
              </a:rPr>
              <a:t>, </a:t>
            </a:r>
            <a:r>
              <a:rPr sz="2600" i="1" dirty="0">
                <a:solidFill>
                  <a:srgbClr val="000000"/>
                </a:solidFill>
                <a:latin typeface="+mj-lt"/>
              </a:rPr>
              <a:t>PUM1, FMOD, SRRM2, FC</a:t>
            </a:r>
            <a:r>
              <a:rPr lang="en-US" sz="2600" i="1" dirty="0">
                <a:solidFill>
                  <a:srgbClr val="000000"/>
                </a:solidFill>
                <a:latin typeface="+mj-lt"/>
              </a:rPr>
              <a:t>G</a:t>
            </a:r>
            <a:r>
              <a:rPr sz="2600" i="1" dirty="0">
                <a:solidFill>
                  <a:srgbClr val="000000"/>
                </a:solidFill>
                <a:latin typeface="+mj-lt"/>
              </a:rPr>
              <a:t>BP, LAMA5</a:t>
            </a:r>
          </a:p>
        </p:txBody>
      </p:sp>
      <p:sp>
        <p:nvSpPr>
          <p:cNvPr id="159" name="Shape 159"/>
          <p:cNvSpPr>
            <a:spLocks noGrp="1"/>
          </p:cNvSpPr>
          <p:nvPr>
            <p:ph type="body" idx="13"/>
          </p:nvPr>
        </p:nvSpPr>
        <p:spPr>
          <a:xfrm>
            <a:off x="5207794" y="1136395"/>
            <a:ext cx="4373315" cy="82391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>
            <a:lvl1pPr marL="0" indent="0">
              <a:buSzTx/>
              <a:buNone/>
              <a:defRPr sz="3200" b="1">
                <a:solidFill>
                  <a:srgbClr val="002060"/>
                </a:solidFill>
              </a:defRPr>
            </a:lvl1pPr>
          </a:lstStyle>
          <a:p>
            <a:r>
              <a:rPr dirty="0">
                <a:solidFill>
                  <a:schemeClr val="tx1"/>
                </a:solidFill>
              </a:rPr>
              <a:t>U</a:t>
            </a:r>
            <a:r>
              <a:rPr lang="en-US" dirty="0">
                <a:solidFill>
                  <a:schemeClr val="tx1"/>
                </a:solidFill>
              </a:rPr>
              <a:t>W-CMG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60" name="Shape 160"/>
          <p:cNvSpPr/>
          <p:nvPr/>
        </p:nvSpPr>
        <p:spPr>
          <a:xfrm>
            <a:off x="5207794" y="1960306"/>
            <a:ext cx="4373315" cy="27076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r>
              <a:rPr sz="2600" dirty="0">
                <a:latin typeface="+mj-lt"/>
              </a:rPr>
              <a:t>Candidate genes: </a:t>
            </a:r>
            <a:r>
              <a:rPr sz="2600" i="1" dirty="0">
                <a:latin typeface="+mj-lt"/>
              </a:rPr>
              <a:t>TTN</a:t>
            </a:r>
            <a:r>
              <a:rPr lang="en-US" sz="2600" i="1" dirty="0">
                <a:latin typeface="+mj-lt"/>
              </a:rPr>
              <a:t>*</a:t>
            </a:r>
            <a:endParaRPr sz="2600" i="1" dirty="0">
              <a:latin typeface="+mj-lt"/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 i="1"/>
            </a:pPr>
            <a:r>
              <a:rPr sz="2600" dirty="0">
                <a:latin typeface="+mj-lt"/>
              </a:rPr>
              <a:t>De novo </a:t>
            </a:r>
            <a:r>
              <a:rPr sz="2600" i="0" dirty="0">
                <a:latin typeface="+mj-lt"/>
              </a:rPr>
              <a:t>model: </a:t>
            </a:r>
            <a:r>
              <a:rPr sz="2600" dirty="0">
                <a:solidFill>
                  <a:srgbClr val="00B050"/>
                </a:solidFill>
                <a:latin typeface="+mj-lt"/>
              </a:rPr>
              <a:t>SNX14, TMEM209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r>
              <a:rPr sz="2600" dirty="0">
                <a:latin typeface="+mj-lt"/>
              </a:rPr>
              <a:t>Homozygous recessive: none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r>
              <a:rPr sz="2600" dirty="0">
                <a:latin typeface="+mj-lt"/>
              </a:rPr>
              <a:t>Compound heterozygote: </a:t>
            </a:r>
            <a:r>
              <a:rPr sz="2600" i="1" dirty="0">
                <a:solidFill>
                  <a:srgbClr val="00B050"/>
                </a:solidFill>
                <a:latin typeface="+mj-lt"/>
              </a:rPr>
              <a:t>MEGF8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>
          <a:xfrm>
            <a:off x="9408896" y="6400416"/>
            <a:ext cx="170876" cy="276995"/>
          </a:xfrm>
        </p:spPr>
        <p:txBody>
          <a:bodyPr/>
          <a:lstStyle/>
          <a:p>
            <a:fld id="{86CB4B4D-7CA3-9044-876B-883B54F8677D}" type="slidenum">
              <a:rPr lang="en-US" smtClean="0"/>
              <a:t>12</a:t>
            </a:fld>
            <a:endParaRPr lang="en-US" dirty="0"/>
          </a:p>
        </p:txBody>
      </p:sp>
      <p:sp>
        <p:nvSpPr>
          <p:cNvPr id="9" name="Shape 194"/>
          <p:cNvSpPr>
            <a:spLocks noGrp="1"/>
          </p:cNvSpPr>
          <p:nvPr>
            <p:ph type="title"/>
          </p:nvPr>
        </p:nvSpPr>
        <p:spPr>
          <a:xfrm>
            <a:off x="614361" y="0"/>
            <a:ext cx="887254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rPr dirty="0"/>
              <a:t>Example 1: AP Project from the Broad</a:t>
            </a:r>
          </a:p>
        </p:txBody>
      </p:sp>
      <p:sp>
        <p:nvSpPr>
          <p:cNvPr id="10" name="Shape 199"/>
          <p:cNvSpPr/>
          <p:nvPr/>
        </p:nvSpPr>
        <p:spPr>
          <a:xfrm>
            <a:off x="723900" y="1095990"/>
            <a:ext cx="9563101" cy="0"/>
          </a:xfrm>
          <a:prstGeom prst="line">
            <a:avLst/>
          </a:prstGeom>
          <a:ln w="57150" cmpd="thickThin">
            <a:solidFill>
              <a:srgbClr val="0D547D"/>
            </a:solidFill>
          </a:ln>
          <a:effectLst>
            <a:outerShdw blurRad="50800" dist="38100" dir="2700000" rotWithShape="0">
              <a:srgbClr val="000000">
                <a:alpha val="24000"/>
              </a:srgbClr>
            </a:outerShdw>
          </a:effectLst>
        </p:spPr>
        <p:txBody>
          <a:bodyPr lIns="45718" tIns="45718" rIns="45718" bIns="45718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59907271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>
            <a:spLocks noGrp="1"/>
          </p:cNvSpPr>
          <p:nvPr>
            <p:ph type="body" sz="quarter" idx="1"/>
          </p:nvPr>
        </p:nvSpPr>
        <p:spPr>
          <a:xfrm>
            <a:off x="708568" y="1126667"/>
            <a:ext cx="4351889" cy="823914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accent5"/>
                </a:solidFill>
              </a:defRPr>
            </a:lvl1pPr>
          </a:lstStyle>
          <a:p>
            <a:r>
              <a:rPr dirty="0">
                <a:solidFill>
                  <a:schemeClr val="tx1"/>
                </a:solidFill>
              </a:rPr>
              <a:t>Broad Institute</a:t>
            </a:r>
          </a:p>
        </p:txBody>
      </p:sp>
      <p:sp>
        <p:nvSpPr>
          <p:cNvPr id="167" name="Shape 167"/>
          <p:cNvSpPr>
            <a:spLocks noGrp="1"/>
          </p:cNvSpPr>
          <p:nvPr>
            <p:ph type="body" idx="13"/>
          </p:nvPr>
        </p:nvSpPr>
        <p:spPr>
          <a:xfrm>
            <a:off x="5207794" y="1126667"/>
            <a:ext cx="4373315" cy="82391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 marL="0" indent="0">
              <a:buSzTx/>
              <a:buNone/>
              <a:defRPr sz="3200" b="1">
                <a:solidFill>
                  <a:srgbClr val="002060"/>
                </a:solidFill>
              </a:defRPr>
            </a:lvl1pPr>
          </a:lstStyle>
          <a:p>
            <a:r>
              <a:rPr dirty="0">
                <a:solidFill>
                  <a:schemeClr val="tx1"/>
                </a:solidFill>
              </a:rPr>
              <a:t>BH</a:t>
            </a:r>
            <a:r>
              <a:rPr lang="en-US" dirty="0">
                <a:solidFill>
                  <a:schemeClr val="tx1"/>
                </a:solidFill>
              </a:rPr>
              <a:t>-</a:t>
            </a:r>
            <a:r>
              <a:rPr dirty="0">
                <a:solidFill>
                  <a:schemeClr val="tx1"/>
                </a:solidFill>
              </a:rPr>
              <a:t>CMG</a:t>
            </a:r>
          </a:p>
        </p:txBody>
      </p:sp>
      <p:sp>
        <p:nvSpPr>
          <p:cNvPr id="168" name="Shape 168"/>
          <p:cNvSpPr/>
          <p:nvPr/>
        </p:nvSpPr>
        <p:spPr>
          <a:xfrm>
            <a:off x="5207794" y="1950578"/>
            <a:ext cx="4373315" cy="33121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r>
              <a:rPr sz="2400" dirty="0">
                <a:latin typeface="+mj-lt"/>
              </a:rPr>
              <a:t>Known candidate genes: </a:t>
            </a:r>
            <a:r>
              <a:rPr sz="2400" i="1" dirty="0">
                <a:latin typeface="+mj-lt"/>
              </a:rPr>
              <a:t>NRXN1, </a:t>
            </a:r>
            <a:r>
              <a:rPr sz="2400" i="1" dirty="0">
                <a:solidFill>
                  <a:srgbClr val="00B050"/>
                </a:solidFill>
                <a:latin typeface="+mj-lt"/>
              </a:rPr>
              <a:t>SNX14</a:t>
            </a:r>
            <a:r>
              <a:rPr sz="2400" i="1" dirty="0">
                <a:latin typeface="+mj-lt"/>
              </a:rPr>
              <a:t>, SIGMAR1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r>
              <a:rPr sz="2400" dirty="0">
                <a:latin typeface="+mj-lt"/>
              </a:rPr>
              <a:t>Novel candidate gene</a:t>
            </a:r>
            <a:r>
              <a:rPr sz="2400" i="1" dirty="0">
                <a:latin typeface="+mj-lt"/>
              </a:rPr>
              <a:t> - De novo </a:t>
            </a:r>
            <a:r>
              <a:rPr sz="2400" dirty="0">
                <a:latin typeface="+mj-lt"/>
              </a:rPr>
              <a:t>model: </a:t>
            </a:r>
            <a:r>
              <a:rPr sz="2400" i="1" dirty="0">
                <a:solidFill>
                  <a:srgbClr val="00B050"/>
                </a:solidFill>
                <a:latin typeface="+mj-lt"/>
              </a:rPr>
              <a:t>TMEM209</a:t>
            </a:r>
          </a:p>
          <a:p>
            <a:pPr marL="228600" indent="-228600">
              <a:lnSpc>
                <a:spcPts val="2880"/>
              </a:lnSpc>
              <a:spcBef>
                <a:spcPts val="2200"/>
              </a:spcBef>
              <a:buSzPct val="100000"/>
              <a:buFont typeface="Arial"/>
              <a:buChar char="•"/>
              <a:defRPr sz="2800"/>
            </a:pPr>
            <a:r>
              <a:rPr sz="2400" dirty="0">
                <a:latin typeface="+mj-lt"/>
              </a:rPr>
              <a:t>Novel candidate gene  - Homozygous recessive and Compound heterozygote: </a:t>
            </a:r>
            <a:r>
              <a:rPr sz="2400" i="1" dirty="0">
                <a:latin typeface="+mj-lt"/>
              </a:rPr>
              <a:t>none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>
          <a:xfrm>
            <a:off x="9408896" y="6400416"/>
            <a:ext cx="170876" cy="276995"/>
          </a:xfrm>
        </p:spPr>
        <p:txBody>
          <a:bodyPr/>
          <a:lstStyle/>
          <a:p>
            <a:fld id="{86CB4B4D-7CA3-9044-876B-883B54F8677D}" type="slidenum">
              <a:rPr lang="en-US" smtClean="0"/>
              <a:t>13</a:t>
            </a:fld>
            <a:endParaRPr lang="en-US" dirty="0"/>
          </a:p>
        </p:txBody>
      </p:sp>
      <p:sp>
        <p:nvSpPr>
          <p:cNvPr id="8" name="Shape 158"/>
          <p:cNvSpPr/>
          <p:nvPr/>
        </p:nvSpPr>
        <p:spPr>
          <a:xfrm>
            <a:off x="708570" y="1950578"/>
            <a:ext cx="4351884" cy="35661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>
                <a:solidFill>
                  <a:srgbClr val="FF0000"/>
                </a:solidFill>
              </a:defRPr>
            </a:pPr>
            <a:r>
              <a:rPr sz="2400" dirty="0">
                <a:solidFill>
                  <a:schemeClr val="tx1"/>
                </a:solidFill>
                <a:latin typeface="+mj-lt"/>
              </a:rPr>
              <a:t>Candidate genes: none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 i="1"/>
            </a:pPr>
            <a:r>
              <a:rPr sz="2400" dirty="0">
                <a:latin typeface="+mj-lt"/>
              </a:rPr>
              <a:t>De novo </a:t>
            </a:r>
            <a:r>
              <a:rPr sz="2400" i="0" dirty="0">
                <a:latin typeface="+mj-lt"/>
              </a:rPr>
              <a:t>model: </a:t>
            </a:r>
            <a:r>
              <a:rPr sz="2400" dirty="0">
                <a:solidFill>
                  <a:srgbClr val="00B050"/>
                </a:solidFill>
                <a:latin typeface="+mj-lt"/>
              </a:rPr>
              <a:t>SNX14, TMEM209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r>
              <a:rPr sz="2400" dirty="0">
                <a:latin typeface="+mj-lt"/>
              </a:rPr>
              <a:t>Homozygous recessive</a:t>
            </a:r>
            <a:r>
              <a:rPr lang="en-US" sz="2400" dirty="0">
                <a:latin typeface="+mj-lt"/>
              </a:rPr>
              <a:t>: none</a:t>
            </a:r>
            <a:endParaRPr sz="2400" dirty="0">
              <a:latin typeface="+mj-lt"/>
            </a:endParaRPr>
          </a:p>
          <a:p>
            <a:pPr marL="228600" indent="-228600">
              <a:lnSpc>
                <a:spcPts val="2880"/>
              </a:lnSpc>
              <a:spcBef>
                <a:spcPts val="2200"/>
              </a:spcBef>
              <a:buSzPct val="100000"/>
              <a:buFont typeface="Arial"/>
              <a:buChar char="•"/>
              <a:defRPr sz="2800"/>
            </a:pPr>
            <a:r>
              <a:rPr sz="2400" dirty="0">
                <a:latin typeface="+mj-lt"/>
              </a:rPr>
              <a:t>Compound heterozygote: </a:t>
            </a:r>
            <a:r>
              <a:rPr sz="2400" i="1" dirty="0">
                <a:solidFill>
                  <a:schemeClr val="tx1"/>
                </a:solidFill>
                <a:latin typeface="+mj-lt"/>
              </a:rPr>
              <a:t>MEGF8</a:t>
            </a:r>
            <a:r>
              <a:rPr lang="en-US" sz="2400" i="1" dirty="0">
                <a:solidFill>
                  <a:schemeClr val="tx1"/>
                </a:solidFill>
                <a:latin typeface="+mj-lt"/>
              </a:rPr>
              <a:t>, </a:t>
            </a:r>
            <a:r>
              <a:rPr sz="2400" i="1" dirty="0">
                <a:solidFill>
                  <a:srgbClr val="000000"/>
                </a:solidFill>
                <a:latin typeface="+mj-lt"/>
              </a:rPr>
              <a:t>PUM1, FMOD, SRRM2, FC</a:t>
            </a:r>
            <a:r>
              <a:rPr lang="en-US" sz="2400" i="1" dirty="0">
                <a:solidFill>
                  <a:srgbClr val="000000"/>
                </a:solidFill>
                <a:latin typeface="+mj-lt"/>
              </a:rPr>
              <a:t>G</a:t>
            </a:r>
            <a:r>
              <a:rPr sz="2400" i="1" dirty="0">
                <a:solidFill>
                  <a:srgbClr val="000000"/>
                </a:solidFill>
                <a:latin typeface="+mj-lt"/>
              </a:rPr>
              <a:t>BP, LAMA5</a:t>
            </a:r>
          </a:p>
        </p:txBody>
      </p:sp>
      <p:sp>
        <p:nvSpPr>
          <p:cNvPr id="9" name="Shape 194"/>
          <p:cNvSpPr>
            <a:spLocks noGrp="1"/>
          </p:cNvSpPr>
          <p:nvPr>
            <p:ph type="title"/>
          </p:nvPr>
        </p:nvSpPr>
        <p:spPr>
          <a:xfrm>
            <a:off x="614361" y="0"/>
            <a:ext cx="887254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rPr dirty="0"/>
              <a:t>Example 1: AP Project from the Broad</a:t>
            </a:r>
          </a:p>
        </p:txBody>
      </p:sp>
      <p:sp>
        <p:nvSpPr>
          <p:cNvPr id="10" name="Shape 199"/>
          <p:cNvSpPr/>
          <p:nvPr/>
        </p:nvSpPr>
        <p:spPr>
          <a:xfrm>
            <a:off x="723900" y="1095990"/>
            <a:ext cx="9563101" cy="0"/>
          </a:xfrm>
          <a:prstGeom prst="line">
            <a:avLst/>
          </a:prstGeom>
          <a:ln w="57150" cmpd="thickThin">
            <a:solidFill>
              <a:srgbClr val="0D547D"/>
            </a:solidFill>
          </a:ln>
          <a:effectLst>
            <a:outerShdw blurRad="50800" dist="38100" dir="2700000" rotWithShape="0">
              <a:srgbClr val="000000">
                <a:alpha val="24000"/>
              </a:srgbClr>
            </a:outerShdw>
          </a:effectLst>
        </p:spPr>
        <p:txBody>
          <a:bodyPr lIns="45718" tIns="45718" rIns="45718" bIns="45718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00044655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>
            <a:spLocks noGrp="1"/>
          </p:cNvSpPr>
          <p:nvPr>
            <p:ph type="sldNum" sz="quarter" idx="2"/>
          </p:nvPr>
        </p:nvSpPr>
        <p:spPr>
          <a:xfrm>
            <a:off x="9315793" y="6404295"/>
            <a:ext cx="263978" cy="2692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14</a:t>
            </a:fld>
            <a:endParaRPr/>
          </a:p>
        </p:txBody>
      </p:sp>
      <p:sp>
        <p:nvSpPr>
          <p:cNvPr id="203" name="Shape 203"/>
          <p:cNvSpPr>
            <a:spLocks noGrp="1"/>
          </p:cNvSpPr>
          <p:nvPr>
            <p:ph type="title"/>
          </p:nvPr>
        </p:nvSpPr>
        <p:spPr>
          <a:xfrm>
            <a:off x="614361" y="0"/>
            <a:ext cx="8872540" cy="1325563"/>
          </a:xfrm>
          <a:prstGeom prst="rect">
            <a:avLst/>
          </a:prstGeom>
        </p:spPr>
        <p:txBody>
          <a:bodyPr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r>
              <a:t>Example 1: AP Project - results</a:t>
            </a:r>
          </a:p>
        </p:txBody>
      </p:sp>
      <p:sp>
        <p:nvSpPr>
          <p:cNvPr id="204" name="Shape 204"/>
          <p:cNvSpPr/>
          <p:nvPr/>
        </p:nvSpPr>
        <p:spPr>
          <a:xfrm>
            <a:off x="723900" y="1066800"/>
            <a:ext cx="9563101" cy="0"/>
          </a:xfrm>
          <a:prstGeom prst="line">
            <a:avLst/>
          </a:prstGeom>
          <a:ln w="57150" cmpd="thickThin">
            <a:solidFill>
              <a:srgbClr val="0D547D"/>
            </a:solidFill>
          </a:ln>
          <a:effectLst>
            <a:outerShdw blurRad="50800" dist="38100" dir="2700000" rotWithShape="0">
              <a:srgbClr val="000000">
                <a:alpha val="24000"/>
              </a:srgbClr>
            </a:outerShdw>
          </a:effectLst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7" name="Text Placeholder 3"/>
          <p:cNvSpPr>
            <a:spLocks noGrp="1"/>
          </p:cNvSpPr>
          <p:nvPr>
            <p:ph type="body" idx="1"/>
          </p:nvPr>
        </p:nvSpPr>
        <p:spPr>
          <a:xfrm>
            <a:off x="707231" y="1219200"/>
            <a:ext cx="8872538" cy="5181600"/>
          </a:xfrm>
        </p:spPr>
        <p:txBody>
          <a:bodyPr>
            <a:normAutofit fontScale="92500"/>
          </a:bodyPr>
          <a:lstStyle/>
          <a:p>
            <a:pPr>
              <a:buFont typeface="Wingdings" charset="2"/>
              <a:buChar char="§"/>
            </a:pPr>
            <a:r>
              <a:rPr lang="en-US" dirty="0"/>
              <a:t>Two genes nominated as candidates by all three CMGs</a:t>
            </a:r>
          </a:p>
          <a:p>
            <a:pPr>
              <a:buFont typeface="Wingdings" charset="2"/>
              <a:buChar char="§"/>
            </a:pPr>
            <a:r>
              <a:rPr lang="en-US" i="1" dirty="0"/>
              <a:t>De novo </a:t>
            </a:r>
            <a:r>
              <a:rPr lang="en-US" dirty="0"/>
              <a:t>frameshift variant in </a:t>
            </a:r>
            <a:r>
              <a:rPr lang="en-US" i="1" dirty="0"/>
              <a:t>SNX14</a:t>
            </a:r>
          </a:p>
          <a:p>
            <a:pPr lvl="1">
              <a:lnSpc>
                <a:spcPts val="2100"/>
              </a:lnSpc>
              <a:buSzPct val="70000"/>
              <a:buFont typeface="Courier New"/>
              <a:buChar char="o"/>
            </a:pPr>
            <a:r>
              <a:rPr lang="en-US" sz="2200" dirty="0"/>
              <a:t>Variants in </a:t>
            </a:r>
            <a:r>
              <a:rPr lang="en-US" sz="2200" i="1" dirty="0"/>
              <a:t>SNX14</a:t>
            </a:r>
            <a:r>
              <a:rPr lang="en-US" sz="2200" dirty="0"/>
              <a:t> known to cause recessive spinocerebellar ataxia (SCA)</a:t>
            </a:r>
          </a:p>
          <a:p>
            <a:pPr lvl="1">
              <a:lnSpc>
                <a:spcPts val="2100"/>
              </a:lnSpc>
              <a:buSzPct val="70000"/>
              <a:buFont typeface="Courier New"/>
              <a:buChar char="o"/>
            </a:pPr>
            <a:r>
              <a:rPr lang="en-US" sz="2200" dirty="0"/>
              <a:t>Zebrafish models of </a:t>
            </a:r>
            <a:r>
              <a:rPr lang="en-US" sz="2200" i="1" dirty="0"/>
              <a:t>SNX14 </a:t>
            </a:r>
            <a:r>
              <a:rPr lang="en-US" sz="2200" dirty="0"/>
              <a:t>can exhibit scoliosis</a:t>
            </a:r>
          </a:p>
          <a:p>
            <a:pPr lvl="1">
              <a:lnSpc>
                <a:spcPts val="2100"/>
              </a:lnSpc>
              <a:buSzPct val="70000"/>
              <a:buFont typeface="Courier New"/>
              <a:buChar char="o"/>
            </a:pPr>
            <a:r>
              <a:rPr lang="en-US" sz="2200" dirty="0"/>
              <a:t>Patient with CNV over </a:t>
            </a:r>
            <a:r>
              <a:rPr lang="en-US" sz="2200" i="1" dirty="0"/>
              <a:t>SNX14 </a:t>
            </a:r>
            <a:r>
              <a:rPr lang="en-US" sz="2200" dirty="0"/>
              <a:t>noted as “definitely pathogenic” in DECIPHER exhibits muscular hypotonia</a:t>
            </a:r>
          </a:p>
          <a:p>
            <a:pPr lvl="1">
              <a:lnSpc>
                <a:spcPts val="2100"/>
              </a:lnSpc>
              <a:buSzPct val="70000"/>
              <a:buFont typeface="Courier New"/>
              <a:buChar char="o"/>
            </a:pPr>
            <a:r>
              <a:rPr lang="en-US" sz="2200" dirty="0"/>
              <a:t>Initially excluded because of phenotypic misfit between SCA and LGMD, but the Broad is now exploring the variant because picked up by other CMGs</a:t>
            </a:r>
          </a:p>
          <a:p>
            <a:pPr>
              <a:buFont typeface="Wingdings" charset="2"/>
              <a:buChar char="§"/>
            </a:pPr>
            <a:r>
              <a:rPr lang="en-US" dirty="0"/>
              <a:t>Compound heterozygote variants in </a:t>
            </a:r>
            <a:r>
              <a:rPr lang="en-US" i="1" dirty="0"/>
              <a:t>TMEM209 </a:t>
            </a:r>
            <a:r>
              <a:rPr lang="en-US" dirty="0"/>
              <a:t>(aka </a:t>
            </a:r>
            <a:r>
              <a:rPr lang="en-US" i="1" dirty="0"/>
              <a:t>NET31</a:t>
            </a:r>
            <a:r>
              <a:rPr lang="en-US" dirty="0"/>
              <a:t>)</a:t>
            </a:r>
            <a:endParaRPr lang="en-US" i="1" dirty="0"/>
          </a:p>
          <a:p>
            <a:pPr lvl="1">
              <a:buSzPct val="70000"/>
              <a:buFont typeface="Courier New"/>
              <a:buChar char="o"/>
            </a:pPr>
            <a:r>
              <a:rPr lang="en-US" sz="2200" dirty="0">
                <a:solidFill>
                  <a:schemeClr val="tx1"/>
                </a:solidFill>
              </a:rPr>
              <a:t>Novel, not associated with  phenotypes in OMIM, DECIPHER, or Monarch </a:t>
            </a:r>
          </a:p>
          <a:p>
            <a:pPr lvl="1">
              <a:buSzPct val="70000"/>
              <a:buFont typeface="Courier New"/>
              <a:buChar char="o"/>
            </a:pPr>
            <a:r>
              <a:rPr lang="en-US" sz="2200" dirty="0">
                <a:solidFill>
                  <a:schemeClr val="tx1"/>
                </a:solidFill>
              </a:rPr>
              <a:t>Encodes a nuclear envelope protein like </a:t>
            </a:r>
            <a:r>
              <a:rPr lang="en-US" sz="2200" i="1" dirty="0">
                <a:solidFill>
                  <a:schemeClr val="tx1"/>
                </a:solidFill>
              </a:rPr>
              <a:t>LMNA, </a:t>
            </a:r>
            <a:r>
              <a:rPr lang="en-US" sz="2200" dirty="0">
                <a:solidFill>
                  <a:schemeClr val="tx1"/>
                </a:solidFill>
              </a:rPr>
              <a:t>another nuclear envelope protein gene responsible for Emery Dreifuss Muscular Dystrophy</a:t>
            </a:r>
            <a:endParaRPr lang="en-US" sz="2200" i="1" dirty="0"/>
          </a:p>
        </p:txBody>
      </p: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>
            <a:spLocks noGrp="1"/>
          </p:cNvSpPr>
          <p:nvPr>
            <p:ph type="body" idx="1"/>
          </p:nvPr>
        </p:nvSpPr>
        <p:spPr>
          <a:xfrm>
            <a:off x="647700" y="1219200"/>
            <a:ext cx="6580324" cy="51054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ts val="2380"/>
              </a:lnSpc>
              <a:spcBef>
                <a:spcPts val="600"/>
              </a:spcBef>
              <a:defRPr sz="2400"/>
            </a:pPr>
            <a:r>
              <a:rPr dirty="0"/>
              <a:t>Isolated case with ligamentous laxity, hip dysplasia, motor delay, </a:t>
            </a:r>
            <a:r>
              <a:rPr dirty="0" err="1"/>
              <a:t>coloboma</a:t>
            </a:r>
            <a:endParaRPr dirty="0"/>
          </a:p>
          <a:p>
            <a:pPr>
              <a:lnSpc>
                <a:spcPts val="2380"/>
              </a:lnSpc>
              <a:spcBef>
                <a:spcPts val="600"/>
              </a:spcBef>
              <a:defRPr sz="2400"/>
            </a:pPr>
            <a:r>
              <a:rPr dirty="0"/>
              <a:t>Additional HPO terms</a:t>
            </a:r>
            <a:endParaRPr sz="2200" dirty="0"/>
          </a:p>
          <a:p>
            <a:pPr marL="689611" lvl="1" indent="-285750">
              <a:lnSpc>
                <a:spcPts val="2380"/>
              </a:lnSpc>
              <a:spcBef>
                <a:spcPts val="600"/>
              </a:spcBef>
              <a:buSzPct val="70000"/>
              <a:buFont typeface="Courier New"/>
              <a:buChar char="o"/>
              <a:defRPr sz="2400"/>
            </a:pPr>
            <a:r>
              <a:rPr sz="2000" dirty="0"/>
              <a:t>Joint hypermobility</a:t>
            </a:r>
          </a:p>
          <a:p>
            <a:pPr marL="689611" lvl="1" indent="-285750">
              <a:lnSpc>
                <a:spcPts val="2380"/>
              </a:lnSpc>
              <a:spcBef>
                <a:spcPts val="600"/>
              </a:spcBef>
              <a:buSzPct val="70000"/>
              <a:buFont typeface="Courier New"/>
              <a:buChar char="o"/>
              <a:defRPr sz="2400"/>
            </a:pPr>
            <a:r>
              <a:rPr sz="2000" dirty="0"/>
              <a:t>Infantile  </a:t>
            </a:r>
            <a:r>
              <a:rPr sz="2000" dirty="0" err="1"/>
              <a:t>hypotonia</a:t>
            </a:r>
            <a:endParaRPr sz="2000" dirty="0"/>
          </a:p>
          <a:p>
            <a:pPr marL="689611" lvl="1" indent="-285750">
              <a:lnSpc>
                <a:spcPts val="2380"/>
              </a:lnSpc>
              <a:spcBef>
                <a:spcPts val="600"/>
              </a:spcBef>
              <a:buSzPct val="70000"/>
              <a:buFont typeface="Courier New"/>
              <a:buChar char="o"/>
              <a:defRPr sz="2400"/>
            </a:pPr>
            <a:r>
              <a:rPr sz="2000" dirty="0"/>
              <a:t>Wide inter-nipple distance</a:t>
            </a:r>
          </a:p>
          <a:p>
            <a:pPr marL="689611" lvl="1" indent="-285750">
              <a:lnSpc>
                <a:spcPts val="2380"/>
              </a:lnSpc>
              <a:spcBef>
                <a:spcPts val="600"/>
              </a:spcBef>
              <a:buSzPct val="70000"/>
              <a:buFont typeface="Courier New"/>
              <a:buChar char="o"/>
              <a:defRPr sz="2400"/>
            </a:pPr>
            <a:r>
              <a:rPr sz="2000" dirty="0"/>
              <a:t>Soft skin</a:t>
            </a:r>
          </a:p>
          <a:p>
            <a:pPr marL="689611" lvl="1" indent="-285750">
              <a:lnSpc>
                <a:spcPts val="2380"/>
              </a:lnSpc>
              <a:spcBef>
                <a:spcPts val="600"/>
              </a:spcBef>
              <a:buSzPct val="70000"/>
              <a:buFont typeface="Courier New"/>
              <a:buChar char="o"/>
              <a:defRPr sz="2400"/>
            </a:pPr>
            <a:r>
              <a:rPr sz="2000" dirty="0"/>
              <a:t>Ptosis</a:t>
            </a:r>
          </a:p>
          <a:p>
            <a:pPr marL="689611" lvl="1" indent="-285750">
              <a:lnSpc>
                <a:spcPts val="2380"/>
              </a:lnSpc>
              <a:spcBef>
                <a:spcPts val="600"/>
              </a:spcBef>
              <a:buSzPct val="70000"/>
              <a:buFont typeface="Courier New"/>
              <a:buChar char="o"/>
              <a:defRPr sz="2400"/>
            </a:pPr>
            <a:r>
              <a:rPr sz="2000" dirty="0"/>
              <a:t>NO </a:t>
            </a:r>
            <a:r>
              <a:rPr sz="2000" dirty="0" err="1"/>
              <a:t>ophthalmoplegia</a:t>
            </a:r>
            <a:endParaRPr sz="2000" dirty="0"/>
          </a:p>
          <a:p>
            <a:pPr marL="689611" lvl="1" indent="-285750">
              <a:lnSpc>
                <a:spcPts val="2380"/>
              </a:lnSpc>
              <a:spcBef>
                <a:spcPts val="600"/>
              </a:spcBef>
              <a:buSzPct val="70000"/>
              <a:buFont typeface="Courier New"/>
              <a:buChar char="o"/>
              <a:defRPr sz="2400"/>
            </a:pPr>
            <a:r>
              <a:rPr sz="2000" dirty="0"/>
              <a:t>NO contractures of lower limbs or hands</a:t>
            </a:r>
          </a:p>
          <a:p>
            <a:pPr marL="689611" lvl="1" indent="-285750">
              <a:lnSpc>
                <a:spcPts val="2380"/>
              </a:lnSpc>
              <a:spcBef>
                <a:spcPts val="600"/>
              </a:spcBef>
              <a:buSzPct val="70000"/>
              <a:buFont typeface="Courier New"/>
              <a:buChar char="o"/>
              <a:defRPr sz="2400"/>
            </a:pPr>
            <a:r>
              <a:rPr sz="2000" dirty="0"/>
              <a:t>NO hyperkeratosis </a:t>
            </a:r>
            <a:r>
              <a:rPr sz="2000" dirty="0" err="1"/>
              <a:t>pilaris</a:t>
            </a:r>
            <a:endParaRPr sz="2000" dirty="0"/>
          </a:p>
          <a:p>
            <a:pPr marL="689611" lvl="1" indent="-285750">
              <a:lnSpc>
                <a:spcPts val="2380"/>
              </a:lnSpc>
              <a:spcBef>
                <a:spcPts val="600"/>
              </a:spcBef>
              <a:buSzPct val="70000"/>
              <a:buFont typeface="Courier New"/>
              <a:buChar char="o"/>
              <a:defRPr sz="2400"/>
            </a:pPr>
            <a:r>
              <a:rPr sz="2000" dirty="0"/>
              <a:t>NO elevated </a:t>
            </a:r>
            <a:r>
              <a:rPr sz="2000" dirty="0" err="1"/>
              <a:t>creatine</a:t>
            </a:r>
            <a:r>
              <a:rPr sz="2000" dirty="0"/>
              <a:t> kinase after exercise</a:t>
            </a:r>
          </a:p>
          <a:p>
            <a:pPr>
              <a:lnSpc>
                <a:spcPts val="2380"/>
              </a:lnSpc>
              <a:spcBef>
                <a:spcPts val="600"/>
              </a:spcBef>
              <a:defRPr sz="2400"/>
            </a:pPr>
            <a:r>
              <a:rPr dirty="0"/>
              <a:t>Genes screened: </a:t>
            </a:r>
            <a:r>
              <a:rPr i="1" dirty="0"/>
              <a:t>COL6A1</a:t>
            </a:r>
            <a:r>
              <a:rPr dirty="0"/>
              <a:t>, </a:t>
            </a:r>
            <a:r>
              <a:rPr i="1" dirty="0"/>
              <a:t>COL6A2</a:t>
            </a:r>
            <a:r>
              <a:rPr dirty="0"/>
              <a:t>, </a:t>
            </a:r>
            <a:r>
              <a:rPr i="1" dirty="0"/>
              <a:t>COL6A3</a:t>
            </a:r>
          </a:p>
        </p:txBody>
      </p:sp>
      <p:pic>
        <p:nvPicPr>
          <p:cNvPr id="209" name="image2.png"/>
          <p:cNvPicPr>
            <a:picLocks noChangeAspect="1"/>
          </p:cNvPicPr>
          <p:nvPr/>
        </p:nvPicPr>
        <p:blipFill>
          <a:blip r:embed="rId3">
            <a:extLst/>
          </a:blip>
          <a:srcRect l="12343" t="5182" r="14774" b="7199"/>
          <a:stretch>
            <a:fillRect/>
          </a:stretch>
        </p:blipFill>
        <p:spPr>
          <a:xfrm>
            <a:off x="7564297" y="1524000"/>
            <a:ext cx="2314579" cy="2331723"/>
          </a:xfrm>
          <a:prstGeom prst="rect">
            <a:avLst/>
          </a:prstGeom>
          <a:ln w="12700">
            <a:miter lim="400000"/>
          </a:ln>
        </p:spPr>
      </p:pic>
      <p:sp>
        <p:nvSpPr>
          <p:cNvPr id="210" name="Shape 210"/>
          <p:cNvSpPr/>
          <p:nvPr/>
        </p:nvSpPr>
        <p:spPr>
          <a:xfrm>
            <a:off x="7681703" y="3855720"/>
            <a:ext cx="2079767" cy="1167762"/>
          </a:xfrm>
          <a:prstGeom prst="rect">
            <a:avLst/>
          </a:prstGeom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WES and WGS data shared for all members of the trio</a:t>
            </a:r>
          </a:p>
        </p:txBody>
      </p:sp>
      <p:sp>
        <p:nvSpPr>
          <p:cNvPr id="211" name="Shape 211"/>
          <p:cNvSpPr>
            <a:spLocks noGrp="1"/>
          </p:cNvSpPr>
          <p:nvPr>
            <p:ph type="sldNum" sz="quarter" idx="2"/>
          </p:nvPr>
        </p:nvSpPr>
        <p:spPr>
          <a:xfrm>
            <a:off x="9315793" y="6404295"/>
            <a:ext cx="263978" cy="2692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15</a:t>
            </a:fld>
            <a:endParaRPr/>
          </a:p>
        </p:txBody>
      </p:sp>
      <p:sp>
        <p:nvSpPr>
          <p:cNvPr id="212" name="Shape 212"/>
          <p:cNvSpPr>
            <a:spLocks noGrp="1"/>
          </p:cNvSpPr>
          <p:nvPr>
            <p:ph type="title"/>
          </p:nvPr>
        </p:nvSpPr>
        <p:spPr>
          <a:xfrm>
            <a:off x="614361" y="0"/>
            <a:ext cx="8872540" cy="1325563"/>
          </a:xfrm>
          <a:prstGeom prst="rect">
            <a:avLst/>
          </a:prstGeom>
        </p:spPr>
        <p:txBody>
          <a:bodyPr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r>
              <a:rPr dirty="0"/>
              <a:t>Example 1: DG Project - Broad</a:t>
            </a:r>
          </a:p>
        </p:txBody>
      </p:sp>
      <p:sp>
        <p:nvSpPr>
          <p:cNvPr id="213" name="Shape 213"/>
          <p:cNvSpPr/>
          <p:nvPr/>
        </p:nvSpPr>
        <p:spPr>
          <a:xfrm>
            <a:off x="723900" y="1066800"/>
            <a:ext cx="9563101" cy="0"/>
          </a:xfrm>
          <a:prstGeom prst="line">
            <a:avLst/>
          </a:prstGeom>
          <a:ln w="57150" cmpd="thickThin">
            <a:solidFill>
              <a:srgbClr val="0D547D"/>
            </a:solidFill>
          </a:ln>
          <a:effectLst>
            <a:outerShdw blurRad="50800" dist="38100" dir="2700000" rotWithShape="0">
              <a:srgbClr val="000000">
                <a:alpha val="24000"/>
              </a:srgbClr>
            </a:outerShdw>
          </a:effectLst>
        </p:spPr>
        <p:txBody>
          <a:bodyPr lIns="45718" tIns="45718" rIns="45718" bIns="45718"/>
          <a:lstStyle/>
          <a:p>
            <a:endParaRPr/>
          </a:p>
        </p:txBody>
      </p: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>
            <a:spLocks noGrp="1"/>
          </p:cNvSpPr>
          <p:nvPr>
            <p:ph type="body" sz="quarter" idx="1"/>
          </p:nvPr>
        </p:nvSpPr>
        <p:spPr>
          <a:xfrm>
            <a:off x="708568" y="1116939"/>
            <a:ext cx="4351889" cy="823914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accent5"/>
                </a:solidFill>
              </a:defRPr>
            </a:lvl1pPr>
          </a:lstStyle>
          <a:p>
            <a:r>
              <a:rPr dirty="0">
                <a:solidFill>
                  <a:schemeClr val="tx1"/>
                </a:solidFill>
              </a:rPr>
              <a:t>Broad Institute</a:t>
            </a:r>
          </a:p>
        </p:txBody>
      </p:sp>
      <p:sp>
        <p:nvSpPr>
          <p:cNvPr id="202" name="Shape 202"/>
          <p:cNvSpPr/>
          <p:nvPr/>
        </p:nvSpPr>
        <p:spPr>
          <a:xfrm>
            <a:off x="708568" y="1940852"/>
            <a:ext cx="4351889" cy="41651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pPr marL="228600" indent="-228600">
              <a:lnSpc>
                <a:spcPts val="2420"/>
              </a:lnSpc>
              <a:spcBef>
                <a:spcPts val="2200"/>
              </a:spcBef>
              <a:buSzPct val="100000"/>
              <a:buFont typeface="Arial"/>
              <a:buChar char="•"/>
              <a:defRPr sz="2800"/>
            </a:pPr>
            <a:r>
              <a:rPr sz="2600" dirty="0">
                <a:latin typeface="Calibri"/>
                <a:cs typeface="Calibri"/>
                <a:sym typeface="Calibri"/>
              </a:rPr>
              <a:t>Candidate genes: </a:t>
            </a:r>
            <a:r>
              <a:rPr lang="en-US" sz="2600" dirty="0">
                <a:latin typeface="Calibri"/>
                <a:cs typeface="Calibri"/>
                <a:sym typeface="Calibri"/>
              </a:rPr>
              <a:t>none</a:t>
            </a:r>
            <a:endParaRPr sz="2600" dirty="0">
              <a:latin typeface="Calibri"/>
              <a:cs typeface="Calibri"/>
              <a:sym typeface="Calibri"/>
            </a:endParaRPr>
          </a:p>
          <a:p>
            <a:pPr marL="228600" indent="-228600">
              <a:lnSpc>
                <a:spcPts val="2420"/>
              </a:lnSpc>
              <a:spcBef>
                <a:spcPts val="2200"/>
              </a:spcBef>
              <a:buSzPct val="100000"/>
              <a:buFont typeface="Arial"/>
              <a:buChar char="•"/>
              <a:defRPr sz="2800" i="1"/>
            </a:pPr>
            <a:r>
              <a:rPr sz="2600" i="1" dirty="0">
                <a:latin typeface="Calibri"/>
                <a:cs typeface="Calibri"/>
                <a:sym typeface="Calibri"/>
              </a:rPr>
              <a:t>De novo </a:t>
            </a:r>
            <a:r>
              <a:rPr sz="2600" dirty="0">
                <a:latin typeface="Calibri"/>
                <a:cs typeface="Calibri"/>
                <a:sym typeface="Calibri"/>
              </a:rPr>
              <a:t>model: </a:t>
            </a:r>
            <a:r>
              <a:rPr sz="2600" i="1" dirty="0">
                <a:solidFill>
                  <a:srgbClr val="00B050"/>
                </a:solidFill>
                <a:latin typeface="Calibri"/>
                <a:cs typeface="Calibri"/>
                <a:sym typeface="Calibri"/>
              </a:rPr>
              <a:t>ASCL1, VPS29</a:t>
            </a:r>
          </a:p>
          <a:p>
            <a:pPr marL="228600" indent="-228600">
              <a:lnSpc>
                <a:spcPts val="2420"/>
              </a:lnSpc>
              <a:spcBef>
                <a:spcPts val="2200"/>
              </a:spcBef>
              <a:buSzPct val="100000"/>
              <a:buFont typeface="Arial"/>
              <a:buChar char="•"/>
              <a:defRPr sz="2800"/>
            </a:pPr>
            <a:r>
              <a:rPr sz="2600" dirty="0">
                <a:latin typeface="Calibri"/>
                <a:cs typeface="Calibri"/>
                <a:sym typeface="Calibri"/>
              </a:rPr>
              <a:t>Homozygous recessive:</a:t>
            </a:r>
            <a:r>
              <a:rPr lang="en-US" sz="2600" dirty="0">
                <a:latin typeface="Calibri"/>
                <a:cs typeface="Calibri"/>
                <a:sym typeface="Calibri"/>
              </a:rPr>
              <a:t> none</a:t>
            </a:r>
            <a:endParaRPr sz="2600" dirty="0">
              <a:latin typeface="Calibri"/>
              <a:cs typeface="Calibri"/>
              <a:sym typeface="Calibri"/>
            </a:endParaRPr>
          </a:p>
          <a:p>
            <a:pPr marL="228600" indent="-228600">
              <a:lnSpc>
                <a:spcPts val="2420"/>
              </a:lnSpc>
              <a:spcBef>
                <a:spcPts val="2200"/>
              </a:spcBef>
              <a:buSzPct val="100000"/>
              <a:buFont typeface="Arial"/>
              <a:buChar char="•"/>
              <a:defRPr sz="2800"/>
            </a:pPr>
            <a:r>
              <a:rPr sz="2600" dirty="0">
                <a:latin typeface="Calibri"/>
                <a:cs typeface="Calibri"/>
                <a:sym typeface="Calibri"/>
              </a:rPr>
              <a:t>Compound heterozygote: </a:t>
            </a:r>
            <a:r>
              <a:rPr sz="2600" i="1" dirty="0">
                <a:solidFill>
                  <a:srgbClr val="00B050"/>
                </a:solidFill>
                <a:latin typeface="Calibri"/>
                <a:cs typeface="Calibri"/>
                <a:sym typeface="Calibri"/>
              </a:rPr>
              <a:t>ABCA4, INTS9</a:t>
            </a:r>
            <a:r>
              <a:rPr lang="en-US" sz="2600" i="1" dirty="0">
                <a:latin typeface="Calibri"/>
                <a:cs typeface="Calibri"/>
                <a:sym typeface="Calibri"/>
              </a:rPr>
              <a:t>, AHDC1</a:t>
            </a:r>
            <a:r>
              <a:rPr lang="en-US" sz="2600" dirty="0">
                <a:latin typeface="Calibri"/>
                <a:cs typeface="Calibri"/>
                <a:sym typeface="Calibri"/>
              </a:rPr>
              <a:t>, </a:t>
            </a:r>
            <a:r>
              <a:rPr lang="en-US" sz="2600" i="1" dirty="0">
                <a:latin typeface="Calibri"/>
                <a:cs typeface="Calibri"/>
                <a:sym typeface="Calibri"/>
              </a:rPr>
              <a:t>NEB</a:t>
            </a:r>
            <a:r>
              <a:rPr lang="en-US" sz="2600" dirty="0">
                <a:latin typeface="Calibri"/>
                <a:cs typeface="Calibri"/>
                <a:sym typeface="Calibri"/>
              </a:rPr>
              <a:t>, </a:t>
            </a:r>
            <a:r>
              <a:rPr lang="en-US" sz="2600" i="1" dirty="0">
                <a:latin typeface="Calibri"/>
                <a:cs typeface="Calibri"/>
                <a:sym typeface="Calibri"/>
              </a:rPr>
              <a:t>TTN</a:t>
            </a:r>
            <a:r>
              <a:rPr lang="en-US" sz="2600" dirty="0">
                <a:latin typeface="Calibri"/>
                <a:cs typeface="Calibri"/>
                <a:sym typeface="Calibri"/>
              </a:rPr>
              <a:t>, </a:t>
            </a:r>
            <a:r>
              <a:rPr lang="en-US" sz="2600" i="1" dirty="0">
                <a:latin typeface="Calibri"/>
                <a:cs typeface="Calibri"/>
                <a:sym typeface="Calibri"/>
              </a:rPr>
              <a:t>GBE1</a:t>
            </a:r>
            <a:r>
              <a:rPr lang="en-US" sz="2600" dirty="0">
                <a:latin typeface="Calibri"/>
                <a:cs typeface="Calibri"/>
                <a:sym typeface="Calibri"/>
              </a:rPr>
              <a:t>, </a:t>
            </a:r>
            <a:r>
              <a:rPr lang="en-US" sz="2600" i="1" dirty="0">
                <a:latin typeface="Calibri"/>
                <a:cs typeface="Calibri"/>
                <a:sym typeface="Calibri"/>
              </a:rPr>
              <a:t>C5orf42</a:t>
            </a:r>
            <a:r>
              <a:rPr lang="en-US" sz="2600" dirty="0">
                <a:latin typeface="Calibri"/>
                <a:cs typeface="Calibri"/>
                <a:sym typeface="Calibri"/>
              </a:rPr>
              <a:t>, </a:t>
            </a:r>
            <a:r>
              <a:rPr lang="en-US" sz="2600" i="1" dirty="0">
                <a:latin typeface="Calibri"/>
                <a:cs typeface="Calibri"/>
                <a:sym typeface="Calibri"/>
              </a:rPr>
              <a:t>NOP9</a:t>
            </a:r>
            <a:endParaRPr lang="en-US" sz="2600" dirty="0">
              <a:latin typeface="Calibri"/>
              <a:cs typeface="Calibri"/>
              <a:sym typeface="Calibri"/>
            </a:endParaRPr>
          </a:p>
          <a:p>
            <a:pPr marL="228600" indent="-228600">
              <a:lnSpc>
                <a:spcPts val="2420"/>
              </a:lnSpc>
              <a:spcBef>
                <a:spcPts val="2200"/>
              </a:spcBef>
              <a:buSzPct val="100000"/>
              <a:buFont typeface="Arial"/>
              <a:buChar char="•"/>
              <a:defRPr sz="2800"/>
            </a:pPr>
            <a:r>
              <a:rPr lang="en-US" sz="2600" dirty="0">
                <a:latin typeface="Calibri"/>
                <a:cs typeface="Calibri"/>
                <a:sym typeface="Calibri"/>
              </a:rPr>
              <a:t>Other*:</a:t>
            </a:r>
            <a:r>
              <a:rPr sz="2600" dirty="0">
                <a:latin typeface="Calibri"/>
                <a:cs typeface="Calibri"/>
                <a:sym typeface="Calibri"/>
              </a:rPr>
              <a:t> </a:t>
            </a:r>
            <a:r>
              <a:rPr sz="2600" i="1" dirty="0">
                <a:latin typeface="Calibri"/>
                <a:cs typeface="Calibri"/>
                <a:sym typeface="Calibri"/>
              </a:rPr>
              <a:t>PYCR1</a:t>
            </a:r>
            <a:endParaRPr sz="2600" dirty="0">
              <a:latin typeface="Calibri"/>
              <a:cs typeface="Calibri"/>
              <a:sym typeface="Calibri"/>
            </a:endParaRPr>
          </a:p>
        </p:txBody>
      </p:sp>
      <p:sp>
        <p:nvSpPr>
          <p:cNvPr id="203" name="Shape 203"/>
          <p:cNvSpPr>
            <a:spLocks noGrp="1"/>
          </p:cNvSpPr>
          <p:nvPr>
            <p:ph type="body" idx="13"/>
          </p:nvPr>
        </p:nvSpPr>
        <p:spPr>
          <a:xfrm>
            <a:off x="5207794" y="1116939"/>
            <a:ext cx="4373315" cy="82391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>
            <a:lvl1pPr marL="0" indent="0">
              <a:buSzTx/>
              <a:buNone/>
              <a:defRPr sz="3200" b="1">
                <a:solidFill>
                  <a:srgbClr val="002060"/>
                </a:solidFill>
              </a:defRPr>
            </a:lvl1pPr>
          </a:lstStyle>
          <a:p>
            <a:r>
              <a:rPr dirty="0">
                <a:solidFill>
                  <a:schemeClr val="tx1"/>
                </a:solidFill>
              </a:rPr>
              <a:t>U</a:t>
            </a:r>
            <a:r>
              <a:rPr lang="en-US" dirty="0">
                <a:solidFill>
                  <a:schemeClr val="tx1"/>
                </a:solidFill>
              </a:rPr>
              <a:t>W-CMG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204" name="Shape 204"/>
          <p:cNvSpPr/>
          <p:nvPr/>
        </p:nvSpPr>
        <p:spPr>
          <a:xfrm>
            <a:off x="5207795" y="1940849"/>
            <a:ext cx="4373315" cy="36007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pPr marL="228600" indent="-228600">
              <a:lnSpc>
                <a:spcPts val="2420"/>
              </a:lnSpc>
              <a:spcBef>
                <a:spcPts val="2200"/>
              </a:spcBef>
              <a:buSzPct val="100000"/>
              <a:buFont typeface="Arial"/>
              <a:buChar char="•"/>
              <a:defRPr sz="2800"/>
            </a:pPr>
            <a:r>
              <a:rPr sz="2600" dirty="0">
                <a:latin typeface="Calibri"/>
                <a:cs typeface="Calibri"/>
                <a:sym typeface="Calibri"/>
              </a:rPr>
              <a:t>Candidate genes: none</a:t>
            </a:r>
          </a:p>
          <a:p>
            <a:pPr marL="228600" indent="-228600">
              <a:lnSpc>
                <a:spcPts val="2420"/>
              </a:lnSpc>
              <a:spcBef>
                <a:spcPts val="2200"/>
              </a:spcBef>
              <a:buSzPct val="100000"/>
              <a:buFont typeface="Arial"/>
              <a:buChar char="•"/>
              <a:defRPr sz="2800" i="1"/>
            </a:pPr>
            <a:r>
              <a:rPr sz="2600" i="1" dirty="0">
                <a:latin typeface="Calibri"/>
                <a:cs typeface="Calibri"/>
                <a:sym typeface="Calibri"/>
              </a:rPr>
              <a:t>De novo </a:t>
            </a:r>
            <a:r>
              <a:rPr sz="2600" dirty="0">
                <a:latin typeface="Calibri"/>
                <a:cs typeface="Calibri"/>
                <a:sym typeface="Calibri"/>
              </a:rPr>
              <a:t>model: </a:t>
            </a:r>
            <a:r>
              <a:rPr sz="2600" i="1" dirty="0">
                <a:solidFill>
                  <a:srgbClr val="00B050"/>
                </a:solidFill>
                <a:latin typeface="Calibri"/>
                <a:cs typeface="Calibri"/>
                <a:sym typeface="Calibri"/>
              </a:rPr>
              <a:t>ASCL1, VPS29</a:t>
            </a:r>
          </a:p>
          <a:p>
            <a:pPr marL="228600" indent="-228600">
              <a:lnSpc>
                <a:spcPts val="2420"/>
              </a:lnSpc>
              <a:spcBef>
                <a:spcPts val="2200"/>
              </a:spcBef>
              <a:buSzPct val="100000"/>
              <a:buFont typeface="Arial"/>
              <a:buChar char="•"/>
              <a:defRPr sz="2800"/>
            </a:pPr>
            <a:r>
              <a:rPr sz="2600" dirty="0">
                <a:latin typeface="Calibri"/>
                <a:cs typeface="Calibri"/>
                <a:sym typeface="Calibri"/>
              </a:rPr>
              <a:t>Homozygous recessive: none</a:t>
            </a:r>
          </a:p>
          <a:p>
            <a:pPr marL="228600" indent="-228600">
              <a:lnSpc>
                <a:spcPts val="2420"/>
              </a:lnSpc>
              <a:spcBef>
                <a:spcPts val="2200"/>
              </a:spcBef>
              <a:buSzPct val="100000"/>
              <a:buFont typeface="Arial"/>
              <a:buChar char="•"/>
              <a:defRPr sz="2800"/>
            </a:pPr>
            <a:r>
              <a:rPr sz="2600" dirty="0">
                <a:latin typeface="Calibri"/>
                <a:cs typeface="Calibri"/>
                <a:sym typeface="Calibri"/>
              </a:rPr>
              <a:t>Compound heterozygote: </a:t>
            </a:r>
            <a:r>
              <a:rPr sz="2600" i="1" dirty="0">
                <a:solidFill>
                  <a:srgbClr val="00B050"/>
                </a:solidFill>
                <a:latin typeface="Calibri"/>
                <a:cs typeface="Calibri"/>
                <a:sym typeface="Calibri"/>
              </a:rPr>
              <a:t>ABCA4, INTS9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>
          <a:xfrm>
            <a:off x="9402482" y="6400418"/>
            <a:ext cx="177289" cy="276995"/>
          </a:xfrm>
        </p:spPr>
        <p:txBody>
          <a:bodyPr/>
          <a:lstStyle/>
          <a:p>
            <a:fld id="{86CB4B4D-7CA3-9044-876B-883B54F8677D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9" name="Shape 212"/>
          <p:cNvSpPr txBox="1">
            <a:spLocks/>
          </p:cNvSpPr>
          <p:nvPr/>
        </p:nvSpPr>
        <p:spPr>
          <a:xfrm>
            <a:off x="614361" y="0"/>
            <a:ext cx="887254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normAutofit/>
          </a:bodyPr>
          <a:lstStyle>
            <a:lvl1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1pPr>
            <a:lvl2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2pPr>
            <a:lvl3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3pPr>
            <a:lvl4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4pPr>
            <a:lvl5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5pPr>
            <a:lvl6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6pPr>
            <a:lvl7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7pPr>
            <a:lvl8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8pPr>
            <a:lvl9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9pPr>
          </a:lstStyle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r>
              <a:rPr lang="en-US" dirty="0">
                <a:latin typeface="+mj-lt"/>
                <a:ea typeface="+mj-ea"/>
                <a:cs typeface="+mj-cs"/>
                <a:sym typeface="Calibri"/>
              </a:rPr>
              <a:t>Example 1: DG Project - Broad</a:t>
            </a:r>
          </a:p>
        </p:txBody>
      </p:sp>
      <p:sp>
        <p:nvSpPr>
          <p:cNvPr id="10" name="Shape 213"/>
          <p:cNvSpPr/>
          <p:nvPr/>
        </p:nvSpPr>
        <p:spPr>
          <a:xfrm>
            <a:off x="723900" y="1066800"/>
            <a:ext cx="9563101" cy="0"/>
          </a:xfrm>
          <a:prstGeom prst="line">
            <a:avLst/>
          </a:prstGeom>
          <a:ln w="57150" cmpd="thickThin">
            <a:solidFill>
              <a:srgbClr val="0D547D"/>
            </a:solidFill>
          </a:ln>
          <a:effectLst>
            <a:outerShdw blurRad="50800" dist="38100" dir="2700000" rotWithShape="0">
              <a:srgbClr val="000000">
                <a:alpha val="24000"/>
              </a:srgbClr>
            </a:outerShdw>
          </a:effectLst>
        </p:spPr>
        <p:txBody>
          <a:bodyPr lIns="45718" tIns="45718" rIns="45718" bIns="45718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01093538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>
            <a:spLocks noGrp="1"/>
          </p:cNvSpPr>
          <p:nvPr>
            <p:ph type="body" sz="quarter" idx="1"/>
          </p:nvPr>
        </p:nvSpPr>
        <p:spPr>
          <a:xfrm>
            <a:off x="708570" y="1126667"/>
            <a:ext cx="4351884" cy="823914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accent5"/>
                </a:solidFill>
              </a:defRPr>
            </a:lvl1pPr>
          </a:lstStyle>
          <a:p>
            <a:r>
              <a:rPr dirty="0">
                <a:solidFill>
                  <a:schemeClr val="tx1"/>
                </a:solidFill>
              </a:rPr>
              <a:t>Broad Institute</a:t>
            </a:r>
          </a:p>
        </p:txBody>
      </p:sp>
      <p:sp>
        <p:nvSpPr>
          <p:cNvPr id="211" name="Shape 211"/>
          <p:cNvSpPr>
            <a:spLocks noGrp="1"/>
          </p:cNvSpPr>
          <p:nvPr>
            <p:ph type="body" idx="13"/>
          </p:nvPr>
        </p:nvSpPr>
        <p:spPr>
          <a:xfrm>
            <a:off x="5207794" y="1126667"/>
            <a:ext cx="4373315" cy="82391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 marL="0" indent="0">
              <a:buSzTx/>
              <a:buNone/>
              <a:defRPr sz="3200" b="1">
                <a:solidFill>
                  <a:srgbClr val="002060"/>
                </a:solidFill>
              </a:defRPr>
            </a:lvl1pPr>
          </a:lstStyle>
          <a:p>
            <a:r>
              <a:rPr dirty="0">
                <a:solidFill>
                  <a:schemeClr val="tx1"/>
                </a:solidFill>
              </a:rPr>
              <a:t>BH</a:t>
            </a:r>
            <a:r>
              <a:rPr lang="en-US" dirty="0">
                <a:solidFill>
                  <a:schemeClr val="tx1"/>
                </a:solidFill>
              </a:rPr>
              <a:t>-</a:t>
            </a:r>
            <a:r>
              <a:rPr dirty="0">
                <a:solidFill>
                  <a:schemeClr val="tx1"/>
                </a:solidFill>
              </a:rPr>
              <a:t>CMG</a:t>
            </a:r>
          </a:p>
        </p:txBody>
      </p:sp>
      <p:sp>
        <p:nvSpPr>
          <p:cNvPr id="212" name="Shape 212"/>
          <p:cNvSpPr/>
          <p:nvPr/>
        </p:nvSpPr>
        <p:spPr>
          <a:xfrm>
            <a:off x="5207795" y="1950580"/>
            <a:ext cx="4373315" cy="41929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pPr marL="228600" indent="-228600">
              <a:lnSpc>
                <a:spcPts val="2420"/>
              </a:lnSpc>
              <a:spcBef>
                <a:spcPts val="2200"/>
              </a:spcBef>
              <a:buSzPct val="100000"/>
              <a:buFont typeface="Arial"/>
              <a:buChar char="•"/>
              <a:defRPr sz="2800"/>
            </a:pPr>
            <a:r>
              <a:rPr sz="2800" dirty="0">
                <a:latin typeface="Calibri"/>
                <a:cs typeface="Calibri"/>
                <a:sym typeface="Calibri"/>
              </a:rPr>
              <a:t>Known candidate genes: none</a:t>
            </a:r>
          </a:p>
          <a:p>
            <a:pPr marL="228600" indent="-228600">
              <a:lnSpc>
                <a:spcPts val="2420"/>
              </a:lnSpc>
              <a:spcBef>
                <a:spcPts val="2200"/>
              </a:spcBef>
              <a:buSzPct val="100000"/>
              <a:buFont typeface="Arial"/>
              <a:buChar char="•"/>
              <a:defRPr sz="2800"/>
            </a:pPr>
            <a:r>
              <a:rPr sz="2800" dirty="0">
                <a:latin typeface="Calibri"/>
                <a:cs typeface="Calibri"/>
                <a:sym typeface="Calibri"/>
              </a:rPr>
              <a:t>Novel candidate gene</a:t>
            </a:r>
            <a:r>
              <a:rPr sz="2800" i="1" dirty="0">
                <a:latin typeface="Calibri"/>
                <a:cs typeface="Calibri"/>
                <a:sym typeface="Calibri"/>
              </a:rPr>
              <a:t> - De novo </a:t>
            </a:r>
            <a:r>
              <a:rPr sz="2800" dirty="0">
                <a:latin typeface="Calibri"/>
                <a:cs typeface="Calibri"/>
                <a:sym typeface="Calibri"/>
              </a:rPr>
              <a:t>model: </a:t>
            </a:r>
            <a:r>
              <a:rPr sz="2800" i="1" dirty="0">
                <a:solidFill>
                  <a:srgbClr val="00B050"/>
                </a:solidFill>
                <a:latin typeface="Calibri"/>
                <a:cs typeface="Calibri"/>
                <a:sym typeface="Calibri"/>
              </a:rPr>
              <a:t>VPS29</a:t>
            </a:r>
            <a:endParaRPr sz="2800" i="1" dirty="0">
              <a:latin typeface="Calibri"/>
              <a:cs typeface="Calibri"/>
              <a:sym typeface="Calibri"/>
            </a:endParaRPr>
          </a:p>
          <a:p>
            <a:pPr marL="228600" indent="-228600">
              <a:lnSpc>
                <a:spcPts val="2420"/>
              </a:lnSpc>
              <a:spcBef>
                <a:spcPts val="2200"/>
              </a:spcBef>
              <a:buSzPct val="100000"/>
              <a:buFont typeface="Arial"/>
              <a:buChar char="•"/>
              <a:defRPr sz="2800"/>
            </a:pPr>
            <a:r>
              <a:rPr lang="it-IT" sz="2800" dirty="0">
                <a:latin typeface="Calibri"/>
                <a:cs typeface="Calibri"/>
                <a:sym typeface="Calibri"/>
              </a:rPr>
              <a:t>Novel candidate gene - Homozygous recessive: none</a:t>
            </a:r>
          </a:p>
          <a:p>
            <a:pPr marL="228600" indent="-228600">
              <a:lnSpc>
                <a:spcPts val="2420"/>
              </a:lnSpc>
              <a:spcBef>
                <a:spcPts val="2200"/>
              </a:spcBef>
              <a:buSzPct val="100000"/>
              <a:buFont typeface="Arial"/>
              <a:buChar char="•"/>
              <a:defRPr sz="2800"/>
            </a:pPr>
            <a:r>
              <a:rPr sz="2800" dirty="0">
                <a:latin typeface="Calibri"/>
                <a:cs typeface="Calibri"/>
                <a:sym typeface="Calibri"/>
              </a:rPr>
              <a:t>Novel candidate gene - Compound heterozygote: </a:t>
            </a:r>
            <a:r>
              <a:rPr sz="2800" i="1" dirty="0">
                <a:solidFill>
                  <a:srgbClr val="00B050"/>
                </a:solidFill>
                <a:latin typeface="Calibri"/>
                <a:cs typeface="Calibri"/>
                <a:sym typeface="Calibri"/>
              </a:rPr>
              <a:t>INTS9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>
          <a:xfrm>
            <a:off x="9402482" y="6400418"/>
            <a:ext cx="177289" cy="276995"/>
          </a:xfrm>
        </p:spPr>
        <p:txBody>
          <a:bodyPr/>
          <a:lstStyle/>
          <a:p>
            <a:fld id="{86CB4B4D-7CA3-9044-876B-883B54F8677D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9" name="Shape 202"/>
          <p:cNvSpPr/>
          <p:nvPr/>
        </p:nvSpPr>
        <p:spPr>
          <a:xfrm>
            <a:off x="708568" y="1950580"/>
            <a:ext cx="4351889" cy="43478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pPr marL="228600" indent="-228600">
              <a:lnSpc>
                <a:spcPts val="2420"/>
              </a:lnSpc>
              <a:spcBef>
                <a:spcPts val="2200"/>
              </a:spcBef>
              <a:buSzPct val="100000"/>
              <a:buFont typeface="Arial"/>
              <a:buChar char="•"/>
              <a:defRPr sz="2800"/>
            </a:pPr>
            <a:r>
              <a:rPr sz="2800" dirty="0">
                <a:latin typeface="Calibri"/>
                <a:cs typeface="Calibri"/>
                <a:sym typeface="Calibri"/>
              </a:rPr>
              <a:t>Candidate genes: </a:t>
            </a:r>
            <a:r>
              <a:rPr lang="en-US" sz="2800" dirty="0">
                <a:latin typeface="Calibri"/>
                <a:cs typeface="Calibri"/>
                <a:sym typeface="Calibri"/>
              </a:rPr>
              <a:t>none</a:t>
            </a:r>
          </a:p>
          <a:p>
            <a:pPr marL="228600" indent="-228600">
              <a:lnSpc>
                <a:spcPts val="2420"/>
              </a:lnSpc>
              <a:spcBef>
                <a:spcPts val="2200"/>
              </a:spcBef>
              <a:buSzPct val="100000"/>
              <a:buFont typeface="Arial"/>
              <a:buChar char="•"/>
              <a:defRPr sz="2800"/>
            </a:pPr>
            <a:r>
              <a:rPr lang="en-US" sz="2800" i="1" dirty="0">
                <a:latin typeface="Calibri"/>
                <a:cs typeface="Calibri"/>
                <a:sym typeface="Calibri"/>
              </a:rPr>
              <a:t>De novo</a:t>
            </a:r>
            <a:r>
              <a:rPr lang="en-US" sz="2800" dirty="0">
                <a:latin typeface="Calibri"/>
                <a:cs typeface="Calibri"/>
                <a:sym typeface="Calibri"/>
              </a:rPr>
              <a:t> model</a:t>
            </a:r>
            <a:r>
              <a:rPr sz="2800" dirty="0">
                <a:latin typeface="Calibri"/>
                <a:cs typeface="Calibri"/>
                <a:sym typeface="Calibri"/>
              </a:rPr>
              <a:t>: </a:t>
            </a:r>
            <a:r>
              <a:rPr sz="2800" i="1" dirty="0">
                <a:solidFill>
                  <a:schemeClr val="tx1"/>
                </a:solidFill>
                <a:latin typeface="Calibri"/>
                <a:cs typeface="Calibri"/>
                <a:sym typeface="Calibri"/>
              </a:rPr>
              <a:t>ASCL1, </a:t>
            </a:r>
            <a:r>
              <a:rPr sz="2800" i="1" dirty="0">
                <a:solidFill>
                  <a:srgbClr val="00B050"/>
                </a:solidFill>
                <a:latin typeface="Calibri"/>
                <a:cs typeface="Calibri"/>
                <a:sym typeface="Calibri"/>
              </a:rPr>
              <a:t>VPS29</a:t>
            </a:r>
          </a:p>
          <a:p>
            <a:pPr marL="228600" indent="-228600">
              <a:lnSpc>
                <a:spcPts val="2420"/>
              </a:lnSpc>
              <a:spcBef>
                <a:spcPts val="2200"/>
              </a:spcBef>
              <a:buSzPct val="100000"/>
              <a:buFont typeface="Arial"/>
              <a:buChar char="•"/>
              <a:defRPr sz="2800"/>
            </a:pPr>
            <a:r>
              <a:rPr sz="2800" dirty="0">
                <a:latin typeface="Calibri"/>
                <a:cs typeface="Calibri"/>
                <a:sym typeface="Calibri"/>
              </a:rPr>
              <a:t>Homozygous recessive:</a:t>
            </a:r>
            <a:r>
              <a:rPr lang="en-US" sz="2800" dirty="0">
                <a:latin typeface="Calibri"/>
                <a:cs typeface="Calibri"/>
                <a:sym typeface="Calibri"/>
              </a:rPr>
              <a:t> none</a:t>
            </a:r>
            <a:endParaRPr sz="2800" dirty="0">
              <a:latin typeface="Calibri"/>
              <a:cs typeface="Calibri"/>
              <a:sym typeface="Calibri"/>
            </a:endParaRPr>
          </a:p>
          <a:p>
            <a:pPr marL="228600" indent="-228600">
              <a:lnSpc>
                <a:spcPts val="2420"/>
              </a:lnSpc>
              <a:spcBef>
                <a:spcPts val="2200"/>
              </a:spcBef>
              <a:buSzPct val="100000"/>
              <a:buFont typeface="Arial"/>
              <a:buChar char="•"/>
              <a:defRPr sz="2800"/>
            </a:pPr>
            <a:r>
              <a:rPr sz="2800" dirty="0">
                <a:latin typeface="Calibri"/>
                <a:cs typeface="Calibri"/>
                <a:sym typeface="Calibri"/>
              </a:rPr>
              <a:t>Compound heterozygote: </a:t>
            </a:r>
            <a:r>
              <a:rPr sz="2800" i="1" dirty="0">
                <a:solidFill>
                  <a:schemeClr val="tx1"/>
                </a:solidFill>
                <a:latin typeface="Calibri"/>
                <a:cs typeface="Calibri"/>
                <a:sym typeface="Calibri"/>
              </a:rPr>
              <a:t>ABCA4, </a:t>
            </a:r>
            <a:r>
              <a:rPr sz="2800" i="1" dirty="0">
                <a:solidFill>
                  <a:srgbClr val="00B050"/>
                </a:solidFill>
                <a:latin typeface="Calibri"/>
                <a:cs typeface="Calibri"/>
                <a:sym typeface="Calibri"/>
              </a:rPr>
              <a:t>INTS9</a:t>
            </a:r>
            <a:r>
              <a:rPr lang="en-US" sz="2800" i="1" dirty="0">
                <a:latin typeface="Calibri"/>
                <a:cs typeface="Calibri"/>
                <a:sym typeface="Calibri"/>
              </a:rPr>
              <a:t>, AHDC1</a:t>
            </a:r>
            <a:r>
              <a:rPr lang="en-US" sz="2800" dirty="0">
                <a:latin typeface="Calibri"/>
                <a:cs typeface="Calibri"/>
                <a:sym typeface="Calibri"/>
              </a:rPr>
              <a:t>, </a:t>
            </a:r>
            <a:r>
              <a:rPr lang="en-US" sz="2800" i="1" dirty="0">
                <a:latin typeface="Calibri"/>
                <a:cs typeface="Calibri"/>
                <a:sym typeface="Calibri"/>
              </a:rPr>
              <a:t>NEB</a:t>
            </a:r>
            <a:r>
              <a:rPr lang="en-US" sz="2800" dirty="0">
                <a:latin typeface="Calibri"/>
                <a:cs typeface="Calibri"/>
                <a:sym typeface="Calibri"/>
              </a:rPr>
              <a:t>, </a:t>
            </a:r>
            <a:r>
              <a:rPr lang="en-US" sz="2800" i="1" dirty="0">
                <a:latin typeface="Calibri"/>
                <a:cs typeface="Calibri"/>
                <a:sym typeface="Calibri"/>
              </a:rPr>
              <a:t>TTN</a:t>
            </a:r>
            <a:r>
              <a:rPr lang="en-US" sz="2800" dirty="0">
                <a:latin typeface="Calibri"/>
                <a:cs typeface="Calibri"/>
                <a:sym typeface="Calibri"/>
              </a:rPr>
              <a:t>, </a:t>
            </a:r>
            <a:r>
              <a:rPr lang="en-US" sz="2800" i="1" dirty="0">
                <a:latin typeface="Calibri"/>
                <a:cs typeface="Calibri"/>
                <a:sym typeface="Calibri"/>
              </a:rPr>
              <a:t>GBE1</a:t>
            </a:r>
            <a:r>
              <a:rPr lang="en-US" sz="2800" dirty="0">
                <a:latin typeface="Calibri"/>
                <a:cs typeface="Calibri"/>
                <a:sym typeface="Calibri"/>
              </a:rPr>
              <a:t>, </a:t>
            </a:r>
            <a:r>
              <a:rPr lang="en-US" sz="2800" i="1" dirty="0">
                <a:latin typeface="Calibri"/>
                <a:cs typeface="Calibri"/>
                <a:sym typeface="Calibri"/>
              </a:rPr>
              <a:t>C5orf42</a:t>
            </a:r>
            <a:r>
              <a:rPr lang="en-US" sz="2800" dirty="0">
                <a:latin typeface="Calibri"/>
                <a:cs typeface="Calibri"/>
                <a:sym typeface="Calibri"/>
              </a:rPr>
              <a:t>, </a:t>
            </a:r>
            <a:r>
              <a:rPr lang="en-US" sz="2800" i="1" dirty="0">
                <a:latin typeface="Calibri"/>
                <a:cs typeface="Calibri"/>
                <a:sym typeface="Calibri"/>
              </a:rPr>
              <a:t>NOP9</a:t>
            </a:r>
            <a:endParaRPr lang="en-US" sz="2800" dirty="0">
              <a:latin typeface="Calibri"/>
              <a:cs typeface="Calibri"/>
              <a:sym typeface="Calibri"/>
            </a:endParaRPr>
          </a:p>
          <a:p>
            <a:pPr marL="228600" indent="-228600">
              <a:lnSpc>
                <a:spcPts val="2420"/>
              </a:lnSpc>
              <a:spcBef>
                <a:spcPts val="2200"/>
              </a:spcBef>
              <a:buSzPct val="100000"/>
              <a:buFont typeface="Arial"/>
              <a:buChar char="•"/>
              <a:defRPr sz="2800"/>
            </a:pPr>
            <a:r>
              <a:rPr lang="en-US" sz="2800" dirty="0">
                <a:latin typeface="Calibri"/>
                <a:cs typeface="Calibri"/>
                <a:sym typeface="Calibri"/>
              </a:rPr>
              <a:t>Other*:</a:t>
            </a:r>
            <a:r>
              <a:rPr sz="2800" dirty="0">
                <a:latin typeface="Calibri"/>
                <a:cs typeface="Calibri"/>
                <a:sym typeface="Calibri"/>
              </a:rPr>
              <a:t> </a:t>
            </a:r>
            <a:r>
              <a:rPr sz="2800" i="1" dirty="0">
                <a:latin typeface="Calibri"/>
                <a:cs typeface="Calibri"/>
                <a:sym typeface="Calibri"/>
              </a:rPr>
              <a:t>PYCR1</a:t>
            </a:r>
            <a:endParaRPr sz="2800" dirty="0">
              <a:latin typeface="Calibri"/>
              <a:cs typeface="Calibri"/>
              <a:sym typeface="Calibri"/>
            </a:endParaRPr>
          </a:p>
        </p:txBody>
      </p:sp>
      <p:sp>
        <p:nvSpPr>
          <p:cNvPr id="10" name="Shape 212"/>
          <p:cNvSpPr>
            <a:spLocks noGrp="1"/>
          </p:cNvSpPr>
          <p:nvPr>
            <p:ph type="title"/>
          </p:nvPr>
        </p:nvSpPr>
        <p:spPr>
          <a:xfrm>
            <a:off x="614361" y="0"/>
            <a:ext cx="8872540" cy="1325563"/>
          </a:xfrm>
          <a:prstGeom prst="rect">
            <a:avLst/>
          </a:prstGeom>
        </p:spPr>
        <p:txBody>
          <a:bodyPr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r>
              <a:rPr dirty="0"/>
              <a:t>Example 1: DG Project - Broad</a:t>
            </a:r>
          </a:p>
        </p:txBody>
      </p:sp>
      <p:sp>
        <p:nvSpPr>
          <p:cNvPr id="11" name="Shape 213"/>
          <p:cNvSpPr/>
          <p:nvPr/>
        </p:nvSpPr>
        <p:spPr>
          <a:xfrm>
            <a:off x="723900" y="1066800"/>
            <a:ext cx="9563101" cy="0"/>
          </a:xfrm>
          <a:prstGeom prst="line">
            <a:avLst/>
          </a:prstGeom>
          <a:ln w="57150" cmpd="thickThin">
            <a:solidFill>
              <a:srgbClr val="0D547D"/>
            </a:solidFill>
          </a:ln>
          <a:effectLst>
            <a:outerShdw blurRad="50800" dist="38100" dir="2700000" rotWithShape="0">
              <a:srgbClr val="000000">
                <a:alpha val="24000"/>
              </a:srgbClr>
            </a:outerShdw>
          </a:effectLst>
        </p:spPr>
        <p:txBody>
          <a:bodyPr lIns="45718" tIns="45718" rIns="45718" bIns="45718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05950481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>
            <a:spLocks noGrp="1"/>
          </p:cNvSpPr>
          <p:nvPr>
            <p:ph type="body" idx="1"/>
          </p:nvPr>
        </p:nvSpPr>
        <p:spPr>
          <a:xfrm>
            <a:off x="622298" y="1444228"/>
            <a:ext cx="9396389" cy="500605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71450" indent="-171450" defTabSz="685800">
              <a:spcBef>
                <a:spcPts val="700"/>
              </a:spcBef>
              <a:defRPr sz="2400"/>
            </a:pPr>
            <a:r>
              <a:rPr dirty="0"/>
              <a:t>2 genes nominated as candidates by all three CMGs</a:t>
            </a:r>
          </a:p>
          <a:p>
            <a:pPr marL="171450" indent="-171450" defTabSz="685800">
              <a:spcBef>
                <a:spcPts val="700"/>
              </a:spcBef>
              <a:defRPr sz="2400"/>
            </a:pPr>
            <a:endParaRPr dirty="0"/>
          </a:p>
          <a:p>
            <a:pPr marL="171450" indent="-171450" defTabSz="685800">
              <a:spcBef>
                <a:spcPts val="700"/>
              </a:spcBef>
              <a:defRPr sz="2400"/>
            </a:pPr>
            <a:r>
              <a:rPr dirty="0"/>
              <a:t>Compound heterozygote variants in </a:t>
            </a:r>
            <a:r>
              <a:rPr i="1" dirty="0"/>
              <a:t>INTS9</a:t>
            </a:r>
          </a:p>
          <a:p>
            <a:pPr marL="542925" lvl="1" indent="-200025" defTabSz="685800">
              <a:spcBef>
                <a:spcPts val="700"/>
              </a:spcBef>
              <a:defRPr sz="1800"/>
            </a:pPr>
            <a:r>
              <a:rPr sz="2400" dirty="0"/>
              <a:t>Patients with</a:t>
            </a:r>
            <a:r>
              <a:rPr lang="en-US" sz="2400" dirty="0"/>
              <a:t> CNVs </a:t>
            </a:r>
            <a:r>
              <a:rPr sz="2400" dirty="0"/>
              <a:t>intersecting </a:t>
            </a:r>
            <a:r>
              <a:rPr sz="2400" i="1" dirty="0"/>
              <a:t>INTS9</a:t>
            </a:r>
            <a:r>
              <a:rPr sz="2400" dirty="0"/>
              <a:t> </a:t>
            </a:r>
            <a:r>
              <a:rPr lang="en-US" sz="2400" dirty="0"/>
              <a:t>noted as “definitely pathogenic” in DECIPHER </a:t>
            </a:r>
            <a:r>
              <a:rPr sz="2400" dirty="0"/>
              <a:t>can exhibit coloboma, hypotonia, motor delay, </a:t>
            </a:r>
            <a:r>
              <a:rPr lang="en-US" sz="2400" dirty="0"/>
              <a:t>and</a:t>
            </a:r>
            <a:r>
              <a:rPr sz="2400" dirty="0"/>
              <a:t> wide inter-nipple distance</a:t>
            </a:r>
          </a:p>
          <a:p>
            <a:pPr marL="171450" indent="-171450" defTabSz="685800">
              <a:spcBef>
                <a:spcPts val="700"/>
              </a:spcBef>
              <a:defRPr sz="2400" i="1"/>
            </a:pPr>
            <a:endParaRPr dirty="0"/>
          </a:p>
          <a:p>
            <a:pPr marL="171450" indent="-171450" defTabSz="685800">
              <a:spcBef>
                <a:spcPts val="700"/>
              </a:spcBef>
              <a:defRPr sz="2400" i="1"/>
            </a:pPr>
            <a:r>
              <a:rPr dirty="0"/>
              <a:t>De novo</a:t>
            </a:r>
            <a:r>
              <a:rPr i="0" dirty="0"/>
              <a:t> missense variant in </a:t>
            </a:r>
            <a:r>
              <a:rPr dirty="0"/>
              <a:t>VPS29</a:t>
            </a:r>
          </a:p>
          <a:p>
            <a:pPr marL="542925" lvl="1" indent="-200025" defTabSz="685800">
              <a:spcBef>
                <a:spcPts val="700"/>
              </a:spcBef>
              <a:defRPr sz="1800"/>
            </a:pPr>
            <a:r>
              <a:rPr sz="2400" dirty="0"/>
              <a:t>Variants in </a:t>
            </a:r>
            <a:r>
              <a:rPr sz="2400" i="1" dirty="0"/>
              <a:t>VPS29</a:t>
            </a:r>
            <a:r>
              <a:rPr sz="2400" dirty="0"/>
              <a:t> have been associated with Parkinson’s disease</a:t>
            </a:r>
          </a:p>
          <a:p>
            <a:pPr marL="342900" lvl="1" indent="0" defTabSz="685800">
              <a:spcBef>
                <a:spcPts val="700"/>
              </a:spcBef>
              <a:buNone/>
              <a:defRPr sz="1800"/>
            </a:pPr>
            <a:endParaRPr sz="2400" dirty="0"/>
          </a:p>
        </p:txBody>
      </p:sp>
      <p:sp>
        <p:nvSpPr>
          <p:cNvPr id="218" name="Shape 218"/>
          <p:cNvSpPr>
            <a:spLocks noGrp="1"/>
          </p:cNvSpPr>
          <p:nvPr>
            <p:ph type="sldNum" sz="quarter" idx="2"/>
          </p:nvPr>
        </p:nvSpPr>
        <p:spPr>
          <a:xfrm>
            <a:off x="9315793" y="6404295"/>
            <a:ext cx="263978" cy="2692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18</a:t>
            </a:fld>
            <a:endParaRPr/>
          </a:p>
        </p:txBody>
      </p:sp>
      <p:sp>
        <p:nvSpPr>
          <p:cNvPr id="219" name="Shape 219"/>
          <p:cNvSpPr>
            <a:spLocks noGrp="1"/>
          </p:cNvSpPr>
          <p:nvPr>
            <p:ph type="title"/>
          </p:nvPr>
        </p:nvSpPr>
        <p:spPr>
          <a:xfrm>
            <a:off x="614361" y="0"/>
            <a:ext cx="8872540" cy="1325563"/>
          </a:xfrm>
          <a:prstGeom prst="rect">
            <a:avLst/>
          </a:prstGeom>
        </p:spPr>
        <p:txBody>
          <a:bodyPr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r>
              <a:t>Example 1: DG Project - results</a:t>
            </a:r>
          </a:p>
        </p:txBody>
      </p:sp>
      <p:sp>
        <p:nvSpPr>
          <p:cNvPr id="220" name="Shape 220"/>
          <p:cNvSpPr/>
          <p:nvPr/>
        </p:nvSpPr>
        <p:spPr>
          <a:xfrm>
            <a:off x="723900" y="1066800"/>
            <a:ext cx="9563101" cy="0"/>
          </a:xfrm>
          <a:prstGeom prst="line">
            <a:avLst/>
          </a:prstGeom>
          <a:ln w="57150" cmpd="thickThin">
            <a:solidFill>
              <a:srgbClr val="0D547D"/>
            </a:solidFill>
          </a:ln>
          <a:effectLst>
            <a:outerShdw blurRad="50800" dist="38100" dir="2700000" rotWithShape="0">
              <a:srgbClr val="000000">
                <a:alpha val="24000"/>
              </a:srgbClr>
            </a:outerShdw>
          </a:effectLst>
        </p:spPr>
        <p:txBody>
          <a:bodyPr lIns="45718" tIns="45718" rIns="45718" bIns="45718"/>
          <a:lstStyle/>
          <a:p>
            <a:endParaRPr/>
          </a:p>
        </p:txBody>
      </p:sp>
    </p:spTree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>
            <a:spLocks noGrp="1"/>
          </p:cNvSpPr>
          <p:nvPr>
            <p:ph type="title"/>
          </p:nvPr>
        </p:nvSpPr>
        <p:spPr>
          <a:xfrm>
            <a:off x="707230" y="-76200"/>
            <a:ext cx="887254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rPr dirty="0"/>
              <a:t>Next steps</a:t>
            </a:r>
          </a:p>
        </p:txBody>
      </p:sp>
      <p:sp>
        <p:nvSpPr>
          <p:cNvPr id="225" name="Shape 225"/>
          <p:cNvSpPr>
            <a:spLocks noGrp="1"/>
          </p:cNvSpPr>
          <p:nvPr>
            <p:ph type="body" idx="1"/>
          </p:nvPr>
        </p:nvSpPr>
        <p:spPr>
          <a:xfrm>
            <a:off x="647700" y="1142999"/>
            <a:ext cx="9639300" cy="5125627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777240">
              <a:spcBef>
                <a:spcPts val="800"/>
              </a:spcBef>
              <a:defRPr sz="2380"/>
            </a:pPr>
            <a:r>
              <a:rPr sz="2400" dirty="0"/>
              <a:t> </a:t>
            </a:r>
            <a:r>
              <a:rPr lang="en-US" sz="2400" dirty="0"/>
              <a:t>Exercise 1: </a:t>
            </a:r>
            <a:r>
              <a:rPr sz="2400" dirty="0"/>
              <a:t>All centers complete their analyses </a:t>
            </a:r>
          </a:p>
          <a:p>
            <a:pPr marL="615315" lvl="1" indent="-226695" defTabSz="777240">
              <a:spcBef>
                <a:spcPts val="400"/>
              </a:spcBef>
              <a:buSzPct val="70000"/>
              <a:buFont typeface="Courier New"/>
              <a:buChar char="o"/>
              <a:defRPr sz="2040"/>
            </a:pPr>
            <a:r>
              <a:rPr sz="2400" dirty="0"/>
              <a:t>Compare results at the variant level by conference call</a:t>
            </a:r>
          </a:p>
          <a:p>
            <a:pPr marL="615315" lvl="1" indent="-226695" defTabSz="777240">
              <a:spcBef>
                <a:spcPts val="400"/>
              </a:spcBef>
              <a:buSzPct val="70000"/>
              <a:buFont typeface="Courier New"/>
              <a:buChar char="o"/>
              <a:defRPr sz="2040"/>
            </a:pPr>
            <a:r>
              <a:rPr lang="en-US" sz="2400" dirty="0"/>
              <a:t>Share detailed protocols </a:t>
            </a:r>
          </a:p>
          <a:p>
            <a:pPr marL="615315" lvl="1" indent="-226695" defTabSz="777240">
              <a:spcBef>
                <a:spcPts val="400"/>
              </a:spcBef>
              <a:buSzPct val="70000"/>
              <a:buFont typeface="Courier New"/>
              <a:buChar char="o"/>
              <a:defRPr sz="2040"/>
            </a:pPr>
            <a:r>
              <a:rPr sz="2400" dirty="0"/>
              <a:t>Evaluate why some genes nominated by one CMG and not anothe</a:t>
            </a:r>
            <a:r>
              <a:rPr lang="en-US" sz="2400" dirty="0"/>
              <a:t>r</a:t>
            </a:r>
            <a:endParaRPr sz="2400" dirty="0"/>
          </a:p>
          <a:p>
            <a:pPr defTabSz="777240">
              <a:lnSpc>
                <a:spcPts val="2880"/>
              </a:lnSpc>
              <a:spcBef>
                <a:spcPts val="1900"/>
              </a:spcBef>
              <a:defRPr sz="2380"/>
            </a:pPr>
            <a:r>
              <a:rPr sz="2400" dirty="0"/>
              <a:t> </a:t>
            </a:r>
            <a:r>
              <a:rPr lang="en-US" sz="2400" dirty="0"/>
              <a:t>Exercise 1: </a:t>
            </a:r>
            <a:r>
              <a:rPr sz="2400" dirty="0"/>
              <a:t>Additional evaluation of top candidates</a:t>
            </a:r>
          </a:p>
          <a:p>
            <a:pPr marL="615315" lvl="1" indent="-226695" defTabSz="777240">
              <a:spcBef>
                <a:spcPts val="300"/>
              </a:spcBef>
              <a:buSzPct val="70000"/>
              <a:buFont typeface="Courier New"/>
              <a:buChar char="o"/>
              <a:defRPr sz="2040"/>
            </a:pPr>
            <a:r>
              <a:rPr lang="en-US" sz="2400" dirty="0"/>
              <a:t>Consulting g</a:t>
            </a:r>
            <a:r>
              <a:rPr sz="2400" dirty="0"/>
              <a:t>ene experts</a:t>
            </a:r>
            <a:endParaRPr lang="en-US" sz="2400" dirty="0"/>
          </a:p>
          <a:p>
            <a:pPr marL="615315" lvl="1" indent="-226695" defTabSz="777240">
              <a:spcBef>
                <a:spcPts val="300"/>
              </a:spcBef>
              <a:buSzPct val="70000"/>
              <a:buFont typeface="Courier New"/>
              <a:buChar char="o"/>
              <a:defRPr sz="2040"/>
            </a:pPr>
            <a:r>
              <a:rPr lang="en-US" sz="2400" dirty="0"/>
              <a:t>Perform </a:t>
            </a:r>
            <a:r>
              <a:rPr sz="2400" dirty="0"/>
              <a:t>alt</a:t>
            </a:r>
            <a:r>
              <a:rPr lang="en-US" sz="2400" dirty="0"/>
              <a:t>ernative</a:t>
            </a:r>
            <a:r>
              <a:rPr sz="2400" dirty="0"/>
              <a:t> experiments (ex. RNA-</a:t>
            </a:r>
            <a:r>
              <a:rPr sz="2400" dirty="0" err="1"/>
              <a:t>seq</a:t>
            </a:r>
            <a:r>
              <a:rPr sz="2400" dirty="0"/>
              <a:t>)</a:t>
            </a:r>
            <a:r>
              <a:rPr lang="en-US" sz="2400" dirty="0"/>
              <a:t> for functional testing</a:t>
            </a:r>
            <a:endParaRPr sz="2400" dirty="0"/>
          </a:p>
          <a:p>
            <a:pPr marL="615315" lvl="1" indent="-226695" defTabSz="777240">
              <a:spcBef>
                <a:spcPts val="300"/>
              </a:spcBef>
              <a:buSzPct val="70000"/>
              <a:buFont typeface="Courier New"/>
              <a:buChar char="o"/>
              <a:defRPr sz="2040"/>
            </a:pPr>
            <a:r>
              <a:rPr lang="en-US" sz="2400" dirty="0"/>
              <a:t>Search for a</a:t>
            </a:r>
            <a:r>
              <a:rPr sz="2400" dirty="0"/>
              <a:t>dditional case</a:t>
            </a:r>
            <a:r>
              <a:rPr sz="2400" dirty="0">
                <a:solidFill>
                  <a:schemeClr val="tx1"/>
                </a:solidFill>
              </a:rPr>
              <a:t>s through </a:t>
            </a:r>
            <a:r>
              <a:rPr lang="en-US" sz="2400" dirty="0">
                <a:solidFill>
                  <a:schemeClr val="tx1"/>
                </a:solidFill>
              </a:rPr>
              <a:t>GeneMatcher/Matchmaker Exchange</a:t>
            </a:r>
            <a:r>
              <a:rPr sz="2400" dirty="0"/>
              <a:t> </a:t>
            </a:r>
          </a:p>
          <a:p>
            <a:pPr defTabSz="777240">
              <a:lnSpc>
                <a:spcPts val="2880"/>
              </a:lnSpc>
              <a:spcBef>
                <a:spcPts val="1900"/>
              </a:spcBef>
              <a:defRPr sz="2380"/>
            </a:pPr>
            <a:r>
              <a:rPr sz="2400" dirty="0"/>
              <a:t> Exercise 2 (does not need to wait on </a:t>
            </a:r>
            <a:r>
              <a:rPr lang="en-US" sz="2400" dirty="0"/>
              <a:t>Exercise 1</a:t>
            </a:r>
            <a:r>
              <a:rPr sz="2400" dirty="0"/>
              <a:t>) </a:t>
            </a:r>
          </a:p>
          <a:p>
            <a:pPr marL="615315" lvl="1" indent="-226695" defTabSz="777240">
              <a:lnSpc>
                <a:spcPts val="2600"/>
              </a:lnSpc>
              <a:spcBef>
                <a:spcPts val="300"/>
              </a:spcBef>
              <a:buSzPct val="70000"/>
              <a:buFont typeface="Courier New"/>
              <a:buChar char="o"/>
              <a:defRPr sz="2380"/>
            </a:pPr>
            <a:r>
              <a:rPr sz="2400" dirty="0"/>
              <a:t> Consider and test additional models</a:t>
            </a:r>
          </a:p>
          <a:p>
            <a:pPr marL="615315" lvl="1" indent="-226695" defTabSz="777240">
              <a:lnSpc>
                <a:spcPts val="2600"/>
              </a:lnSpc>
              <a:spcBef>
                <a:spcPts val="300"/>
              </a:spcBef>
              <a:buSzPct val="70000"/>
              <a:buFont typeface="Courier New"/>
              <a:buChar char="o"/>
              <a:defRPr sz="2040"/>
            </a:pPr>
            <a:r>
              <a:rPr sz="2400" dirty="0"/>
              <a:t> WGS of those that remain unsolved ?</a:t>
            </a:r>
          </a:p>
        </p:txBody>
      </p:sp>
      <p:sp>
        <p:nvSpPr>
          <p:cNvPr id="226" name="Shape 226"/>
          <p:cNvSpPr>
            <a:spLocks noGrp="1"/>
          </p:cNvSpPr>
          <p:nvPr>
            <p:ph type="sldNum" sz="quarter" idx="2"/>
          </p:nvPr>
        </p:nvSpPr>
        <p:spPr>
          <a:xfrm>
            <a:off x="9315793" y="6404295"/>
            <a:ext cx="263978" cy="2692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19</a:t>
            </a:fld>
            <a:endParaRPr/>
          </a:p>
        </p:txBody>
      </p:sp>
      <p:sp>
        <p:nvSpPr>
          <p:cNvPr id="227" name="Shape 227"/>
          <p:cNvSpPr/>
          <p:nvPr/>
        </p:nvSpPr>
        <p:spPr>
          <a:xfrm>
            <a:off x="723900" y="1066800"/>
            <a:ext cx="9563101" cy="0"/>
          </a:xfrm>
          <a:prstGeom prst="line">
            <a:avLst/>
          </a:prstGeom>
          <a:ln w="57150" cmpd="thickThin">
            <a:solidFill>
              <a:srgbClr val="0D547D"/>
            </a:solidFill>
          </a:ln>
          <a:effectLst>
            <a:outerShdw blurRad="50800" dist="38100" dir="2700000" rotWithShape="0">
              <a:srgbClr val="000000">
                <a:alpha val="24000"/>
              </a:srgbClr>
            </a:outerShdw>
          </a:effectLst>
        </p:spPr>
        <p:txBody>
          <a:bodyPr lIns="45718" tIns="45718" rIns="45718" bIns="45718"/>
          <a:lstStyle/>
          <a:p>
            <a:endParaRPr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/>
          </p:cNvSpPr>
          <p:nvPr>
            <p:ph type="title"/>
          </p:nvPr>
        </p:nvSpPr>
        <p:spPr>
          <a:xfrm>
            <a:off x="707230" y="365126"/>
            <a:ext cx="887254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Overall Goal</a:t>
            </a:r>
          </a:p>
        </p:txBody>
      </p:sp>
      <p:sp>
        <p:nvSpPr>
          <p:cNvPr id="99" name="Shape 99"/>
          <p:cNvSpPr>
            <a:spLocks noGrp="1"/>
          </p:cNvSpPr>
          <p:nvPr>
            <p:ph type="sldNum" sz="quarter" idx="2"/>
          </p:nvPr>
        </p:nvSpPr>
        <p:spPr>
          <a:xfrm>
            <a:off x="9395714" y="6404295"/>
            <a:ext cx="184057" cy="2692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  <p:sp>
        <p:nvSpPr>
          <p:cNvPr id="100" name="Shape 100"/>
          <p:cNvSpPr>
            <a:spLocks noGrp="1"/>
          </p:cNvSpPr>
          <p:nvPr>
            <p:ph type="body" idx="1"/>
          </p:nvPr>
        </p:nvSpPr>
        <p:spPr>
          <a:xfrm>
            <a:off x="707230" y="1825625"/>
            <a:ext cx="8872540" cy="435133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4400"/>
              </a:lnSpc>
              <a:buSzTx/>
              <a:buNone/>
              <a:defRPr sz="3600"/>
            </a:lvl1pPr>
          </a:lstStyle>
          <a:p>
            <a:r>
              <a:rPr dirty="0"/>
              <a:t>Identify strategies and processes to improve the CMGs ability to identify variants and genes </a:t>
            </a:r>
            <a:r>
              <a:rPr lang="en-US" dirty="0"/>
              <a:t>responsible </a:t>
            </a:r>
            <a:r>
              <a:rPr dirty="0"/>
              <a:t>for presumed </a:t>
            </a:r>
            <a:r>
              <a:rPr dirty="0" err="1"/>
              <a:t>Mendelian</a:t>
            </a:r>
            <a:r>
              <a:rPr dirty="0"/>
              <a:t> phenotypes </a:t>
            </a:r>
          </a:p>
        </p:txBody>
      </p:sp>
      <p:sp>
        <p:nvSpPr>
          <p:cNvPr id="101" name="Shape 101"/>
          <p:cNvSpPr/>
          <p:nvPr/>
        </p:nvSpPr>
        <p:spPr>
          <a:xfrm>
            <a:off x="723900" y="1600200"/>
            <a:ext cx="9563101" cy="0"/>
          </a:xfrm>
          <a:prstGeom prst="line">
            <a:avLst/>
          </a:prstGeom>
          <a:ln w="57150" cmpd="thickThin">
            <a:solidFill>
              <a:srgbClr val="0D547D"/>
            </a:solidFill>
          </a:ln>
          <a:effectLst>
            <a:outerShdw blurRad="50800" dist="38100" dir="2700000" rotWithShape="0">
              <a:srgbClr val="000000">
                <a:alpha val="24000"/>
              </a:srgbClr>
            </a:outerShdw>
          </a:effectLst>
        </p:spPr>
        <p:txBody>
          <a:bodyPr lIns="45718" tIns="45718" rIns="45718" bIns="45718"/>
          <a:lstStyle/>
          <a:p>
            <a:endParaRPr/>
          </a:p>
        </p:txBody>
      </p:sp>
    </p:spTree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>
            <a:spLocks noGrp="1"/>
          </p:cNvSpPr>
          <p:nvPr>
            <p:ph type="title"/>
          </p:nvPr>
        </p:nvSpPr>
        <p:spPr>
          <a:xfrm>
            <a:off x="571499" y="38100"/>
            <a:ext cx="887254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Thanks to contributors</a:t>
            </a:r>
          </a:p>
        </p:txBody>
      </p:sp>
      <p:sp>
        <p:nvSpPr>
          <p:cNvPr id="230" name="Shape 230"/>
          <p:cNvSpPr>
            <a:spLocks noGrp="1"/>
          </p:cNvSpPr>
          <p:nvPr>
            <p:ph type="body" sz="quarter" idx="1"/>
          </p:nvPr>
        </p:nvSpPr>
        <p:spPr>
          <a:xfrm>
            <a:off x="707230" y="1448767"/>
            <a:ext cx="2590447" cy="403763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 indent="0" hangingPunct="0">
              <a:lnSpc>
                <a:spcPct val="81000"/>
              </a:lnSpc>
              <a:buSzTx/>
              <a:buNone/>
              <a:defRPr sz="2800" u="sng">
                <a:latin typeface="+mj-lt"/>
                <a:ea typeface="+mj-ea"/>
                <a:cs typeface="+mj-cs"/>
                <a:sym typeface="Calibri"/>
              </a:defRPr>
            </a:pPr>
            <a:r>
              <a:rPr lang="en-US" u="sng" dirty="0"/>
              <a:t>Baylor-Hopkins</a:t>
            </a:r>
          </a:p>
          <a:p>
            <a:pPr marL="0" indent="0" defTabSz="807138">
              <a:spcBef>
                <a:spcPts val="800"/>
              </a:spcBef>
              <a:buSzTx/>
              <a:buNone/>
              <a:defRPr sz="1746"/>
            </a:pPr>
            <a:r>
              <a:rPr dirty="0"/>
              <a:t>Nara </a:t>
            </a:r>
            <a:r>
              <a:rPr dirty="0" err="1"/>
              <a:t>Sobreira</a:t>
            </a:r>
            <a:endParaRPr sz="1552" dirty="0"/>
          </a:p>
          <a:p>
            <a:pPr marL="0" indent="0" defTabSz="807138">
              <a:spcBef>
                <a:spcPts val="800"/>
              </a:spcBef>
              <a:buSzTx/>
              <a:buNone/>
              <a:defRPr sz="1746"/>
            </a:pPr>
            <a:r>
              <a:rPr dirty="0" err="1"/>
              <a:t>Zeynep</a:t>
            </a:r>
            <a:r>
              <a:rPr dirty="0"/>
              <a:t> </a:t>
            </a:r>
            <a:r>
              <a:rPr dirty="0" err="1"/>
              <a:t>Hande</a:t>
            </a:r>
            <a:r>
              <a:rPr dirty="0"/>
              <a:t> </a:t>
            </a:r>
            <a:r>
              <a:rPr dirty="0" err="1"/>
              <a:t>Coban</a:t>
            </a:r>
            <a:r>
              <a:rPr dirty="0"/>
              <a:t> </a:t>
            </a:r>
            <a:r>
              <a:rPr dirty="0" err="1"/>
              <a:t>Akdemir</a:t>
            </a:r>
            <a:endParaRPr sz="1552" dirty="0"/>
          </a:p>
          <a:p>
            <a:pPr marL="0" indent="0" defTabSz="807138">
              <a:spcBef>
                <a:spcPts val="800"/>
              </a:spcBef>
              <a:buSzTx/>
              <a:buNone/>
              <a:defRPr sz="1746"/>
            </a:pPr>
            <a:r>
              <a:rPr dirty="0" err="1"/>
              <a:t>Dimitrios</a:t>
            </a:r>
            <a:r>
              <a:rPr dirty="0"/>
              <a:t> </a:t>
            </a:r>
            <a:r>
              <a:rPr dirty="0" err="1"/>
              <a:t>Avramopoulos</a:t>
            </a:r>
            <a:endParaRPr sz="1552" dirty="0"/>
          </a:p>
          <a:p>
            <a:pPr marL="0" indent="0" defTabSz="807138">
              <a:spcBef>
                <a:spcPts val="800"/>
              </a:spcBef>
              <a:buSzTx/>
              <a:buNone/>
              <a:defRPr sz="1746"/>
            </a:pPr>
            <a:r>
              <a:rPr dirty="0"/>
              <a:t>Kim </a:t>
            </a:r>
            <a:r>
              <a:rPr dirty="0" err="1"/>
              <a:t>Doheny</a:t>
            </a:r>
            <a:endParaRPr sz="1552" dirty="0"/>
          </a:p>
          <a:p>
            <a:pPr marL="0" indent="0" defTabSz="807138">
              <a:spcBef>
                <a:spcPts val="800"/>
              </a:spcBef>
              <a:buSzTx/>
              <a:buNone/>
              <a:defRPr sz="1746"/>
            </a:pPr>
            <a:r>
              <a:rPr dirty="0"/>
              <a:t>Betty </a:t>
            </a:r>
            <a:r>
              <a:rPr dirty="0" err="1"/>
              <a:t>Fernandini</a:t>
            </a:r>
            <a:endParaRPr sz="1552" dirty="0"/>
          </a:p>
          <a:p>
            <a:pPr marL="0" indent="0" defTabSz="807138">
              <a:spcBef>
                <a:spcPts val="800"/>
              </a:spcBef>
              <a:buSzTx/>
              <a:buNone/>
              <a:defRPr sz="1746"/>
            </a:pPr>
            <a:r>
              <a:rPr dirty="0"/>
              <a:t>Dane </a:t>
            </a:r>
            <a:r>
              <a:rPr dirty="0" err="1"/>
              <a:t>Witmer</a:t>
            </a:r>
            <a:endParaRPr sz="1552" dirty="0"/>
          </a:p>
          <a:p>
            <a:pPr marL="0" indent="0" defTabSz="807138">
              <a:spcBef>
                <a:spcPts val="800"/>
              </a:spcBef>
              <a:buSzTx/>
              <a:buNone/>
              <a:defRPr sz="1746"/>
            </a:pPr>
            <a:r>
              <a:rPr dirty="0"/>
              <a:t>Elizabeth Wohler</a:t>
            </a:r>
          </a:p>
          <a:p>
            <a:pPr marL="0" indent="0" defTabSz="807138">
              <a:spcBef>
                <a:spcPts val="800"/>
              </a:spcBef>
              <a:buSzTx/>
              <a:buNone/>
              <a:defRPr sz="1746" b="1"/>
            </a:pPr>
            <a:r>
              <a:rPr dirty="0"/>
              <a:t>David Valle</a:t>
            </a:r>
          </a:p>
        </p:txBody>
      </p:sp>
      <p:sp>
        <p:nvSpPr>
          <p:cNvPr id="231" name="Shape 231"/>
          <p:cNvSpPr/>
          <p:nvPr/>
        </p:nvSpPr>
        <p:spPr>
          <a:xfrm>
            <a:off x="6218716" y="1447799"/>
            <a:ext cx="1569797" cy="18501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pPr>
              <a:lnSpc>
                <a:spcPct val="72000"/>
              </a:lnSpc>
              <a:spcBef>
                <a:spcPts val="1000"/>
              </a:spcBef>
              <a:defRPr sz="2500" u="sng">
                <a:latin typeface="+mj-lt"/>
                <a:ea typeface="+mj-ea"/>
                <a:cs typeface="+mj-cs"/>
                <a:sym typeface="Calibri"/>
              </a:defRPr>
            </a:pPr>
            <a:r>
              <a:rPr sz="2800" dirty="0"/>
              <a:t>UW</a:t>
            </a:r>
          </a:p>
          <a:p>
            <a:pPr>
              <a:lnSpc>
                <a:spcPct val="72000"/>
              </a:lnSpc>
              <a:spcBef>
                <a:spcPts val="1000"/>
              </a:spcBef>
              <a:defRPr sz="1700" b="1">
                <a:latin typeface="+mj-lt"/>
                <a:ea typeface="+mj-ea"/>
                <a:cs typeface="+mj-cs"/>
                <a:sym typeface="Calibri"/>
              </a:defRPr>
            </a:pPr>
            <a:r>
              <a:rPr dirty="0"/>
              <a:t>Liz Blue</a:t>
            </a:r>
            <a:endParaRPr sz="1600" dirty="0"/>
          </a:p>
          <a:p>
            <a:pPr>
              <a:lnSpc>
                <a:spcPct val="72000"/>
              </a:lnSpc>
              <a:spcBef>
                <a:spcPts val="1000"/>
              </a:spcBef>
              <a:defRPr sz="1700">
                <a:latin typeface="+mj-lt"/>
                <a:ea typeface="+mj-ea"/>
                <a:cs typeface="+mj-cs"/>
                <a:sym typeface="Calibri"/>
              </a:defRPr>
            </a:pPr>
            <a:r>
              <a:rPr dirty="0"/>
              <a:t>Mike </a:t>
            </a:r>
            <a:r>
              <a:rPr dirty="0" err="1"/>
              <a:t>Bamshad</a:t>
            </a:r>
            <a:endParaRPr sz="1900" dirty="0"/>
          </a:p>
          <a:p>
            <a:pPr>
              <a:lnSpc>
                <a:spcPct val="72000"/>
              </a:lnSpc>
              <a:spcBef>
                <a:spcPts val="1000"/>
              </a:spcBef>
              <a:defRPr sz="1700">
                <a:latin typeface="+mj-lt"/>
                <a:ea typeface="+mj-ea"/>
                <a:cs typeface="+mj-cs"/>
                <a:sym typeface="Calibri"/>
              </a:defRPr>
            </a:pPr>
            <a:r>
              <a:rPr dirty="0"/>
              <a:t>Jessica Chong</a:t>
            </a:r>
            <a:endParaRPr sz="1600" dirty="0"/>
          </a:p>
          <a:p>
            <a:pPr>
              <a:lnSpc>
                <a:spcPct val="72000"/>
              </a:lnSpc>
              <a:spcBef>
                <a:spcPts val="1000"/>
              </a:spcBef>
              <a:defRPr sz="1700">
                <a:latin typeface="+mj-lt"/>
                <a:ea typeface="+mj-ea"/>
                <a:cs typeface="+mj-cs"/>
                <a:sym typeface="Calibri"/>
              </a:defRPr>
            </a:pPr>
            <a:r>
              <a:rPr dirty="0"/>
              <a:t>Debbie Nickerson</a:t>
            </a:r>
          </a:p>
        </p:txBody>
      </p:sp>
      <p:sp>
        <p:nvSpPr>
          <p:cNvPr id="232" name="Shape 232"/>
          <p:cNvSpPr/>
          <p:nvPr/>
        </p:nvSpPr>
        <p:spPr>
          <a:xfrm>
            <a:off x="3490636" y="1447799"/>
            <a:ext cx="2552976" cy="25156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pPr>
              <a:lnSpc>
                <a:spcPct val="81000"/>
              </a:lnSpc>
              <a:spcBef>
                <a:spcPts val="1000"/>
              </a:spcBef>
              <a:defRPr sz="2800" u="sng">
                <a:latin typeface="+mj-lt"/>
                <a:ea typeface="+mj-ea"/>
                <a:cs typeface="+mj-cs"/>
                <a:sym typeface="Calibri"/>
              </a:defRPr>
            </a:pPr>
            <a:r>
              <a:rPr dirty="0"/>
              <a:t>Broad Institute</a:t>
            </a:r>
          </a:p>
          <a:p>
            <a:pPr>
              <a:lnSpc>
                <a:spcPct val="81000"/>
              </a:lnSpc>
              <a:spcBef>
                <a:spcPts val="1000"/>
              </a:spcBef>
              <a:defRPr>
                <a:latin typeface="+mj-lt"/>
                <a:ea typeface="+mj-ea"/>
                <a:cs typeface="+mj-cs"/>
                <a:sym typeface="Calibri"/>
              </a:defRPr>
            </a:pPr>
            <a:r>
              <a:rPr dirty="0"/>
              <a:t>Hayley Brooks</a:t>
            </a:r>
            <a:endParaRPr sz="2800" dirty="0"/>
          </a:p>
          <a:p>
            <a:pPr>
              <a:lnSpc>
                <a:spcPct val="81000"/>
              </a:lnSpc>
              <a:spcBef>
                <a:spcPts val="1000"/>
              </a:spcBef>
              <a:defRPr>
                <a:latin typeface="+mj-lt"/>
                <a:ea typeface="+mj-ea"/>
                <a:cs typeface="+mj-cs"/>
                <a:sym typeface="Calibri"/>
              </a:defRPr>
            </a:pPr>
            <a:r>
              <a:rPr dirty="0" err="1"/>
              <a:t>Monkol</a:t>
            </a:r>
            <a:r>
              <a:rPr dirty="0"/>
              <a:t> </a:t>
            </a:r>
            <a:r>
              <a:rPr dirty="0" err="1"/>
              <a:t>Lek</a:t>
            </a:r>
            <a:endParaRPr dirty="0"/>
          </a:p>
          <a:p>
            <a:pPr>
              <a:lnSpc>
                <a:spcPct val="81000"/>
              </a:lnSpc>
              <a:spcBef>
                <a:spcPts val="1000"/>
              </a:spcBef>
              <a:defRPr>
                <a:latin typeface="+mj-lt"/>
                <a:ea typeface="+mj-ea"/>
                <a:cs typeface="+mj-cs"/>
                <a:sym typeface="Calibri"/>
              </a:defRPr>
            </a:pPr>
            <a:r>
              <a:rPr dirty="0"/>
              <a:t>Daniel MacArthur</a:t>
            </a:r>
            <a:endParaRPr sz="2800" dirty="0"/>
          </a:p>
          <a:p>
            <a:pPr>
              <a:lnSpc>
                <a:spcPct val="81000"/>
              </a:lnSpc>
              <a:spcBef>
                <a:spcPts val="1000"/>
              </a:spcBef>
              <a:defRPr>
                <a:latin typeface="+mj-lt"/>
                <a:ea typeface="+mj-ea"/>
                <a:cs typeface="+mj-cs"/>
                <a:sym typeface="Calibri"/>
              </a:defRPr>
            </a:pPr>
            <a:r>
              <a:rPr dirty="0"/>
              <a:t>Heidi </a:t>
            </a:r>
            <a:r>
              <a:rPr dirty="0" err="1"/>
              <a:t>Rehm</a:t>
            </a:r>
            <a:endParaRPr dirty="0"/>
          </a:p>
          <a:p>
            <a:pPr>
              <a:lnSpc>
                <a:spcPct val="81000"/>
              </a:lnSpc>
              <a:spcBef>
                <a:spcPts val="1000"/>
              </a:spcBef>
              <a:defRPr>
                <a:latin typeface="+mj-lt"/>
                <a:ea typeface="+mj-ea"/>
                <a:cs typeface="+mj-cs"/>
                <a:sym typeface="Calibri"/>
              </a:defRPr>
            </a:pPr>
            <a:r>
              <a:rPr dirty="0"/>
              <a:t>Elise Valkanas</a:t>
            </a:r>
          </a:p>
        </p:txBody>
      </p:sp>
      <p:sp>
        <p:nvSpPr>
          <p:cNvPr id="233" name="Shape 233"/>
          <p:cNvSpPr/>
          <p:nvPr/>
        </p:nvSpPr>
        <p:spPr>
          <a:xfrm>
            <a:off x="8202059" y="1453600"/>
            <a:ext cx="1364152" cy="2386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pPr>
              <a:lnSpc>
                <a:spcPct val="81000"/>
              </a:lnSpc>
              <a:spcBef>
                <a:spcPts val="1000"/>
              </a:spcBef>
              <a:defRPr sz="2500" u="sng">
                <a:latin typeface="+mj-lt"/>
                <a:ea typeface="+mj-ea"/>
                <a:cs typeface="+mj-cs"/>
                <a:sym typeface="Calibri"/>
              </a:defRPr>
            </a:pPr>
            <a:r>
              <a:rPr sz="2800" dirty="0"/>
              <a:t>Yale</a:t>
            </a:r>
          </a:p>
          <a:p>
            <a:pPr>
              <a:lnSpc>
                <a:spcPct val="81000"/>
              </a:lnSpc>
              <a:spcBef>
                <a:spcPts val="1000"/>
              </a:spcBef>
              <a:defRPr sz="1700">
                <a:latin typeface="+mj-lt"/>
                <a:ea typeface="+mj-ea"/>
                <a:cs typeface="+mj-cs"/>
                <a:sym typeface="Calibri"/>
              </a:defRPr>
            </a:pPr>
            <a:r>
              <a:rPr dirty="0"/>
              <a:t>Declan Clarke</a:t>
            </a:r>
            <a:endParaRPr sz="1600" dirty="0"/>
          </a:p>
          <a:p>
            <a:pPr>
              <a:lnSpc>
                <a:spcPct val="81000"/>
              </a:lnSpc>
              <a:spcBef>
                <a:spcPts val="1000"/>
              </a:spcBef>
              <a:defRPr sz="1700">
                <a:latin typeface="+mj-lt"/>
                <a:ea typeface="+mj-ea"/>
                <a:cs typeface="+mj-cs"/>
                <a:sym typeface="Calibri"/>
              </a:defRPr>
            </a:pPr>
            <a:r>
              <a:rPr dirty="0"/>
              <a:t>Mark Gerstein</a:t>
            </a:r>
            <a:endParaRPr sz="1600" dirty="0"/>
          </a:p>
          <a:p>
            <a:pPr>
              <a:lnSpc>
                <a:spcPct val="81000"/>
              </a:lnSpc>
              <a:spcBef>
                <a:spcPts val="1000"/>
              </a:spcBef>
              <a:defRPr sz="1700">
                <a:latin typeface="+mj-lt"/>
                <a:ea typeface="+mj-ea"/>
                <a:cs typeface="+mj-cs"/>
                <a:sym typeface="Calibri"/>
              </a:defRPr>
            </a:pPr>
            <a:r>
              <a:rPr dirty="0" err="1"/>
              <a:t>Arif</a:t>
            </a:r>
            <a:r>
              <a:rPr dirty="0"/>
              <a:t> </a:t>
            </a:r>
            <a:r>
              <a:rPr dirty="0" err="1"/>
              <a:t>Harmanci</a:t>
            </a:r>
            <a:endParaRPr sz="1900" dirty="0"/>
          </a:p>
          <a:p>
            <a:pPr>
              <a:lnSpc>
                <a:spcPct val="81000"/>
              </a:lnSpc>
              <a:spcBef>
                <a:spcPts val="1000"/>
              </a:spcBef>
              <a:defRPr sz="1700">
                <a:latin typeface="+mj-lt"/>
                <a:ea typeface="+mj-ea"/>
                <a:cs typeface="+mj-cs"/>
                <a:sym typeface="Calibri"/>
              </a:defRPr>
            </a:pPr>
            <a:r>
              <a:rPr dirty="0"/>
              <a:t>Jim Knight</a:t>
            </a:r>
          </a:p>
        </p:txBody>
      </p:sp>
      <p:sp>
        <p:nvSpPr>
          <p:cNvPr id="234" name="Shape 234"/>
          <p:cNvSpPr/>
          <p:nvPr/>
        </p:nvSpPr>
        <p:spPr>
          <a:xfrm>
            <a:off x="5700420" y="4186289"/>
            <a:ext cx="4157632" cy="14865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pPr>
              <a:lnSpc>
                <a:spcPct val="81000"/>
              </a:lnSpc>
              <a:spcBef>
                <a:spcPts val="1000"/>
              </a:spcBef>
              <a:defRPr sz="2800" u="sng">
                <a:latin typeface="+mj-lt"/>
                <a:ea typeface="+mj-ea"/>
                <a:cs typeface="+mj-cs"/>
                <a:sym typeface="Calibri"/>
              </a:defRPr>
            </a:pPr>
            <a:r>
              <a:rPr dirty="0"/>
              <a:t>GSPCC Coordinating Center</a:t>
            </a:r>
          </a:p>
          <a:p>
            <a:pPr>
              <a:lnSpc>
                <a:spcPct val="81000"/>
              </a:lnSpc>
              <a:spcBef>
                <a:spcPts val="1000"/>
              </a:spcBef>
              <a:defRPr>
                <a:latin typeface="+mj-lt"/>
                <a:ea typeface="+mj-ea"/>
                <a:cs typeface="+mj-cs"/>
                <a:sym typeface="Calibri"/>
              </a:defRPr>
            </a:pPr>
            <a:r>
              <a:rPr dirty="0"/>
              <a:t>Steve </a:t>
            </a:r>
            <a:r>
              <a:rPr dirty="0" err="1"/>
              <a:t>Buyske</a:t>
            </a:r>
            <a:r>
              <a:rPr dirty="0"/>
              <a:t>     Natalie </a:t>
            </a:r>
            <a:r>
              <a:rPr dirty="0" err="1"/>
              <a:t>Makow</a:t>
            </a:r>
            <a:endParaRPr dirty="0"/>
          </a:p>
          <a:p>
            <a:pPr>
              <a:lnSpc>
                <a:spcPct val="81000"/>
              </a:lnSpc>
              <a:spcBef>
                <a:spcPts val="1000"/>
              </a:spcBef>
              <a:defRPr>
                <a:latin typeface="+mj-lt"/>
                <a:ea typeface="+mj-ea"/>
                <a:cs typeface="+mj-cs"/>
                <a:sym typeface="Calibri"/>
              </a:defRPr>
            </a:pPr>
            <a:r>
              <a:rPr dirty="0"/>
              <a:t>Tara </a:t>
            </a:r>
            <a:r>
              <a:rPr dirty="0" err="1"/>
              <a:t>Matise</a:t>
            </a:r>
            <a:r>
              <a:rPr dirty="0"/>
              <a:t>       Jin Xing</a:t>
            </a:r>
          </a:p>
        </p:txBody>
      </p:sp>
      <p:sp>
        <p:nvSpPr>
          <p:cNvPr id="235" name="Shape 235"/>
          <p:cNvSpPr/>
          <p:nvPr/>
        </p:nvSpPr>
        <p:spPr>
          <a:xfrm>
            <a:off x="3490636" y="4195762"/>
            <a:ext cx="2060200" cy="15849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normAutofit lnSpcReduction="10000"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defRPr sz="2800" u="sng">
                <a:latin typeface="+mj-lt"/>
                <a:ea typeface="+mj-ea"/>
                <a:cs typeface="+mj-cs"/>
                <a:sym typeface="Calibri"/>
              </a:defRPr>
            </a:pPr>
            <a:r>
              <a:rPr dirty="0"/>
              <a:t>NIH NHGRI</a:t>
            </a:r>
          </a:p>
          <a:p>
            <a:pPr>
              <a:lnSpc>
                <a:spcPct val="90000"/>
              </a:lnSpc>
              <a:spcBef>
                <a:spcPts val="1000"/>
              </a:spcBef>
              <a:defRPr>
                <a:latin typeface="+mj-lt"/>
                <a:ea typeface="+mj-ea"/>
                <a:cs typeface="+mj-cs"/>
                <a:sym typeface="Calibri"/>
              </a:defRPr>
            </a:pPr>
            <a:r>
              <a:rPr dirty="0"/>
              <a:t>Nicole Lockhart</a:t>
            </a:r>
          </a:p>
          <a:p>
            <a:pPr>
              <a:lnSpc>
                <a:spcPct val="90000"/>
              </a:lnSpc>
              <a:spcBef>
                <a:spcPts val="1000"/>
              </a:spcBef>
              <a:defRPr>
                <a:latin typeface="+mj-lt"/>
                <a:ea typeface="+mj-ea"/>
                <a:cs typeface="+mj-cs"/>
                <a:sym typeface="Calibri"/>
              </a:defRPr>
            </a:pPr>
            <a:r>
              <a:rPr dirty="0"/>
              <a:t>Jon </a:t>
            </a:r>
            <a:r>
              <a:rPr dirty="0" err="1"/>
              <a:t>Lotempio</a:t>
            </a:r>
            <a:endParaRPr dirty="0"/>
          </a:p>
          <a:p>
            <a:pPr>
              <a:lnSpc>
                <a:spcPct val="90000"/>
              </a:lnSpc>
              <a:spcBef>
                <a:spcPts val="1000"/>
              </a:spcBef>
              <a:defRPr>
                <a:latin typeface="+mj-lt"/>
                <a:ea typeface="+mj-ea"/>
                <a:cs typeface="+mj-cs"/>
                <a:sym typeface="Calibri"/>
              </a:defRPr>
            </a:pPr>
            <a:r>
              <a:rPr dirty="0"/>
              <a:t>Lu Wang</a:t>
            </a:r>
          </a:p>
        </p:txBody>
      </p:sp>
      <p:sp>
        <p:nvSpPr>
          <p:cNvPr id="236" name="Shape 236"/>
          <p:cNvSpPr>
            <a:spLocks noGrp="1"/>
          </p:cNvSpPr>
          <p:nvPr>
            <p:ph type="sldNum" sz="quarter" idx="2"/>
          </p:nvPr>
        </p:nvSpPr>
        <p:spPr>
          <a:xfrm>
            <a:off x="9315793" y="6404295"/>
            <a:ext cx="263978" cy="2692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20</a:t>
            </a:fld>
            <a:endParaRPr/>
          </a:p>
        </p:txBody>
      </p:sp>
      <p:sp>
        <p:nvSpPr>
          <p:cNvPr id="237" name="Shape 237"/>
          <p:cNvSpPr/>
          <p:nvPr/>
        </p:nvSpPr>
        <p:spPr>
          <a:xfrm>
            <a:off x="723900" y="1066800"/>
            <a:ext cx="9563101" cy="0"/>
          </a:xfrm>
          <a:prstGeom prst="line">
            <a:avLst/>
          </a:prstGeom>
          <a:ln w="57150" cmpd="thickThin">
            <a:solidFill>
              <a:srgbClr val="0D547D"/>
            </a:solidFill>
          </a:ln>
          <a:effectLst>
            <a:outerShdw blurRad="50800" dist="38100" dir="2700000" rotWithShape="0">
              <a:srgbClr val="000000">
                <a:alpha val="24000"/>
              </a:srgbClr>
            </a:outerShdw>
          </a:effectLst>
        </p:spPr>
        <p:txBody>
          <a:bodyPr lIns="45718" tIns="45718" rIns="45718" bIns="45718"/>
          <a:lstStyle/>
          <a:p>
            <a:endParaRPr/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/>
          </p:cNvSpPr>
          <p:nvPr>
            <p:ph type="title"/>
          </p:nvPr>
        </p:nvSpPr>
        <p:spPr>
          <a:xfrm>
            <a:off x="707230" y="152400"/>
            <a:ext cx="887254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Solve rate</a:t>
            </a:r>
          </a:p>
        </p:txBody>
      </p:sp>
      <p:sp>
        <p:nvSpPr>
          <p:cNvPr id="104" name="Shape 104"/>
          <p:cNvSpPr>
            <a:spLocks noGrp="1"/>
          </p:cNvSpPr>
          <p:nvPr>
            <p:ph type="sldNum" sz="quarter" idx="2"/>
          </p:nvPr>
        </p:nvSpPr>
        <p:spPr>
          <a:xfrm>
            <a:off x="9395714" y="6404295"/>
            <a:ext cx="184057" cy="2692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sp>
        <p:nvSpPr>
          <p:cNvPr id="105" name="Shape 105"/>
          <p:cNvSpPr>
            <a:spLocks noGrp="1"/>
          </p:cNvSpPr>
          <p:nvPr>
            <p:ph type="body" idx="1"/>
          </p:nvPr>
        </p:nvSpPr>
        <p:spPr>
          <a:xfrm>
            <a:off x="647699" y="1524000"/>
            <a:ext cx="9465472" cy="4879975"/>
          </a:xfrm>
          <a:prstGeom prst="rect">
            <a:avLst/>
          </a:prstGeom>
        </p:spPr>
        <p:txBody>
          <a:bodyPr/>
          <a:lstStyle/>
          <a:p>
            <a:pPr defTabSz="896111">
              <a:lnSpc>
                <a:spcPts val="4000"/>
              </a:lnSpc>
              <a:spcBef>
                <a:spcPts val="300"/>
              </a:spcBef>
              <a:defRPr sz="2940"/>
            </a:pPr>
            <a:r>
              <a:rPr dirty="0"/>
              <a:t> </a:t>
            </a:r>
            <a:r>
              <a:rPr sz="3200" dirty="0"/>
              <a:t>Pros</a:t>
            </a:r>
            <a:r>
              <a:rPr dirty="0"/>
              <a:t>:</a:t>
            </a:r>
            <a:endParaRPr sz="2254" dirty="0"/>
          </a:p>
          <a:p>
            <a:pPr marL="709422" lvl="1" indent="-261365" defTabSz="896111">
              <a:lnSpc>
                <a:spcPts val="4000"/>
              </a:lnSpc>
              <a:spcBef>
                <a:spcPts val="300"/>
              </a:spcBef>
              <a:buSzPct val="70000"/>
              <a:buFont typeface="Courier New"/>
              <a:buChar char="o"/>
              <a:defRPr sz="2940"/>
            </a:pPr>
            <a:r>
              <a:rPr dirty="0"/>
              <a:t> Short hand metric for measuring success</a:t>
            </a:r>
            <a:endParaRPr sz="2254" dirty="0"/>
          </a:p>
          <a:p>
            <a:pPr defTabSz="896111">
              <a:lnSpc>
                <a:spcPts val="4000"/>
              </a:lnSpc>
              <a:spcBef>
                <a:spcPts val="900"/>
              </a:spcBef>
              <a:defRPr sz="2940"/>
            </a:pPr>
            <a:r>
              <a:rPr dirty="0"/>
              <a:t> </a:t>
            </a:r>
            <a:r>
              <a:rPr sz="3200" dirty="0"/>
              <a:t>Cons</a:t>
            </a:r>
            <a:r>
              <a:rPr dirty="0"/>
              <a:t>:</a:t>
            </a:r>
            <a:endParaRPr sz="2254" dirty="0"/>
          </a:p>
          <a:p>
            <a:pPr marL="709422" lvl="1" indent="-261365" defTabSz="896111">
              <a:lnSpc>
                <a:spcPts val="3800"/>
              </a:lnSpc>
              <a:spcBef>
                <a:spcPts val="300"/>
              </a:spcBef>
              <a:buSzPct val="70000"/>
              <a:buFont typeface="Courier New"/>
              <a:buChar char="o"/>
              <a:defRPr sz="2940"/>
            </a:pPr>
            <a:r>
              <a:rPr dirty="0"/>
              <a:t> A ratio determined by numerator and denominator</a:t>
            </a:r>
            <a:endParaRPr sz="2254" dirty="0"/>
          </a:p>
          <a:p>
            <a:pPr marL="709422" lvl="1" indent="-261365" defTabSz="896111">
              <a:lnSpc>
                <a:spcPts val="3800"/>
              </a:lnSpc>
              <a:spcBef>
                <a:spcPts val="300"/>
              </a:spcBef>
              <a:buSzPct val="70000"/>
              <a:buFont typeface="Courier New"/>
              <a:buChar char="o"/>
              <a:defRPr sz="2940"/>
            </a:pPr>
            <a:r>
              <a:rPr dirty="0"/>
              <a:t> The numerator sums up the success with the cases  under consideration</a:t>
            </a:r>
            <a:endParaRPr sz="2254" dirty="0"/>
          </a:p>
          <a:p>
            <a:pPr marL="709422" lvl="1" indent="-261365" defTabSz="896111">
              <a:lnSpc>
                <a:spcPts val="3800"/>
              </a:lnSpc>
              <a:spcBef>
                <a:spcPts val="300"/>
              </a:spcBef>
              <a:buSzPct val="70000"/>
              <a:buFont typeface="Courier New"/>
              <a:buChar char="o"/>
              <a:defRPr sz="2940"/>
            </a:pPr>
            <a:r>
              <a:rPr dirty="0"/>
              <a:t>The denominator influenced by how broadly we cast our net; what are we willing to miss?  </a:t>
            </a:r>
          </a:p>
        </p:txBody>
      </p:sp>
      <p:sp>
        <p:nvSpPr>
          <p:cNvPr id="106" name="Shape 106"/>
          <p:cNvSpPr/>
          <p:nvPr/>
        </p:nvSpPr>
        <p:spPr>
          <a:xfrm>
            <a:off x="723900" y="1387474"/>
            <a:ext cx="9563101" cy="1"/>
          </a:xfrm>
          <a:prstGeom prst="line">
            <a:avLst/>
          </a:prstGeom>
          <a:ln w="57150" cmpd="thickThin">
            <a:solidFill>
              <a:srgbClr val="0D547D"/>
            </a:solidFill>
          </a:ln>
          <a:effectLst>
            <a:outerShdw blurRad="50800" dist="38100" dir="2700000" rotWithShape="0">
              <a:srgbClr val="000000">
                <a:alpha val="24000"/>
              </a:srgbClr>
            </a:outerShdw>
          </a:effectLst>
        </p:spPr>
        <p:txBody>
          <a:bodyPr lIns="45718" tIns="45718" rIns="45718" bIns="45718"/>
          <a:lstStyle/>
          <a:p>
            <a:endParaRPr/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/>
          </p:cNvSpPr>
          <p:nvPr>
            <p:ph type="title"/>
          </p:nvPr>
        </p:nvSpPr>
        <p:spPr>
          <a:xfrm>
            <a:off x="707230" y="0"/>
            <a:ext cx="887254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Unsolved cases: Some possibilities</a:t>
            </a:r>
          </a:p>
        </p:txBody>
      </p:sp>
      <p:sp>
        <p:nvSpPr>
          <p:cNvPr id="109" name="Shape 109"/>
          <p:cNvSpPr>
            <a:spLocks noGrp="1"/>
          </p:cNvSpPr>
          <p:nvPr>
            <p:ph type="sldNum" sz="quarter" idx="2"/>
          </p:nvPr>
        </p:nvSpPr>
        <p:spPr>
          <a:xfrm>
            <a:off x="9395714" y="6404295"/>
            <a:ext cx="184057" cy="2692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idx="1"/>
          </p:nvPr>
        </p:nvSpPr>
        <p:spPr>
          <a:xfrm>
            <a:off x="647699" y="1295400"/>
            <a:ext cx="9465472" cy="5715000"/>
          </a:xfrm>
          <a:prstGeom prst="rect">
            <a:avLst/>
          </a:prstGeom>
        </p:spPr>
        <p:txBody>
          <a:bodyPr/>
          <a:lstStyle/>
          <a:p>
            <a:pPr>
              <a:lnSpc>
                <a:spcPts val="3500"/>
              </a:lnSpc>
              <a:spcBef>
                <a:spcPts val="0"/>
              </a:spcBef>
              <a:defRPr sz="3600"/>
            </a:pPr>
            <a:r>
              <a:rPr dirty="0"/>
              <a:t> Between Centers</a:t>
            </a:r>
          </a:p>
          <a:p>
            <a:pPr lvl="1">
              <a:lnSpc>
                <a:spcPts val="3500"/>
              </a:lnSpc>
              <a:spcBef>
                <a:spcPts val="600"/>
              </a:spcBef>
              <a:buSzPct val="70000"/>
              <a:buFont typeface="Courier New"/>
              <a:buChar char="o"/>
              <a:defRPr sz="3600"/>
            </a:pPr>
            <a:r>
              <a:rPr dirty="0"/>
              <a:t> </a:t>
            </a:r>
            <a:r>
              <a:rPr sz="3200" dirty="0"/>
              <a:t>Differences in WES sequencing strategy</a:t>
            </a:r>
          </a:p>
          <a:p>
            <a:pPr lvl="2">
              <a:lnSpc>
                <a:spcPts val="3500"/>
              </a:lnSpc>
              <a:spcBef>
                <a:spcPts val="600"/>
              </a:spcBef>
              <a:buSzPct val="70000"/>
              <a:defRPr sz="3600"/>
            </a:pPr>
            <a:r>
              <a:rPr dirty="0"/>
              <a:t> </a:t>
            </a:r>
            <a:r>
              <a:rPr sz="2800" dirty="0"/>
              <a:t>Capture space</a:t>
            </a:r>
          </a:p>
          <a:p>
            <a:pPr lvl="2">
              <a:lnSpc>
                <a:spcPts val="3500"/>
              </a:lnSpc>
              <a:spcBef>
                <a:spcPts val="600"/>
              </a:spcBef>
              <a:buSzPct val="70000"/>
            </a:pPr>
            <a:r>
              <a:rPr dirty="0"/>
              <a:t> Depth</a:t>
            </a:r>
          </a:p>
          <a:p>
            <a:pPr lvl="1">
              <a:lnSpc>
                <a:spcPts val="3500"/>
              </a:lnSpc>
              <a:spcBef>
                <a:spcPts val="600"/>
              </a:spcBef>
              <a:buSzPct val="70000"/>
              <a:buFont typeface="Courier New"/>
              <a:buChar char="o"/>
              <a:defRPr sz="3600"/>
            </a:pPr>
            <a:r>
              <a:rPr dirty="0"/>
              <a:t> </a:t>
            </a:r>
            <a:r>
              <a:rPr sz="3200" dirty="0"/>
              <a:t>Differences in analytic pipelines</a:t>
            </a:r>
          </a:p>
          <a:p>
            <a:pPr lvl="2">
              <a:lnSpc>
                <a:spcPts val="3500"/>
              </a:lnSpc>
              <a:spcBef>
                <a:spcPts val="600"/>
              </a:spcBef>
              <a:buSzPct val="70000"/>
            </a:pPr>
            <a:r>
              <a:rPr lang="en-US" dirty="0"/>
              <a:t>Methods to identify variants (ex., CNVs)</a:t>
            </a:r>
            <a:endParaRPr dirty="0"/>
          </a:p>
          <a:p>
            <a:pPr lvl="2">
              <a:lnSpc>
                <a:spcPts val="3500"/>
              </a:lnSpc>
              <a:spcBef>
                <a:spcPts val="600"/>
              </a:spcBef>
              <a:buSzPct val="70000"/>
            </a:pPr>
            <a:r>
              <a:rPr lang="en-US" dirty="0"/>
              <a:t>Variant annotation to predict consequences (ex., VEP)</a:t>
            </a:r>
            <a:endParaRPr dirty="0"/>
          </a:p>
          <a:p>
            <a:pPr lvl="2">
              <a:lnSpc>
                <a:spcPts val="3500"/>
              </a:lnSpc>
              <a:spcBef>
                <a:spcPts val="600"/>
              </a:spcBef>
              <a:buSzPct val="70000"/>
            </a:pPr>
            <a:r>
              <a:rPr lang="en-US" dirty="0"/>
              <a:t>Strategy to prioritize variants (ex., filters)</a:t>
            </a:r>
            <a:endParaRPr dirty="0"/>
          </a:p>
        </p:txBody>
      </p:sp>
      <p:sp>
        <p:nvSpPr>
          <p:cNvPr id="111" name="Shape 111"/>
          <p:cNvSpPr/>
          <p:nvPr/>
        </p:nvSpPr>
        <p:spPr>
          <a:xfrm>
            <a:off x="723900" y="1143000"/>
            <a:ext cx="9563101" cy="0"/>
          </a:xfrm>
          <a:prstGeom prst="line">
            <a:avLst/>
          </a:prstGeom>
          <a:ln w="57150" cmpd="thickThin">
            <a:solidFill>
              <a:srgbClr val="0D547D"/>
            </a:solidFill>
          </a:ln>
          <a:effectLst>
            <a:outerShdw blurRad="50800" dist="38100" dir="2700000" rotWithShape="0">
              <a:srgbClr val="000000">
                <a:alpha val="24000"/>
              </a:srgbClr>
            </a:outerShdw>
          </a:effectLst>
        </p:spPr>
        <p:txBody>
          <a:bodyPr lIns="45718" tIns="45718" rIns="45718" bIns="45718"/>
          <a:lstStyle/>
          <a:p>
            <a:endParaRPr/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/>
          </p:cNvSpPr>
          <p:nvPr>
            <p:ph type="title"/>
          </p:nvPr>
        </p:nvSpPr>
        <p:spPr>
          <a:xfrm>
            <a:off x="707229" y="0"/>
            <a:ext cx="9694071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Unsolved cases: Some possibilities – cont.</a:t>
            </a:r>
          </a:p>
        </p:txBody>
      </p:sp>
      <p:sp>
        <p:nvSpPr>
          <p:cNvPr id="114" name="Shape 114"/>
          <p:cNvSpPr>
            <a:spLocks noGrp="1"/>
          </p:cNvSpPr>
          <p:nvPr>
            <p:ph type="sldNum" sz="quarter" idx="2"/>
          </p:nvPr>
        </p:nvSpPr>
        <p:spPr>
          <a:xfrm>
            <a:off x="9395714" y="6404295"/>
            <a:ext cx="184057" cy="2692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  <p:sp>
        <p:nvSpPr>
          <p:cNvPr id="115" name="Shape 115"/>
          <p:cNvSpPr>
            <a:spLocks noGrp="1"/>
          </p:cNvSpPr>
          <p:nvPr>
            <p:ph type="body" idx="1"/>
          </p:nvPr>
        </p:nvSpPr>
        <p:spPr>
          <a:xfrm>
            <a:off x="647700" y="1244600"/>
            <a:ext cx="9639300" cy="5715000"/>
          </a:xfrm>
          <a:prstGeom prst="rect">
            <a:avLst/>
          </a:prstGeom>
        </p:spPr>
        <p:txBody>
          <a:bodyPr/>
          <a:lstStyle/>
          <a:p>
            <a:pPr>
              <a:lnSpc>
                <a:spcPts val="3500"/>
              </a:lnSpc>
              <a:spcBef>
                <a:spcPts val="0"/>
              </a:spcBef>
              <a:defRPr sz="3600"/>
            </a:pPr>
            <a:r>
              <a:rPr dirty="0"/>
              <a:t> General</a:t>
            </a:r>
          </a:p>
          <a:p>
            <a:pPr lvl="1">
              <a:lnSpc>
                <a:spcPts val="3400"/>
              </a:lnSpc>
              <a:spcBef>
                <a:spcPts val="600"/>
              </a:spcBef>
              <a:buSzPct val="70000"/>
              <a:buFont typeface="Courier New"/>
              <a:buChar char="o"/>
              <a:defRPr sz="3200"/>
            </a:pPr>
            <a:r>
              <a:rPr dirty="0"/>
              <a:t> Causative variants not in </a:t>
            </a:r>
            <a:r>
              <a:rPr dirty="0" err="1"/>
              <a:t>exome</a:t>
            </a:r>
            <a:endParaRPr dirty="0"/>
          </a:p>
          <a:p>
            <a:pPr lvl="1">
              <a:lnSpc>
                <a:spcPts val="3400"/>
              </a:lnSpc>
              <a:spcBef>
                <a:spcPts val="600"/>
              </a:spcBef>
              <a:buSzPct val="70000"/>
              <a:buFont typeface="Courier New"/>
              <a:buChar char="o"/>
              <a:defRPr sz="3200"/>
            </a:pPr>
            <a:r>
              <a:rPr dirty="0"/>
              <a:t> Causative variants in exome but additional studies </a:t>
            </a:r>
            <a:r>
              <a:rPr lang="en-US" dirty="0"/>
              <a:t>	</a:t>
            </a:r>
            <a:r>
              <a:rPr dirty="0"/>
              <a:t>required to recognize</a:t>
            </a:r>
            <a:r>
              <a:rPr lang="en-US" dirty="0"/>
              <a:t> consequence (ex., </a:t>
            </a:r>
            <a:r>
              <a:rPr dirty="0"/>
              <a:t>RNA</a:t>
            </a:r>
            <a:r>
              <a:rPr lang="en-US" dirty="0"/>
              <a:t>-</a:t>
            </a:r>
            <a:r>
              <a:rPr dirty="0"/>
              <a:t>seq</a:t>
            </a:r>
            <a:r>
              <a:rPr lang="en-US" dirty="0"/>
              <a:t>)</a:t>
            </a:r>
            <a:endParaRPr dirty="0"/>
          </a:p>
          <a:p>
            <a:pPr lvl="1">
              <a:lnSpc>
                <a:spcPts val="3500"/>
              </a:lnSpc>
              <a:spcBef>
                <a:spcPts val="600"/>
              </a:spcBef>
              <a:buSzPct val="70000"/>
              <a:buFont typeface="Courier New"/>
              <a:buChar char="o"/>
              <a:defRPr sz="3200"/>
            </a:pPr>
            <a:r>
              <a:rPr dirty="0"/>
              <a:t> Disease genetic but not simple </a:t>
            </a:r>
            <a:r>
              <a:rPr dirty="0" err="1"/>
              <a:t>Mendelian</a:t>
            </a:r>
            <a:endParaRPr dirty="0"/>
          </a:p>
          <a:p>
            <a:pPr lvl="2">
              <a:lnSpc>
                <a:spcPts val="3500"/>
              </a:lnSpc>
              <a:spcBef>
                <a:spcPts val="0"/>
              </a:spcBef>
              <a:buSzPct val="70000"/>
            </a:pPr>
            <a:r>
              <a:rPr dirty="0"/>
              <a:t> </a:t>
            </a:r>
            <a:r>
              <a:rPr dirty="0" err="1"/>
              <a:t>Oligogenic</a:t>
            </a:r>
            <a:endParaRPr dirty="0"/>
          </a:p>
          <a:p>
            <a:pPr lvl="2">
              <a:lnSpc>
                <a:spcPts val="3500"/>
              </a:lnSpc>
              <a:spcBef>
                <a:spcPts val="0"/>
              </a:spcBef>
              <a:buSzPct val="70000"/>
            </a:pPr>
            <a:r>
              <a:rPr dirty="0"/>
              <a:t> Imprinting</a:t>
            </a:r>
          </a:p>
          <a:p>
            <a:pPr lvl="2">
              <a:lnSpc>
                <a:spcPts val="3500"/>
              </a:lnSpc>
              <a:spcBef>
                <a:spcPts val="0"/>
              </a:spcBef>
              <a:buSzPct val="70000"/>
            </a:pPr>
            <a:r>
              <a:rPr dirty="0"/>
              <a:t> High frequency modifier</a:t>
            </a:r>
          </a:p>
          <a:p>
            <a:pPr lvl="2">
              <a:lnSpc>
                <a:spcPts val="3500"/>
              </a:lnSpc>
              <a:spcBef>
                <a:spcPts val="0"/>
              </a:spcBef>
              <a:buSzPct val="70000"/>
            </a:pPr>
            <a:r>
              <a:rPr dirty="0"/>
              <a:t> Complex trait with familial clustering</a:t>
            </a:r>
          </a:p>
          <a:p>
            <a:pPr lvl="1">
              <a:lnSpc>
                <a:spcPts val="3500"/>
              </a:lnSpc>
              <a:spcBef>
                <a:spcPts val="600"/>
              </a:spcBef>
              <a:buSzPct val="70000"/>
              <a:buFont typeface="Courier New"/>
              <a:buChar char="o"/>
              <a:defRPr sz="3200"/>
            </a:pPr>
            <a:r>
              <a:rPr dirty="0"/>
              <a:t>Environmental </a:t>
            </a:r>
            <a:r>
              <a:rPr dirty="0" err="1"/>
              <a:t>phenocopies</a:t>
            </a:r>
            <a:endParaRPr dirty="0"/>
          </a:p>
        </p:txBody>
      </p:sp>
      <p:sp>
        <p:nvSpPr>
          <p:cNvPr id="116" name="Shape 116"/>
          <p:cNvSpPr/>
          <p:nvPr/>
        </p:nvSpPr>
        <p:spPr>
          <a:xfrm>
            <a:off x="723900" y="1193800"/>
            <a:ext cx="9563101" cy="0"/>
          </a:xfrm>
          <a:prstGeom prst="line">
            <a:avLst/>
          </a:prstGeom>
          <a:ln w="57150" cmpd="thickThin">
            <a:solidFill>
              <a:srgbClr val="0D547D"/>
            </a:solidFill>
          </a:ln>
          <a:effectLst>
            <a:outerShdw blurRad="50800" dist="38100" dir="2700000" rotWithShape="0">
              <a:srgbClr val="000000">
                <a:alpha val="24000"/>
              </a:srgbClr>
            </a:outerShdw>
          </a:effectLst>
        </p:spPr>
        <p:txBody>
          <a:bodyPr lIns="45718" tIns="45718" rIns="45718" bIns="45718"/>
          <a:lstStyle/>
          <a:p>
            <a:endParaRPr/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/>
          </p:cNvSpPr>
          <p:nvPr>
            <p:ph type="title"/>
          </p:nvPr>
        </p:nvSpPr>
        <p:spPr>
          <a:xfrm>
            <a:off x="707230" y="46037"/>
            <a:ext cx="887254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Unsolved cases: First exercise</a:t>
            </a:r>
          </a:p>
        </p:txBody>
      </p:sp>
      <p:sp>
        <p:nvSpPr>
          <p:cNvPr id="121" name="Shape 121"/>
          <p:cNvSpPr>
            <a:spLocks noGrp="1"/>
          </p:cNvSpPr>
          <p:nvPr>
            <p:ph type="sldNum" sz="quarter" idx="2"/>
          </p:nvPr>
        </p:nvSpPr>
        <p:spPr>
          <a:xfrm>
            <a:off x="9395714" y="6404295"/>
            <a:ext cx="184057" cy="2692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  <p:sp>
        <p:nvSpPr>
          <p:cNvPr id="122" name="Shape 122"/>
          <p:cNvSpPr>
            <a:spLocks noGrp="1"/>
          </p:cNvSpPr>
          <p:nvPr>
            <p:ph type="body" idx="1"/>
          </p:nvPr>
        </p:nvSpPr>
        <p:spPr>
          <a:xfrm>
            <a:off x="647700" y="1447800"/>
            <a:ext cx="9448800" cy="4351338"/>
          </a:xfrm>
          <a:prstGeom prst="rect">
            <a:avLst/>
          </a:prstGeom>
        </p:spPr>
        <p:txBody>
          <a:bodyPr/>
          <a:lstStyle/>
          <a:p>
            <a:pPr>
              <a:lnSpc>
                <a:spcPts val="4400"/>
              </a:lnSpc>
              <a:spcBef>
                <a:spcPts val="1600"/>
              </a:spcBef>
              <a:defRPr sz="3600"/>
            </a:pPr>
            <a:r>
              <a:rPr dirty="0"/>
              <a:t> Compare analytic pipeline outcomes by exchanging sequence data on unsolved cases</a:t>
            </a:r>
          </a:p>
          <a:p>
            <a:pPr>
              <a:lnSpc>
                <a:spcPts val="4400"/>
              </a:lnSpc>
              <a:spcBef>
                <a:spcPts val="1600"/>
              </a:spcBef>
              <a:defRPr sz="3600"/>
            </a:pPr>
            <a:r>
              <a:rPr dirty="0"/>
              <a:t> Share </a:t>
            </a:r>
            <a:r>
              <a:rPr lang="en-US" dirty="0"/>
              <a:t>protocols to evaluate </a:t>
            </a:r>
            <a:r>
              <a:rPr dirty="0"/>
              <a:t>best practices</a:t>
            </a:r>
          </a:p>
          <a:p>
            <a:pPr>
              <a:lnSpc>
                <a:spcPts val="4400"/>
              </a:lnSpc>
              <a:spcBef>
                <a:spcPts val="1600"/>
              </a:spcBef>
              <a:defRPr sz="3600"/>
            </a:pPr>
            <a:r>
              <a:rPr dirty="0"/>
              <a:t> In the process, may discover new disease genes </a:t>
            </a:r>
          </a:p>
        </p:txBody>
      </p:sp>
      <p:sp>
        <p:nvSpPr>
          <p:cNvPr id="123" name="Shape 123"/>
          <p:cNvSpPr/>
          <p:nvPr/>
        </p:nvSpPr>
        <p:spPr>
          <a:xfrm>
            <a:off x="723900" y="1219200"/>
            <a:ext cx="9563101" cy="0"/>
          </a:xfrm>
          <a:prstGeom prst="line">
            <a:avLst/>
          </a:prstGeom>
          <a:ln w="57150" cmpd="thickThin">
            <a:solidFill>
              <a:srgbClr val="0D547D"/>
            </a:solidFill>
          </a:ln>
          <a:effectLst>
            <a:outerShdw blurRad="50800" dist="38100" dir="2700000" rotWithShape="0">
              <a:srgbClr val="000000">
                <a:alpha val="24000"/>
              </a:srgbClr>
            </a:outerShdw>
          </a:effectLst>
        </p:spPr>
        <p:txBody>
          <a:bodyPr lIns="45718" tIns="45718" rIns="45718" bIns="45718"/>
          <a:lstStyle/>
          <a:p>
            <a:endParaRPr/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/>
          </p:cNvSpPr>
          <p:nvPr>
            <p:ph type="body" idx="1"/>
          </p:nvPr>
        </p:nvSpPr>
        <p:spPr>
          <a:xfrm>
            <a:off x="707230" y="1516062"/>
            <a:ext cx="8872540" cy="4351338"/>
          </a:xfrm>
          <a:prstGeom prst="rect">
            <a:avLst/>
          </a:prstGeom>
        </p:spPr>
        <p:txBody>
          <a:bodyPr/>
          <a:lstStyle/>
          <a:p>
            <a:pPr>
              <a:lnSpc>
                <a:spcPts val="3800"/>
              </a:lnSpc>
              <a:spcBef>
                <a:spcPts val="2200"/>
              </a:spcBef>
              <a:defRPr sz="3200"/>
            </a:pPr>
            <a:r>
              <a:rPr dirty="0"/>
              <a:t> Each CMG submits at least one unsolved project to the group</a:t>
            </a:r>
          </a:p>
          <a:p>
            <a:pPr>
              <a:lnSpc>
                <a:spcPts val="3800"/>
              </a:lnSpc>
              <a:spcBef>
                <a:spcPts val="2200"/>
              </a:spcBef>
              <a:defRPr sz="3200"/>
            </a:pPr>
            <a:r>
              <a:rPr dirty="0"/>
              <a:t> Members of each CMG can then select from that list and reanalyze that data</a:t>
            </a:r>
          </a:p>
          <a:p>
            <a:pPr>
              <a:lnSpc>
                <a:spcPts val="3800"/>
              </a:lnSpc>
              <a:spcBef>
                <a:spcPts val="2200"/>
              </a:spcBef>
              <a:defRPr sz="3200"/>
            </a:pPr>
            <a:r>
              <a:rPr dirty="0"/>
              <a:t> Monthly calls to discuss data and results</a:t>
            </a:r>
          </a:p>
        </p:txBody>
      </p:sp>
      <p:sp>
        <p:nvSpPr>
          <p:cNvPr id="132" name="Shape 132"/>
          <p:cNvSpPr>
            <a:spLocks noGrp="1"/>
          </p:cNvSpPr>
          <p:nvPr>
            <p:ph type="sldNum" sz="quarter" idx="2"/>
          </p:nvPr>
        </p:nvSpPr>
        <p:spPr>
          <a:xfrm>
            <a:off x="9395714" y="6404295"/>
            <a:ext cx="184057" cy="2692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/>
          </a:p>
        </p:txBody>
      </p:sp>
      <p:sp>
        <p:nvSpPr>
          <p:cNvPr id="133" name="Shape 133"/>
          <p:cNvSpPr/>
          <p:nvPr/>
        </p:nvSpPr>
        <p:spPr>
          <a:xfrm>
            <a:off x="723900" y="1219200"/>
            <a:ext cx="9563101" cy="0"/>
          </a:xfrm>
          <a:prstGeom prst="line">
            <a:avLst/>
          </a:prstGeom>
          <a:ln w="57150" cmpd="thickThin">
            <a:solidFill>
              <a:srgbClr val="0D547D"/>
            </a:solidFill>
          </a:ln>
          <a:effectLst>
            <a:outerShdw blurRad="50800" dist="38100" dir="2700000" rotWithShape="0">
              <a:srgbClr val="000000">
                <a:alpha val="24000"/>
              </a:srgbClr>
            </a:outerShdw>
          </a:effectLst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34" name="Shape 134"/>
          <p:cNvSpPr/>
          <p:nvPr/>
        </p:nvSpPr>
        <p:spPr>
          <a:xfrm>
            <a:off x="707230" y="339250"/>
            <a:ext cx="8872540" cy="7391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normAutofit/>
          </a:bodyPr>
          <a:lstStyle>
            <a:lvl1pPr>
              <a:lnSpc>
                <a:spcPct val="90000"/>
              </a:lnSpc>
              <a:defRPr sz="440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Unsolved cases: First exercise</a:t>
            </a: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/>
          </p:cNvSpPr>
          <p:nvPr>
            <p:ph type="title"/>
          </p:nvPr>
        </p:nvSpPr>
        <p:spPr>
          <a:xfrm>
            <a:off x="690561" y="0"/>
            <a:ext cx="887254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Exercise 1: 16 unsolved cases</a:t>
            </a:r>
          </a:p>
        </p:txBody>
      </p:sp>
      <p:sp>
        <p:nvSpPr>
          <p:cNvPr id="139" name="Shape 139"/>
          <p:cNvSpPr>
            <a:spLocks noGrp="1"/>
          </p:cNvSpPr>
          <p:nvPr>
            <p:ph type="body" idx="1"/>
          </p:nvPr>
        </p:nvSpPr>
        <p:spPr>
          <a:xfrm>
            <a:off x="647698" y="1168400"/>
            <a:ext cx="9472101" cy="52578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81000"/>
              </a:lnSpc>
              <a:defRPr sz="2500"/>
            </a:pPr>
            <a:r>
              <a:rPr dirty="0"/>
              <a:t>Data sharing initially complicated but process nearing completion</a:t>
            </a:r>
          </a:p>
          <a:p>
            <a:pPr>
              <a:lnSpc>
                <a:spcPct val="81000"/>
              </a:lnSpc>
              <a:spcBef>
                <a:spcPts val="1400"/>
              </a:spcBef>
              <a:defRPr sz="2500"/>
            </a:pPr>
            <a:r>
              <a:rPr dirty="0"/>
              <a:t>Data included</a:t>
            </a:r>
          </a:p>
          <a:p>
            <a:pPr lvl="1">
              <a:lnSpc>
                <a:spcPts val="2600"/>
              </a:lnSpc>
              <a:spcBef>
                <a:spcPts val="800"/>
              </a:spcBef>
              <a:buSzPct val="70000"/>
              <a:buFont typeface="Courier New"/>
              <a:buChar char="o"/>
              <a:defRPr sz="2200"/>
            </a:pPr>
            <a:r>
              <a:rPr dirty="0"/>
              <a:t>Snapshot of the phenotype</a:t>
            </a:r>
          </a:p>
          <a:p>
            <a:pPr lvl="1">
              <a:lnSpc>
                <a:spcPts val="2600"/>
              </a:lnSpc>
              <a:spcBef>
                <a:spcPts val="800"/>
              </a:spcBef>
              <a:buSzPct val="70000"/>
              <a:buFont typeface="Courier New"/>
              <a:buChar char="o"/>
              <a:defRPr sz="2200"/>
            </a:pPr>
            <a:r>
              <a:rPr dirty="0"/>
              <a:t>Most likely mode of inheritance</a:t>
            </a:r>
          </a:p>
          <a:p>
            <a:pPr lvl="1">
              <a:lnSpc>
                <a:spcPts val="2600"/>
              </a:lnSpc>
              <a:spcBef>
                <a:spcPts val="800"/>
              </a:spcBef>
              <a:buSzPct val="70000"/>
              <a:buFont typeface="Courier New"/>
              <a:buChar char="o"/>
              <a:defRPr sz="2200"/>
            </a:pPr>
            <a:r>
              <a:rPr dirty="0"/>
              <a:t>Pedigree and phenotype information</a:t>
            </a:r>
          </a:p>
          <a:p>
            <a:pPr lvl="1">
              <a:lnSpc>
                <a:spcPts val="2600"/>
              </a:lnSpc>
              <a:spcBef>
                <a:spcPts val="800"/>
              </a:spcBef>
              <a:buSzPct val="70000"/>
              <a:buFont typeface="Courier New"/>
              <a:buChar char="o"/>
              <a:defRPr sz="2200"/>
            </a:pPr>
            <a:r>
              <a:rPr dirty="0"/>
              <a:t>BAM files</a:t>
            </a:r>
          </a:p>
          <a:p>
            <a:pPr lvl="2">
              <a:lnSpc>
                <a:spcPts val="2600"/>
              </a:lnSpc>
              <a:spcBef>
                <a:spcPts val="800"/>
              </a:spcBef>
              <a:buSzPct val="70000"/>
              <a:defRPr sz="1800"/>
            </a:pPr>
            <a:r>
              <a:rPr dirty="0"/>
              <a:t>WES from most groups, additional WGS from the Broad</a:t>
            </a:r>
          </a:p>
          <a:p>
            <a:pPr>
              <a:lnSpc>
                <a:spcPct val="81000"/>
              </a:lnSpc>
              <a:spcBef>
                <a:spcPts val="1400"/>
              </a:spcBef>
              <a:defRPr sz="2500"/>
            </a:pPr>
            <a:r>
              <a:rPr dirty="0"/>
              <a:t>Results shared from the originating center</a:t>
            </a:r>
          </a:p>
          <a:p>
            <a:pPr lvl="1">
              <a:lnSpc>
                <a:spcPts val="2600"/>
              </a:lnSpc>
              <a:spcBef>
                <a:spcPts val="800"/>
              </a:spcBef>
              <a:buSzPct val="70000"/>
              <a:buFont typeface="Courier New"/>
              <a:buChar char="o"/>
              <a:defRPr sz="2200"/>
            </a:pPr>
            <a:r>
              <a:rPr dirty="0"/>
              <a:t>Additional analyses performed beyond standard protocol</a:t>
            </a:r>
          </a:p>
          <a:p>
            <a:pPr lvl="1">
              <a:lnSpc>
                <a:spcPts val="2600"/>
              </a:lnSpc>
              <a:spcBef>
                <a:spcPts val="800"/>
              </a:spcBef>
              <a:buSzPct val="70000"/>
              <a:buFont typeface="Courier New"/>
              <a:buChar char="o"/>
              <a:defRPr sz="2200"/>
            </a:pPr>
            <a:r>
              <a:rPr dirty="0"/>
              <a:t>Candidate gene list</a:t>
            </a:r>
          </a:p>
          <a:p>
            <a:pPr>
              <a:lnSpc>
                <a:spcPct val="81000"/>
              </a:lnSpc>
              <a:spcBef>
                <a:spcPts val="1400"/>
              </a:spcBef>
              <a:defRPr sz="2500"/>
            </a:pPr>
            <a:r>
              <a:rPr dirty="0"/>
              <a:t>Data analysis in progress</a:t>
            </a:r>
          </a:p>
        </p:txBody>
      </p:sp>
      <p:sp>
        <p:nvSpPr>
          <p:cNvPr id="140" name="Shape 140"/>
          <p:cNvSpPr>
            <a:spLocks noGrp="1"/>
          </p:cNvSpPr>
          <p:nvPr>
            <p:ph type="sldNum" sz="quarter" idx="2"/>
          </p:nvPr>
        </p:nvSpPr>
        <p:spPr>
          <a:xfrm>
            <a:off x="9395714" y="6404295"/>
            <a:ext cx="184057" cy="2692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  <p:sp>
        <p:nvSpPr>
          <p:cNvPr id="141" name="Shape 141"/>
          <p:cNvSpPr/>
          <p:nvPr/>
        </p:nvSpPr>
        <p:spPr>
          <a:xfrm>
            <a:off x="723900" y="1066800"/>
            <a:ext cx="9563101" cy="0"/>
          </a:xfrm>
          <a:prstGeom prst="line">
            <a:avLst/>
          </a:prstGeom>
          <a:ln w="57150" cmpd="thickThin">
            <a:solidFill>
              <a:srgbClr val="0D547D"/>
            </a:solidFill>
          </a:ln>
          <a:effectLst>
            <a:outerShdw blurRad="50800" dist="38100" dir="2700000" rotWithShape="0">
              <a:srgbClr val="000000">
                <a:alpha val="24000"/>
              </a:srgbClr>
            </a:outerShdw>
          </a:effectLst>
        </p:spPr>
        <p:txBody>
          <a:bodyPr lIns="45718" tIns="45718" rIns="45718" bIns="45718"/>
          <a:lstStyle/>
          <a:p>
            <a:endParaRPr/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/>
          </p:cNvSpPr>
          <p:nvPr>
            <p:ph type="title"/>
          </p:nvPr>
        </p:nvSpPr>
        <p:spPr>
          <a:xfrm>
            <a:off x="707230" y="-76200"/>
            <a:ext cx="8872540" cy="1325563"/>
          </a:xfrm>
          <a:prstGeom prst="rect">
            <a:avLst/>
          </a:prstGeom>
        </p:spPr>
        <p:txBody>
          <a:bodyPr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r>
              <a:t>Examples from the Broad</a:t>
            </a:r>
          </a:p>
        </p:txBody>
      </p:sp>
      <p:sp>
        <p:nvSpPr>
          <p:cNvPr id="146" name="Shape 146"/>
          <p:cNvSpPr>
            <a:spLocks noGrp="1"/>
          </p:cNvSpPr>
          <p:nvPr>
            <p:ph type="body" idx="1"/>
          </p:nvPr>
        </p:nvSpPr>
        <p:spPr>
          <a:xfrm>
            <a:off x="707231" y="1371599"/>
            <a:ext cx="6580324" cy="503269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14884" indent="-214884" defTabSz="859536">
              <a:lnSpc>
                <a:spcPct val="81000"/>
              </a:lnSpc>
              <a:spcBef>
                <a:spcPts val="900"/>
              </a:spcBef>
              <a:defRPr sz="2600"/>
            </a:pPr>
            <a:r>
              <a:rPr dirty="0"/>
              <a:t>Two trios with different phenotypes</a:t>
            </a:r>
          </a:p>
          <a:p>
            <a:pPr marL="214884" indent="-214884" defTabSz="859536">
              <a:lnSpc>
                <a:spcPct val="81000"/>
              </a:lnSpc>
              <a:spcBef>
                <a:spcPts val="1500"/>
              </a:spcBef>
              <a:defRPr sz="2600"/>
            </a:pPr>
            <a:r>
              <a:rPr dirty="0"/>
              <a:t>Data sharing</a:t>
            </a:r>
          </a:p>
          <a:p>
            <a:pPr marL="710183" lvl="1" indent="-214883" defTabSz="859536">
              <a:lnSpc>
                <a:spcPts val="3120"/>
              </a:lnSpc>
              <a:spcBef>
                <a:spcPts val="900"/>
              </a:spcBef>
              <a:defRPr sz="2400"/>
            </a:pPr>
            <a:r>
              <a:rPr dirty="0"/>
              <a:t>WES </a:t>
            </a:r>
            <a:r>
              <a:rPr lang="en-US" dirty="0"/>
              <a:t>BAMs </a:t>
            </a:r>
            <a:r>
              <a:rPr dirty="0"/>
              <a:t>for all subjects</a:t>
            </a:r>
          </a:p>
          <a:p>
            <a:pPr marL="710183" lvl="1" indent="-214883" defTabSz="859536">
              <a:lnSpc>
                <a:spcPct val="81000"/>
              </a:lnSpc>
              <a:spcBef>
                <a:spcPts val="900"/>
              </a:spcBef>
              <a:defRPr sz="2400"/>
            </a:pPr>
            <a:r>
              <a:rPr dirty="0"/>
              <a:t>WGS </a:t>
            </a:r>
            <a:r>
              <a:rPr lang="en-US" dirty="0"/>
              <a:t>BAM</a:t>
            </a:r>
            <a:r>
              <a:rPr dirty="0"/>
              <a:t>s for all subjects</a:t>
            </a:r>
          </a:p>
          <a:p>
            <a:pPr marL="710183" lvl="1" indent="-214883" defTabSz="859536">
              <a:lnSpc>
                <a:spcPct val="81000"/>
              </a:lnSpc>
              <a:spcBef>
                <a:spcPts val="900"/>
              </a:spcBef>
              <a:defRPr sz="2400"/>
            </a:pPr>
            <a:r>
              <a:rPr dirty="0"/>
              <a:t>Phenotypic details</a:t>
            </a:r>
          </a:p>
          <a:p>
            <a:pPr marL="214884" indent="-214884" defTabSz="859536">
              <a:lnSpc>
                <a:spcPct val="81000"/>
              </a:lnSpc>
              <a:spcBef>
                <a:spcPts val="1500"/>
              </a:spcBef>
              <a:defRPr sz="2600"/>
            </a:pPr>
            <a:r>
              <a:rPr dirty="0"/>
              <a:t>Preliminary results available</a:t>
            </a:r>
          </a:p>
          <a:p>
            <a:pPr marL="710183" lvl="1" indent="-214883" defTabSz="859536">
              <a:lnSpc>
                <a:spcPct val="81000"/>
              </a:lnSpc>
              <a:spcBef>
                <a:spcPts val="900"/>
              </a:spcBef>
              <a:defRPr sz="2400"/>
            </a:pPr>
            <a:r>
              <a:rPr dirty="0"/>
              <a:t>Broad</a:t>
            </a:r>
          </a:p>
          <a:p>
            <a:pPr marL="710183" lvl="1" indent="-214883" defTabSz="859536">
              <a:lnSpc>
                <a:spcPct val="81000"/>
              </a:lnSpc>
              <a:spcBef>
                <a:spcPts val="900"/>
              </a:spcBef>
              <a:defRPr sz="2400"/>
            </a:pPr>
            <a:r>
              <a:rPr dirty="0"/>
              <a:t>Baylor-Hopkins CMG (BH-CMG)</a:t>
            </a:r>
          </a:p>
          <a:p>
            <a:pPr marL="710183" lvl="1" indent="-214883" defTabSz="859536">
              <a:lnSpc>
                <a:spcPct val="81000"/>
              </a:lnSpc>
              <a:spcBef>
                <a:spcPts val="900"/>
              </a:spcBef>
              <a:defRPr sz="2400"/>
            </a:pPr>
            <a:r>
              <a:rPr dirty="0"/>
              <a:t>University of Washington CMG (UW-CMG)</a:t>
            </a:r>
          </a:p>
        </p:txBody>
      </p:sp>
      <p:pic>
        <p:nvPicPr>
          <p:cNvPr id="147" name="image2.png"/>
          <p:cNvPicPr>
            <a:picLocks noChangeAspect="1"/>
          </p:cNvPicPr>
          <p:nvPr/>
        </p:nvPicPr>
        <p:blipFill>
          <a:blip r:embed="rId2">
            <a:extLst/>
          </a:blip>
          <a:srcRect l="12343" t="5182" r="14774" b="7199"/>
          <a:stretch>
            <a:fillRect/>
          </a:stretch>
        </p:blipFill>
        <p:spPr>
          <a:xfrm>
            <a:off x="6763871" y="2362200"/>
            <a:ext cx="2723029" cy="2743200"/>
          </a:xfrm>
          <a:prstGeom prst="rect">
            <a:avLst/>
          </a:prstGeom>
          <a:ln w="12700">
            <a:miter lim="400000"/>
          </a:ln>
        </p:spPr>
      </p:pic>
      <p:sp>
        <p:nvSpPr>
          <p:cNvPr id="148" name="Shape 148"/>
          <p:cNvSpPr>
            <a:spLocks noGrp="1"/>
          </p:cNvSpPr>
          <p:nvPr>
            <p:ph type="sldNum" sz="quarter" idx="2"/>
          </p:nvPr>
        </p:nvSpPr>
        <p:spPr>
          <a:xfrm>
            <a:off x="9395714" y="6404295"/>
            <a:ext cx="184057" cy="2692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9</a:t>
            </a:fld>
            <a:endParaRPr/>
          </a:p>
        </p:txBody>
      </p:sp>
      <p:sp>
        <p:nvSpPr>
          <p:cNvPr id="149" name="Shape 149"/>
          <p:cNvSpPr/>
          <p:nvPr/>
        </p:nvSpPr>
        <p:spPr>
          <a:xfrm>
            <a:off x="723900" y="1066800"/>
            <a:ext cx="9563101" cy="0"/>
          </a:xfrm>
          <a:prstGeom prst="line">
            <a:avLst/>
          </a:prstGeom>
          <a:ln w="57150" cmpd="thickThin">
            <a:solidFill>
              <a:srgbClr val="0D547D"/>
            </a:solidFill>
          </a:ln>
          <a:effectLst>
            <a:outerShdw blurRad="50800" dist="38100" dir="2700000" rotWithShape="0">
              <a:srgbClr val="000000">
                <a:alpha val="24000"/>
              </a:srgbClr>
            </a:outerShdw>
          </a:effectLst>
        </p:spPr>
        <p:txBody>
          <a:bodyPr lIns="45718" tIns="45718" rIns="45718" bIns="45718"/>
          <a:lstStyle/>
          <a:p>
            <a:endParaRPr/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1536</Words>
  <Application>Microsoft Office PowerPoint</Application>
  <PresentationFormat>35mm Slides</PresentationFormat>
  <Paragraphs>242</Paragraphs>
  <Slides>20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Calibri Light</vt:lpstr>
      <vt:lpstr>Courier New</vt:lpstr>
      <vt:lpstr>Helvetica</vt:lpstr>
      <vt:lpstr>Wingdings</vt:lpstr>
      <vt:lpstr>Office Theme</vt:lpstr>
      <vt:lpstr>1_Office Theme</vt:lpstr>
      <vt:lpstr>PowerPoint Presentation</vt:lpstr>
      <vt:lpstr>Overall Goal</vt:lpstr>
      <vt:lpstr>Solve rate</vt:lpstr>
      <vt:lpstr>Unsolved cases: Some possibilities</vt:lpstr>
      <vt:lpstr>Unsolved cases: Some possibilities – cont.</vt:lpstr>
      <vt:lpstr>Unsolved cases: First exercise</vt:lpstr>
      <vt:lpstr>PowerPoint Presentation</vt:lpstr>
      <vt:lpstr>Exercise 1: 16 unsolved cases</vt:lpstr>
      <vt:lpstr>Examples from the Broad</vt:lpstr>
      <vt:lpstr>PowerPoint Presentation</vt:lpstr>
      <vt:lpstr>Example 1: AP Project from the Broad</vt:lpstr>
      <vt:lpstr>Example 1: AP Project from the Broad</vt:lpstr>
      <vt:lpstr>Example 1: AP Project from the Broad</vt:lpstr>
      <vt:lpstr>Example 1: AP Project - results</vt:lpstr>
      <vt:lpstr>Example 1: DG Project - Broad</vt:lpstr>
      <vt:lpstr>PowerPoint Presentation</vt:lpstr>
      <vt:lpstr>Example 1: DG Project - Broad</vt:lpstr>
      <vt:lpstr>Example 1: DG Project - results</vt:lpstr>
      <vt:lpstr>Next steps</vt:lpstr>
      <vt:lpstr>Thanks to contributors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</dc:creator>
  <cp:lastModifiedBy>Elizabeth</cp:lastModifiedBy>
  <cp:revision>34</cp:revision>
  <dcterms:modified xsi:type="dcterms:W3CDTF">2017-03-28T03:37:35Z</dcterms:modified>
</cp:coreProperties>
</file>