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720" r:id="rId3"/>
  </p:sldMasterIdLst>
  <p:notesMasterIdLst>
    <p:notesMasterId r:id="rId28"/>
  </p:notesMasterIdLst>
  <p:sldIdLst>
    <p:sldId id="256" r:id="rId4"/>
    <p:sldId id="292" r:id="rId5"/>
    <p:sldId id="331" r:id="rId6"/>
    <p:sldId id="296" r:id="rId7"/>
    <p:sldId id="297" r:id="rId8"/>
    <p:sldId id="324" r:id="rId9"/>
    <p:sldId id="312" r:id="rId10"/>
    <p:sldId id="293" r:id="rId11"/>
    <p:sldId id="294" r:id="rId12"/>
    <p:sldId id="334" r:id="rId13"/>
    <p:sldId id="328" r:id="rId14"/>
    <p:sldId id="329" r:id="rId15"/>
    <p:sldId id="330" r:id="rId16"/>
    <p:sldId id="335" r:id="rId17"/>
    <p:sldId id="323" r:id="rId18"/>
    <p:sldId id="305" r:id="rId19"/>
    <p:sldId id="332" r:id="rId20"/>
    <p:sldId id="320" r:id="rId21"/>
    <p:sldId id="327" r:id="rId22"/>
    <p:sldId id="259" r:id="rId23"/>
    <p:sldId id="267" r:id="rId24"/>
    <p:sldId id="289" r:id="rId25"/>
    <p:sldId id="288" r:id="rId26"/>
    <p:sldId id="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9435" autoAdjust="0"/>
  </p:normalViewPr>
  <p:slideViewPr>
    <p:cSldViewPr snapToGrid="0" snapToObjects="1">
      <p:cViewPr varScale="1">
        <p:scale>
          <a:sx n="58" d="100"/>
          <a:sy n="58" d="100"/>
        </p:scale>
        <p:origin x="963"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1C242-F44D-8F42-B1FC-64A65C8F89C1}" type="datetimeFigureOut">
              <a:rPr lang="en-US" smtClean="0"/>
              <a:t>3/29/2017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6786-1459-5C43-947C-E309DE204D92}" type="slidenum">
              <a:rPr lang="en-US" smtClean="0"/>
              <a:t>‹#›</a:t>
            </a:fld>
            <a:endParaRPr lang="en-US"/>
          </a:p>
        </p:txBody>
      </p:sp>
    </p:spTree>
    <p:extLst>
      <p:ext uri="{BB962C8B-B14F-4D97-AF65-F5344CB8AC3E}">
        <p14:creationId xmlns:p14="http://schemas.microsoft.com/office/powerpoint/2010/main" val="167978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36786-1459-5C43-947C-E309DE204D92}" type="slidenum">
              <a:rPr lang="en-US" smtClean="0"/>
              <a:t>1</a:t>
            </a:fld>
            <a:endParaRPr lang="en-US"/>
          </a:p>
        </p:txBody>
      </p:sp>
    </p:spTree>
    <p:extLst>
      <p:ext uri="{BB962C8B-B14F-4D97-AF65-F5344CB8AC3E}">
        <p14:creationId xmlns:p14="http://schemas.microsoft.com/office/powerpoint/2010/main" val="172458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0BD8B7A-56EA-AC46-A267-72B7DD1A3811}" type="slidenum">
              <a:rPr lang="en-US" smtClean="0"/>
              <a:pPr/>
              <a:t>23</a:t>
            </a:fld>
            <a:endParaRPr lang="en-US"/>
          </a:p>
        </p:txBody>
      </p:sp>
    </p:spTree>
    <p:extLst>
      <p:ext uri="{BB962C8B-B14F-4D97-AF65-F5344CB8AC3E}">
        <p14:creationId xmlns:p14="http://schemas.microsoft.com/office/powerpoint/2010/main" val="164478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B9DE09-F5CF-429E-87A1-A7897F7EFA52}" type="slidenum">
              <a:rPr lang="en-US" smtClean="0"/>
              <a:t>4</a:t>
            </a:fld>
            <a:endParaRPr lang="en-US"/>
          </a:p>
        </p:txBody>
      </p:sp>
    </p:spTree>
    <p:extLst>
      <p:ext uri="{BB962C8B-B14F-4D97-AF65-F5344CB8AC3E}">
        <p14:creationId xmlns:p14="http://schemas.microsoft.com/office/powerpoint/2010/main" val="288606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solidFill>
                  <a:srgbClr val="C00000"/>
                </a:solidFill>
              </a:rPr>
              <a:t>Many seminal discoveries</a:t>
            </a:r>
            <a:r>
              <a:rPr lang="en-US" baseline="0" dirty="0">
                <a:solidFill>
                  <a:srgbClr val="C00000"/>
                </a:solidFill>
              </a:rPr>
              <a:t> have challenged and refined our understanding of inheritance.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82C4B-F77A-4100-B726-447CD3DBE2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99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Slide Image Placeholder 1"/>
          <p:cNvSpPr>
            <a:spLocks noGrp="1" noRot="1" noChangeAspect="1" noTextEdit="1"/>
          </p:cNvSpPr>
          <p:nvPr>
            <p:ph type="sldImg"/>
          </p:nvPr>
        </p:nvSpPr>
        <p:spPr>
          <a:ln/>
        </p:spPr>
      </p:sp>
      <p:sp>
        <p:nvSpPr>
          <p:cNvPr id="1131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ATAD3A: note 5 families with single DN allele, 1 family with single HOM allele (biallelic), and 1 family with compound CNVs – how best to quantify alleles?</a:t>
            </a:r>
          </a:p>
          <a:p>
            <a:endParaRPr lang="en-US" altLang="en-US" smtClean="0">
              <a:latin typeface="Arial" panose="020B0604020202020204" pitchFamily="34" charset="0"/>
            </a:endParaRPr>
          </a:p>
        </p:txBody>
      </p:sp>
      <p:sp>
        <p:nvSpPr>
          <p:cNvPr id="1131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A31E063-8575-4956-B733-B565C01C3D87}" type="slidenum">
              <a:rPr lang="en-US" altLang="en-US" smtClean="0">
                <a:solidFill>
                  <a:srgbClr val="000000"/>
                </a:solidFill>
              </a:rPr>
              <a:pPr/>
              <a:t>12</a:t>
            </a:fld>
            <a:endParaRPr lang="en-US" altLang="en-US" smtClean="0">
              <a:solidFill>
                <a:srgbClr val="000000"/>
              </a:solidFill>
            </a:endParaRPr>
          </a:p>
        </p:txBody>
      </p:sp>
    </p:spTree>
    <p:extLst>
      <p:ext uri="{BB962C8B-B14F-4D97-AF65-F5344CB8AC3E}">
        <p14:creationId xmlns:p14="http://schemas.microsoft.com/office/powerpoint/2010/main" val="87745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pPr>
            <a:r>
              <a:rPr lang="en"/>
              <a:t>Applying Parliament to 584 ADSP samples, saw 83% of calls were one program in one sample</a:t>
            </a:r>
          </a:p>
          <a:p>
            <a:pPr marL="914400" lvl="1" indent="-228600" rtl="0">
              <a:spcBef>
                <a:spcPts val="0"/>
              </a:spcBef>
            </a:pPr>
            <a:r>
              <a:rPr lang="en"/>
              <a:t>Noisy</a:t>
            </a:r>
          </a:p>
          <a:p>
            <a:pPr marL="457200" lvl="0" indent="-228600" rtl="0">
              <a:spcBef>
                <a:spcPts val="0"/>
              </a:spcBef>
            </a:pPr>
            <a:r>
              <a:rPr lang="en"/>
              <a:t>Focused on ~350K loci that occurred in at least two samples</a:t>
            </a:r>
          </a:p>
          <a:p>
            <a:pPr marL="457200" lvl="0" indent="-228600" rtl="0">
              <a:spcBef>
                <a:spcPts val="0"/>
              </a:spcBef>
            </a:pPr>
            <a:r>
              <a:rPr lang="en"/>
              <a:t>Strong clustering by center</a:t>
            </a:r>
          </a:p>
          <a:p>
            <a:pPr marL="914400" lvl="1" indent="-228600" rtl="0">
              <a:spcBef>
                <a:spcPts val="0"/>
              </a:spcBef>
            </a:pPr>
            <a:r>
              <a:rPr lang="en"/>
              <a:t>Reveals new bifurcation in WashU</a:t>
            </a:r>
          </a:p>
          <a:p>
            <a:pPr marL="1371600" lvl="2" indent="-228600" rtl="0">
              <a:spcBef>
                <a:spcPts val="0"/>
              </a:spcBef>
            </a:pPr>
            <a:r>
              <a:rPr lang="en"/>
              <a:t>This is NOT the bimodal issue</a:t>
            </a:r>
          </a:p>
          <a:p>
            <a:pPr marL="457200" lvl="0" indent="-228600" rtl="0">
              <a:spcBef>
                <a:spcPts val="0"/>
              </a:spcBef>
            </a:pPr>
            <a:r>
              <a:rPr lang="en"/>
              <a:t>Need to understand the batch effects</a:t>
            </a:r>
          </a:p>
          <a:p>
            <a:pPr marL="914400" lvl="1" indent="-228600" rtl="0">
              <a:spcBef>
                <a:spcPts val="0"/>
              </a:spcBef>
            </a:pPr>
            <a:r>
              <a:rPr lang="en"/>
              <a:t>Combination of noise and preferential sensitivity </a:t>
            </a:r>
          </a:p>
          <a:p>
            <a:pPr marL="457200" lvl="0" indent="-228600" rtl="0">
              <a:spcBef>
                <a:spcPts val="0"/>
              </a:spcBef>
            </a:pPr>
            <a:r>
              <a:rPr lang="en"/>
              <a:t>Slides 14-17 are one slide</a:t>
            </a:r>
          </a:p>
        </p:txBody>
      </p:sp>
    </p:spTree>
    <p:extLst>
      <p:ext uri="{BB962C8B-B14F-4D97-AF65-F5344CB8AC3E}">
        <p14:creationId xmlns:p14="http://schemas.microsoft.com/office/powerpoint/2010/main" val="1975958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NHGRI has charted out four major groups – genome sequencing and analysis centers, Mendelian disorders sequencing centers, clinical sequencing exploratory research and informatics tools.  Baylor College of Medicine has been funded for the first three.  </a:t>
            </a:r>
          </a:p>
          <a:p>
            <a:r>
              <a:rPr lang="en-US" dirty="0"/>
              <a:t>The most recent collaboration has been with the Baylor-Johns Hopkins Center for Mendelian Genomics.  A paper came out in July of this year and outlined the program and it’s initiatives.  </a:t>
            </a:r>
          </a:p>
          <a:p>
            <a:endParaRPr lang="en-US" dirty="0"/>
          </a:p>
          <a:p>
            <a:r>
              <a:rPr lang="en-US" dirty="0"/>
              <a:t>The four major goals are to one, collect</a:t>
            </a:r>
            <a:r>
              <a:rPr lang="en-US" baseline="0" dirty="0"/>
              <a:t> s</a:t>
            </a:r>
            <a:r>
              <a:rPr lang="en-US" dirty="0"/>
              <a:t>amples from all Mendelian disorders whose genetic basis is not understood.  The CMGs have gathered a collective list of all phenotypes we currently have in our pipelines.  They will be sharing this list on their website to encourage collaboration.  </a:t>
            </a:r>
          </a:p>
          <a:p>
            <a:r>
              <a:rPr lang="en-US" dirty="0"/>
              <a:t>Two, we want to improve the efficiency of sequencing and ongoing technology innovation.</a:t>
            </a:r>
          </a:p>
          <a:p>
            <a:r>
              <a:rPr lang="en-US" dirty="0"/>
              <a:t>Three, we will determine the genetic basis for as many Mendelian diseases as possible.</a:t>
            </a:r>
            <a:r>
              <a:rPr lang="en-US" baseline="0" dirty="0"/>
              <a:t>  </a:t>
            </a:r>
          </a:p>
          <a:p>
            <a:r>
              <a:rPr lang="en-US" dirty="0"/>
              <a:t>And four, we will disseminate methods and data to facilitate gene discovery by others.  We plan to submit all sequencing data within 9 months from analysis</a:t>
            </a:r>
            <a:r>
              <a:rPr lang="en-US" baseline="0" dirty="0"/>
              <a:t> </a:t>
            </a:r>
            <a:r>
              <a:rPr lang="en-US" dirty="0"/>
              <a:t>completion to </a:t>
            </a:r>
            <a:r>
              <a:rPr lang="en-US" dirty="0" err="1"/>
              <a:t>dbGap</a:t>
            </a:r>
            <a:r>
              <a:rPr lang="en-US" dirty="0"/>
              <a:t> for all studies.  </a:t>
            </a:r>
          </a:p>
          <a:p>
            <a:endParaRPr lang="en-US" dirty="0"/>
          </a:p>
          <a:p>
            <a:r>
              <a:rPr lang="en-US" i="1" strike="sngStrike" dirty="0"/>
              <a:t>July 2012 – invited comment came out…</a:t>
            </a:r>
            <a:endParaRPr lang="en-US" dirty="0"/>
          </a:p>
          <a:p>
            <a:r>
              <a:rPr lang="en-US" i="1" strike="sngStrike" dirty="0"/>
              <a:t>(1) to ascertain samples for all </a:t>
            </a:r>
            <a:r>
              <a:rPr lang="en-US" i="1" strike="sngStrike" dirty="0" err="1"/>
              <a:t>Mendelian</a:t>
            </a:r>
            <a:r>
              <a:rPr lang="en-US" i="1" strike="sngStrike" dirty="0"/>
              <a:t> disorders for which the genetic basis is not yet under- stood from clinicians and investigators around the world by developing a ‘‘public list’’ of samples and by coordinating sub- missions to the NIH program with those of other international programs; (2) to improve the efficiency of the sequencing pipeline and quality of </a:t>
            </a:r>
            <a:r>
              <a:rPr lang="en-US" i="1" strike="sngStrike" dirty="0" err="1"/>
              <a:t>exome</a:t>
            </a:r>
            <a:r>
              <a:rPr lang="en-US" i="1" strike="sngStrike" dirty="0"/>
              <a:t> and genome data through ongoing technology innovation; (3) to determine the genetic basis for as many </a:t>
            </a:r>
            <a:r>
              <a:rPr lang="en-US" i="1" strike="sngStrike" dirty="0" err="1"/>
              <a:t>Mendelian</a:t>
            </a:r>
            <a:r>
              <a:rPr lang="en-US" i="1" strike="sngStrike" dirty="0"/>
              <a:t> conditions as possible; and (4) to disseminate methods and data to facilitate gene discovery by investigators working independently across the globe. The CMGs will study disorders with age of onset across the entire lifespan including well- delineated, known </a:t>
            </a:r>
            <a:r>
              <a:rPr lang="en-US" i="1" strike="sngStrike" dirty="0" err="1"/>
              <a:t>Mendelian</a:t>
            </a:r>
            <a:r>
              <a:rPr lang="en-US" i="1" strike="sngStrike" dirty="0"/>
              <a:t> phenotypes as well as novel </a:t>
            </a:r>
            <a:r>
              <a:rPr lang="en-US" i="1" strike="sngStrike" dirty="0" err="1"/>
              <a:t>pheno</a:t>
            </a:r>
            <a:r>
              <a:rPr lang="en-US" i="1" strike="sngStrike" dirty="0"/>
              <a:t>- types thought to represent </a:t>
            </a:r>
            <a:r>
              <a:rPr lang="en-US" i="1" strike="sngStrike" dirty="0" err="1"/>
              <a:t>Mendelian</a:t>
            </a:r>
            <a:r>
              <a:rPr lang="en-US" i="1" strike="sngStrike" dirty="0"/>
              <a:t> traits on the basis of their segregation pattern in families.</a:t>
            </a:r>
            <a:endParaRPr lang="en-US" dirty="0"/>
          </a:p>
          <a:p>
            <a:r>
              <a:rPr lang="en-US" i="1" dirty="0"/>
              <a:t> </a:t>
            </a:r>
            <a:endParaRPr lang="en-US" dirty="0"/>
          </a:p>
          <a:p>
            <a:r>
              <a:rPr lang="en-US" i="1" strike="sngStrike" dirty="0"/>
              <a:t>The key drivers for the CMGs are to serve the scientific community and the individuals and families with rare diseases by improving knowledge about these rare conditions. By making specific diagnoses and exploring on a genome level the relationships between sequence variation and phenotype, </a:t>
            </a:r>
            <a:r>
              <a:rPr lang="en-US" i="1" strike="sngStrike" dirty="0" err="1"/>
              <a:t>collab</a:t>
            </a:r>
            <a:r>
              <a:rPr lang="en-US" i="1" strike="sngStrike" dirty="0"/>
              <a:t>- </a:t>
            </a:r>
            <a:r>
              <a:rPr lang="en-US" i="1" strike="sngStrike" dirty="0" err="1"/>
              <a:t>oratively</a:t>
            </a:r>
            <a:r>
              <a:rPr lang="en-US" i="1" strike="sngStrike" dirty="0"/>
              <a:t> we can achieve more comprehensive pre-symptomatic or carrier screening. Additionally, the knowledge obtained from these efforts could initiate the exploration of new and/or improved therapeutics for these conditions.</a:t>
            </a:r>
            <a:endParaRPr lang="en-US" dirty="0"/>
          </a:p>
          <a:p>
            <a:r>
              <a:rPr lang="en-US" i="1" dirty="0"/>
              <a:t> </a:t>
            </a:r>
            <a:endParaRPr lang="en-US" dirty="0"/>
          </a:p>
          <a:p>
            <a:r>
              <a:rPr lang="en-US" i="1" strike="sngStrike" dirty="0"/>
              <a:t>The CMG will provide the community with access to production </a:t>
            </a:r>
            <a:r>
              <a:rPr lang="en-US" i="1" strike="sngStrike" dirty="0" err="1"/>
              <a:t>infrastruc</a:t>
            </a:r>
            <a:r>
              <a:rPr lang="en-US" i="1" strike="sngStrike" dirty="0"/>
              <a:t>- </a:t>
            </a:r>
            <a:r>
              <a:rPr lang="en-US" i="1" strike="sngStrike" dirty="0" err="1"/>
              <a:t>ture</a:t>
            </a:r>
            <a:r>
              <a:rPr lang="en-US" i="1" strike="sngStrike" dirty="0"/>
              <a:t>, bioinformatics support, and analytical expertise. The </a:t>
            </a:r>
            <a:r>
              <a:rPr lang="en-US" i="1" strike="sngStrike" dirty="0" err="1"/>
              <a:t>chal</a:t>
            </a:r>
            <a:r>
              <a:rPr lang="en-US" i="1" strike="sngStrike" dirty="0"/>
              <a:t>- </a:t>
            </a:r>
            <a:r>
              <a:rPr lang="en-US" i="1" strike="sngStrike" dirty="0" err="1"/>
              <a:t>lenge</a:t>
            </a:r>
            <a:r>
              <a:rPr lang="en-US" i="1" strike="sngStrike" dirty="0"/>
              <a:t> to the human genetics community is to help initiate this new phase of medical genomics and take advantage of this new </a:t>
            </a:r>
            <a:r>
              <a:rPr lang="en-US" i="1" strike="sngStrike" dirty="0" err="1"/>
              <a:t>oppor</a:t>
            </a:r>
            <a:r>
              <a:rPr lang="en-US" i="1" strike="sngStrike" dirty="0"/>
              <a:t>- </a:t>
            </a:r>
            <a:r>
              <a:rPr lang="en-US" i="1" strike="sngStrike" dirty="0" err="1"/>
              <a:t>tunity</a:t>
            </a:r>
            <a:r>
              <a:rPr lang="en-US" i="1" strike="sngStrike" dirty="0"/>
              <a:t> by providing the resources for such studies that obviously cannot occur without finding and characterizing the patients and their families.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D83A2-45FB-9947-A4E0-5298977D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09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Slide Image Placeholder 1"/>
          <p:cNvSpPr>
            <a:spLocks noGrp="1" noRot="1" noChangeAspect="1" noTextEdit="1"/>
          </p:cNvSpPr>
          <p:nvPr>
            <p:ph type="sldImg"/>
          </p:nvPr>
        </p:nvSpPr>
        <p:spPr>
          <a:ln/>
        </p:spPr>
      </p:sp>
      <p:sp>
        <p:nvSpPr>
          <p:cNvPr id="1120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20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F16BD5C-460D-45EC-AA5B-DA34047D2FBE}" type="slidenum">
              <a:rPr lang="en-US" altLang="en-US" smtClean="0">
                <a:solidFill>
                  <a:srgbClr val="000000"/>
                </a:solidFill>
              </a:rPr>
              <a:pPr/>
              <a:t>17</a:t>
            </a:fld>
            <a:endParaRPr lang="en-US" altLang="en-US" smtClean="0">
              <a:solidFill>
                <a:srgbClr val="000000"/>
              </a:solidFill>
            </a:endParaRPr>
          </a:p>
        </p:txBody>
      </p:sp>
    </p:spTree>
    <p:extLst>
      <p:ext uri="{BB962C8B-B14F-4D97-AF65-F5344CB8AC3E}">
        <p14:creationId xmlns:p14="http://schemas.microsoft.com/office/powerpoint/2010/main" val="17054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Design – we are extracting data from the source systems i.e. </a:t>
            </a:r>
            <a:r>
              <a:rPr lang="en-US" baseline="0" dirty="0" err="1" smtClean="0"/>
              <a:t>lims</a:t>
            </a:r>
            <a:r>
              <a:rPr lang="en-US" baseline="0" dirty="0" smtClean="0"/>
              <a:t> for sample metadata, metrics, phenotype data – variant/genotype data from the </a:t>
            </a:r>
            <a:r>
              <a:rPr lang="en-US" baseline="0" dirty="0" err="1" smtClean="0"/>
              <a:t>vcf</a:t>
            </a:r>
            <a:r>
              <a:rPr lang="en-US" baseline="0" dirty="0" smtClean="0"/>
              <a:t> files (and maybe eventually </a:t>
            </a:r>
            <a:r>
              <a:rPr lang="en-US" baseline="0" dirty="0" err="1" smtClean="0"/>
              <a:t>emr</a:t>
            </a:r>
            <a:r>
              <a:rPr lang="en-US" baseline="0" dirty="0" smtClean="0"/>
              <a:t> data) and we are loading this in a semi structured format in the data lake.  This data is available for query access for data scientists.</a:t>
            </a:r>
          </a:p>
          <a:p>
            <a:r>
              <a:rPr lang="en-US" baseline="0" dirty="0" smtClean="0"/>
              <a:t>Additionally, we are curating this data and loading it on the what we call the bio marts and making this data available for external use as needed</a:t>
            </a:r>
            <a:endParaRPr lang="en-US" dirty="0" smtClean="0"/>
          </a:p>
          <a:p>
            <a:r>
              <a:rPr lang="en-US" dirty="0" smtClean="0"/>
              <a:t>Curation</a:t>
            </a:r>
            <a:r>
              <a:rPr lang="en-US" baseline="0" dirty="0" smtClean="0"/>
              <a:t> – based on consequence type, quality metrics etc.</a:t>
            </a:r>
            <a:endParaRPr lang="en-US" dirty="0" smtClean="0"/>
          </a:p>
          <a:p>
            <a:endParaRPr lang="en-US" dirty="0" smtClean="0"/>
          </a:p>
          <a:p>
            <a:r>
              <a:rPr lang="en-US" dirty="0" smtClean="0"/>
              <a:t>This is our architecture</a:t>
            </a:r>
            <a:r>
              <a:rPr lang="en-US" baseline="0" dirty="0" smtClean="0"/>
              <a:t> – our choice of software was the </a:t>
            </a:r>
            <a:r>
              <a:rPr lang="en-US" baseline="0" dirty="0" err="1" smtClean="0"/>
              <a:t>cloudera</a:t>
            </a:r>
            <a:r>
              <a:rPr lang="en-US" baseline="0" dirty="0" smtClean="0"/>
              <a:t> distribution of </a:t>
            </a:r>
            <a:r>
              <a:rPr lang="en-US" baseline="0" dirty="0" err="1" smtClean="0"/>
              <a:t>hadoop</a:t>
            </a:r>
            <a:r>
              <a:rPr lang="en-US" baseline="0" dirty="0" smtClean="0"/>
              <a:t> – we decided to go with </a:t>
            </a:r>
            <a:r>
              <a:rPr lang="en-US" baseline="0" dirty="0" err="1" smtClean="0"/>
              <a:t>hadoop</a:t>
            </a:r>
            <a:r>
              <a:rPr lang="en-US" baseline="0" dirty="0" smtClean="0"/>
              <a:t> because of its ability to store and compute big data; to store structured and semi structured data, to scale horizontally as our data needs grow, and triplicate backup of data</a:t>
            </a:r>
          </a:p>
          <a:p>
            <a:endParaRPr lang="en-US" baseline="0" dirty="0" smtClean="0"/>
          </a:p>
          <a:p>
            <a:r>
              <a:rPr lang="en-US" baseline="0" dirty="0" smtClean="0"/>
              <a:t>Additionally – Will is exploring the option to have </a:t>
            </a:r>
            <a:r>
              <a:rPr lang="en-US" baseline="0" dirty="0" err="1" smtClean="0"/>
              <a:t>hadoop</a:t>
            </a:r>
            <a:r>
              <a:rPr lang="en-US" baseline="0" dirty="0" smtClean="0"/>
              <a:t> on </a:t>
            </a:r>
            <a:r>
              <a:rPr lang="en-US" baseline="0" dirty="0" err="1" smtClean="0"/>
              <a:t>dnanexus</a:t>
            </a:r>
            <a:r>
              <a:rPr lang="en-US" baseline="0" dirty="0" smtClean="0"/>
              <a:t> – this will be the data commons in DB format</a:t>
            </a:r>
          </a:p>
          <a:p>
            <a:endParaRPr lang="en-US" dirty="0" smtClean="0"/>
          </a:p>
          <a:p>
            <a:r>
              <a:rPr lang="en-US" dirty="0" smtClean="0"/>
              <a:t>Scaling and growth – 10 nodes, </a:t>
            </a:r>
            <a:r>
              <a:rPr lang="en-US" baseline="0" dirty="0" smtClean="0"/>
              <a:t>Storage – 300TB; 252GB memory in each node; data in triplicates – commodity hardware</a:t>
            </a:r>
          </a:p>
          <a:p>
            <a:endParaRPr lang="en-US" baseline="0" dirty="0" smtClean="0"/>
          </a:p>
          <a:p>
            <a:r>
              <a:rPr lang="en-US" baseline="0" dirty="0" smtClean="0"/>
              <a:t>Yes TOPMed is not part of this picture – right now – but even without moving </a:t>
            </a:r>
            <a:r>
              <a:rPr lang="en-US" baseline="0" dirty="0" err="1" smtClean="0"/>
              <a:t>topmed</a:t>
            </a:r>
            <a:r>
              <a:rPr lang="en-US" baseline="0" dirty="0" smtClean="0"/>
              <a:t> data into the </a:t>
            </a:r>
            <a:r>
              <a:rPr lang="en-US" baseline="0" dirty="0" err="1" smtClean="0"/>
              <a:t>hadoop</a:t>
            </a:r>
            <a:r>
              <a:rPr lang="en-US" baseline="0" dirty="0" smtClean="0"/>
              <a:t> environment, this can be useful for you – for reporting, tracking – just something to think about</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C36786-1459-5C43-947C-E309DE204D92}" type="slidenum">
              <a:rPr lang="en-US" smtClean="0"/>
              <a:t>20</a:t>
            </a:fld>
            <a:endParaRPr lang="en-US"/>
          </a:p>
        </p:txBody>
      </p:sp>
    </p:spTree>
    <p:extLst>
      <p:ext uri="{BB962C8B-B14F-4D97-AF65-F5344CB8AC3E}">
        <p14:creationId xmlns:p14="http://schemas.microsoft.com/office/powerpoint/2010/main" val="187545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963A19A-1A57-7F41-8190-81A595E259B8}" type="slidenum">
              <a:rPr lang="en-US" smtClean="0"/>
              <a:t>22</a:t>
            </a:fld>
            <a:endParaRPr lang="en-US"/>
          </a:p>
        </p:txBody>
      </p:sp>
    </p:spTree>
    <p:extLst>
      <p:ext uri="{BB962C8B-B14F-4D97-AF65-F5344CB8AC3E}">
        <p14:creationId xmlns:p14="http://schemas.microsoft.com/office/powerpoint/2010/main" val="421388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F4273A-99F1-B24E-8902-6C19E572B45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00420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F4273A-99F1-B24E-8902-6C19E572B45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46443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F4273A-99F1-B24E-8902-6C19E572B45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88189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40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99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96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77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902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052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028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3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F4273A-99F1-B24E-8902-6C19E572B45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566175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49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115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BA800-24EC-4830-B88D-7A349FA75DCC}" type="datetimeFigureOut">
              <a:rPr lang="en-US" smtClean="0">
                <a:solidFill>
                  <a:prstClr val="black">
                    <a:tint val="75000"/>
                  </a:prstClr>
                </a:solidFill>
              </a:rPr>
              <a:pPr/>
              <a:t>3/29/2017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B8DB81-DC1E-4E9E-9022-213ADA631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050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19E4079-F5F4-4C82-963E-4630B64F6A7D}" type="datetimeFigureOut">
              <a:rPr lang="en-US"/>
              <a:pPr>
                <a:defRPr/>
              </a:pPr>
              <a:t>3/29/2017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E100DF-DF3F-43C7-B5A7-F68DF28CD141}" type="slidenum">
              <a:rPr lang="en-US"/>
              <a:pPr>
                <a:defRPr/>
              </a:pPr>
              <a:t>‹#›</a:t>
            </a:fld>
            <a:endParaRPr lang="en-US"/>
          </a:p>
        </p:txBody>
      </p:sp>
    </p:spTree>
    <p:extLst>
      <p:ext uri="{BB962C8B-B14F-4D97-AF65-F5344CB8AC3E}">
        <p14:creationId xmlns:p14="http://schemas.microsoft.com/office/powerpoint/2010/main" val="4232705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51388A-C87C-48E1-8126-F81AFDF80B38}" type="datetimeFigureOut">
              <a:rPr lang="en-US"/>
              <a:pPr>
                <a:defRPr/>
              </a:pPr>
              <a:t>3/29/2017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2E366B-3D9D-4ED6-90DD-C6CB0C52D994}" type="slidenum">
              <a:rPr lang="en-US"/>
              <a:pPr>
                <a:defRPr/>
              </a:pPr>
              <a:t>‹#›</a:t>
            </a:fld>
            <a:endParaRPr lang="en-US"/>
          </a:p>
        </p:txBody>
      </p:sp>
    </p:spTree>
    <p:extLst>
      <p:ext uri="{BB962C8B-B14F-4D97-AF65-F5344CB8AC3E}">
        <p14:creationId xmlns:p14="http://schemas.microsoft.com/office/powerpoint/2010/main" val="410063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75076D-CA93-46A4-9DBC-8A230BB4ECA4}" type="datetimeFigureOut">
              <a:rPr lang="en-US"/>
              <a:pPr>
                <a:defRPr/>
              </a:pPr>
              <a:t>3/29/2017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8CBC4-98B6-4882-94AE-B71F25BFF578}" type="slidenum">
              <a:rPr lang="en-US"/>
              <a:pPr>
                <a:defRPr/>
              </a:pPr>
              <a:t>‹#›</a:t>
            </a:fld>
            <a:endParaRPr lang="en-US"/>
          </a:p>
        </p:txBody>
      </p:sp>
    </p:spTree>
    <p:extLst>
      <p:ext uri="{BB962C8B-B14F-4D97-AF65-F5344CB8AC3E}">
        <p14:creationId xmlns:p14="http://schemas.microsoft.com/office/powerpoint/2010/main" val="22445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BF123C-DB0D-4B53-80A1-FEA83D42C6DC}" type="datetimeFigureOut">
              <a:rPr lang="en-US"/>
              <a:pPr>
                <a:defRPr/>
              </a:pPr>
              <a:t>3/29/2017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5EA0C6-5FEF-4BAA-A8DA-09C19D3A280E}" type="slidenum">
              <a:rPr lang="en-US"/>
              <a:pPr>
                <a:defRPr/>
              </a:pPr>
              <a:t>‹#›</a:t>
            </a:fld>
            <a:endParaRPr lang="en-US"/>
          </a:p>
        </p:txBody>
      </p:sp>
    </p:spTree>
    <p:extLst>
      <p:ext uri="{BB962C8B-B14F-4D97-AF65-F5344CB8AC3E}">
        <p14:creationId xmlns:p14="http://schemas.microsoft.com/office/powerpoint/2010/main" val="2353944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93BA253-3AF4-4F6A-B834-40E64B8697E6}" type="datetimeFigureOut">
              <a:rPr lang="en-US"/>
              <a:pPr>
                <a:defRPr/>
              </a:pPr>
              <a:t>3/29/2017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4A2344-7AD2-4124-9AAD-F9675D273EF0}" type="slidenum">
              <a:rPr lang="en-US"/>
              <a:pPr>
                <a:defRPr/>
              </a:pPr>
              <a:t>‹#›</a:t>
            </a:fld>
            <a:endParaRPr lang="en-US"/>
          </a:p>
        </p:txBody>
      </p:sp>
    </p:spTree>
    <p:extLst>
      <p:ext uri="{BB962C8B-B14F-4D97-AF65-F5344CB8AC3E}">
        <p14:creationId xmlns:p14="http://schemas.microsoft.com/office/powerpoint/2010/main" val="263792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85A5D55-E609-4C36-8CE5-197453984205}" type="datetimeFigureOut">
              <a:rPr lang="en-US"/>
              <a:pPr>
                <a:defRPr/>
              </a:pPr>
              <a:t>3/29/2017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B459B8-4364-4D94-A0E5-A50BE453E781}" type="slidenum">
              <a:rPr lang="en-US"/>
              <a:pPr>
                <a:defRPr/>
              </a:pPr>
              <a:t>‹#›</a:t>
            </a:fld>
            <a:endParaRPr lang="en-US"/>
          </a:p>
        </p:txBody>
      </p:sp>
    </p:spTree>
    <p:extLst>
      <p:ext uri="{BB962C8B-B14F-4D97-AF65-F5344CB8AC3E}">
        <p14:creationId xmlns:p14="http://schemas.microsoft.com/office/powerpoint/2010/main" val="2780864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19C071-121B-4099-9FE3-0B37361E5449}" type="datetimeFigureOut">
              <a:rPr lang="en-US"/>
              <a:pPr>
                <a:defRPr/>
              </a:pPr>
              <a:t>3/29/2017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423E7A-B3ED-4227-A413-6F3254AC71DB}" type="slidenum">
              <a:rPr lang="en-US"/>
              <a:pPr>
                <a:defRPr/>
              </a:pPr>
              <a:t>‹#›</a:t>
            </a:fld>
            <a:endParaRPr lang="en-US"/>
          </a:p>
        </p:txBody>
      </p:sp>
    </p:spTree>
    <p:extLst>
      <p:ext uri="{BB962C8B-B14F-4D97-AF65-F5344CB8AC3E}">
        <p14:creationId xmlns:p14="http://schemas.microsoft.com/office/powerpoint/2010/main" val="407508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F4273A-99F1-B24E-8902-6C19E572B45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209353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2DC85B-925B-4734-9E21-DE5601654A40}" type="datetimeFigureOut">
              <a:rPr lang="en-US"/>
              <a:pPr>
                <a:defRPr/>
              </a:pPr>
              <a:t>3/29/2017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90EE6B-3477-45E2-89D6-81BD208472B6}" type="slidenum">
              <a:rPr lang="en-US"/>
              <a:pPr>
                <a:defRPr/>
              </a:pPr>
              <a:t>‹#›</a:t>
            </a:fld>
            <a:endParaRPr lang="en-US"/>
          </a:p>
        </p:txBody>
      </p:sp>
    </p:spTree>
    <p:extLst>
      <p:ext uri="{BB962C8B-B14F-4D97-AF65-F5344CB8AC3E}">
        <p14:creationId xmlns:p14="http://schemas.microsoft.com/office/powerpoint/2010/main" val="2541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568297-322F-4E09-B1C3-B14DC90C0B14}" type="datetimeFigureOut">
              <a:rPr lang="en-US"/>
              <a:pPr>
                <a:defRPr/>
              </a:pPr>
              <a:t>3/29/2017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D5466F-2B11-4453-9785-468C6BE75D83}" type="slidenum">
              <a:rPr lang="en-US"/>
              <a:pPr>
                <a:defRPr/>
              </a:pPr>
              <a:t>‹#›</a:t>
            </a:fld>
            <a:endParaRPr lang="en-US"/>
          </a:p>
        </p:txBody>
      </p:sp>
    </p:spTree>
    <p:extLst>
      <p:ext uri="{BB962C8B-B14F-4D97-AF65-F5344CB8AC3E}">
        <p14:creationId xmlns:p14="http://schemas.microsoft.com/office/powerpoint/2010/main" val="3928888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BF030F-38EE-43F6-8E1D-5F4E47C65C1D}" type="datetimeFigureOut">
              <a:rPr lang="en-US"/>
              <a:pPr>
                <a:defRPr/>
              </a:pPr>
              <a:t>3/29/2017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F9453A-4978-4879-9A96-BA79E0D39446}" type="slidenum">
              <a:rPr lang="en-US"/>
              <a:pPr>
                <a:defRPr/>
              </a:pPr>
              <a:t>‹#›</a:t>
            </a:fld>
            <a:endParaRPr lang="en-US"/>
          </a:p>
        </p:txBody>
      </p:sp>
    </p:spTree>
    <p:extLst>
      <p:ext uri="{BB962C8B-B14F-4D97-AF65-F5344CB8AC3E}">
        <p14:creationId xmlns:p14="http://schemas.microsoft.com/office/powerpoint/2010/main" val="1268188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1E8EB2-BBB9-4A73-8DB2-0CF4EE0798D5}" type="datetimeFigureOut">
              <a:rPr lang="en-US"/>
              <a:pPr>
                <a:defRPr/>
              </a:pPr>
              <a:t>3/29/2017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07022D-5A3F-43AF-97AC-FCEEF76A7647}" type="slidenum">
              <a:rPr lang="en-US"/>
              <a:pPr>
                <a:defRPr/>
              </a:pPr>
              <a:t>‹#›</a:t>
            </a:fld>
            <a:endParaRPr lang="en-US"/>
          </a:p>
        </p:txBody>
      </p:sp>
    </p:spTree>
    <p:extLst>
      <p:ext uri="{BB962C8B-B14F-4D97-AF65-F5344CB8AC3E}">
        <p14:creationId xmlns:p14="http://schemas.microsoft.com/office/powerpoint/2010/main" val="45809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F4273A-99F1-B24E-8902-6C19E572B45E}" type="datetimeFigureOut">
              <a:rPr lang="en-US" smtClean="0"/>
              <a:t>3/29/2017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022900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F4273A-99F1-B24E-8902-6C19E572B45E}" type="datetimeFigureOut">
              <a:rPr lang="en-US" smtClean="0"/>
              <a:t>3/29/2017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290479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F4273A-99F1-B24E-8902-6C19E572B45E}" type="datetimeFigureOut">
              <a:rPr lang="en-US" smtClean="0"/>
              <a:t>3/29/2017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64573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4273A-99F1-B24E-8902-6C19E572B45E}" type="datetimeFigureOut">
              <a:rPr lang="en-US" smtClean="0"/>
              <a:t>3/29/2017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35951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F4273A-99F1-B24E-8902-6C19E572B45E}" type="datetimeFigureOut">
              <a:rPr lang="en-US" smtClean="0"/>
              <a:t>3/29/2017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454550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F4273A-99F1-B24E-8902-6C19E572B45E}" type="datetimeFigureOut">
              <a:rPr lang="en-US" smtClean="0"/>
              <a:t>3/29/2017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09F59-0C09-5244-9F51-D8E8AE8C824C}" type="slidenum">
              <a:rPr lang="en-US" smtClean="0"/>
              <a:t>‹#›</a:t>
            </a:fld>
            <a:endParaRPr lang="en-US"/>
          </a:p>
        </p:txBody>
      </p:sp>
    </p:spTree>
    <p:extLst>
      <p:ext uri="{BB962C8B-B14F-4D97-AF65-F5344CB8AC3E}">
        <p14:creationId xmlns:p14="http://schemas.microsoft.com/office/powerpoint/2010/main" val="182667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4273A-99F1-B24E-8902-6C19E572B45E}" type="datetimeFigureOut">
              <a:rPr lang="en-US" smtClean="0"/>
              <a:t>3/29/2017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09F59-0C09-5244-9F51-D8E8AE8C824C}" type="slidenum">
              <a:rPr lang="en-US" smtClean="0"/>
              <a:t>‹#›</a:t>
            </a:fld>
            <a:endParaRPr lang="en-US"/>
          </a:p>
        </p:txBody>
      </p:sp>
    </p:spTree>
    <p:extLst>
      <p:ext uri="{BB962C8B-B14F-4D97-AF65-F5344CB8AC3E}">
        <p14:creationId xmlns:p14="http://schemas.microsoft.com/office/powerpoint/2010/main" val="1556081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fld id="{2FCBA800-24EC-4830-B88D-7A349FA75DCC}" type="datetimeFigureOut">
              <a:rPr lang="en-US" smtClean="0">
                <a:solidFill>
                  <a:prstClr val="black">
                    <a:tint val="75000"/>
                  </a:prstClr>
                </a:solidFill>
                <a:latin typeface="Arial" charset="0"/>
                <a:cs typeface="Arial" charset="0"/>
              </a:rPr>
              <a:pPr fontAlgn="base">
                <a:spcBef>
                  <a:spcPct val="0"/>
                </a:spcBef>
                <a:spcAft>
                  <a:spcPct val="0"/>
                </a:spcAft>
              </a:pPr>
              <a:t>3/29/2017</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EFB8DB81-DC1E-4E9E-9022-213ADA631A22}"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5656048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C0CCD84-17A9-4E9B-91DA-85B64B45EE7E}" type="datetimeFigureOut">
              <a:rPr lang="en-US"/>
              <a:pPr>
                <a:defRPr/>
              </a:pPr>
              <a:t>3/29/2017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E426823-2D22-4761-A8C6-AFFEF04605FD}" type="slidenum">
              <a:rPr lang="en-US"/>
              <a:pPr>
                <a:defRPr/>
              </a:pPr>
              <a:t>‹#›</a:t>
            </a:fld>
            <a:endParaRPr lang="en-US"/>
          </a:p>
        </p:txBody>
      </p:sp>
    </p:spTree>
    <p:extLst>
      <p:ext uri="{BB962C8B-B14F-4D97-AF65-F5344CB8AC3E}">
        <p14:creationId xmlns:p14="http://schemas.microsoft.com/office/powerpoint/2010/main" val="25715942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hyperlink" Target="http://www.uthouston.edu/index/index.ht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57.emf"/><Relationship Id="rId3" Type="http://schemas.openxmlformats.org/officeDocument/2006/relationships/image" Target="../media/image48.png"/><Relationship Id="rId7" Type="http://schemas.openxmlformats.org/officeDocument/2006/relationships/image" Target="../media/image52.tiff"/><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tiff"/><Relationship Id="rId5" Type="http://schemas.openxmlformats.org/officeDocument/2006/relationships/image" Target="../media/image50.png"/><Relationship Id="rId10" Type="http://schemas.openxmlformats.org/officeDocument/2006/relationships/image" Target="../media/image54.tiff"/><Relationship Id="rId4" Type="http://schemas.openxmlformats.org/officeDocument/2006/relationships/image" Target="../media/image49.png"/><Relationship Id="rId9" Type="http://schemas.openxmlformats.org/officeDocument/2006/relationships/image" Target="../media/image53.tiff"/><Relationship Id="rId1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google.com/url?sa=i&amp;rct=j&amp;q=ny+times&amp;source=images&amp;cd=&amp;docid=qgLERIyGgnFhsM&amp;tbnid=4hKlLTp0C5B32M:&amp;ved=0CAUQjRw&amp;url=http://deanofcomedy.com/?p=380&amp;ei=KjIkUaKiMaro2gXHyoHYBA&amp;bvm=bv.42661473,d.aWc&amp;psig=AFQjCNEmEdEDn01EYHeOVqLbqumQr-LhZw&amp;ust=1361412977626436" TargetMode="External"/><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image" Target="../media/image67.jpeg"/><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153" y="676886"/>
            <a:ext cx="10902461" cy="1816222"/>
          </a:xfrm>
        </p:spPr>
        <p:txBody>
          <a:bodyPr>
            <a:normAutofit/>
          </a:bodyPr>
          <a:lstStyle/>
          <a:p>
            <a:r>
              <a:rPr lang="en-US" sz="4900" b="1" dirty="0" smtClean="0">
                <a:latin typeface="Arial" panose="020B0604020202020204" pitchFamily="34" charset="0"/>
                <a:cs typeface="Arial" panose="020B0604020202020204" pitchFamily="34" charset="0"/>
              </a:rPr>
              <a:t>Heterogeneity and Data Science:</a:t>
            </a:r>
            <a:br>
              <a:rPr lang="en-US" sz="4900" b="1" dirty="0" smtClean="0">
                <a:latin typeface="Arial" panose="020B0604020202020204" pitchFamily="34" charset="0"/>
                <a:cs typeface="Arial" panose="020B0604020202020204" pitchFamily="34" charset="0"/>
              </a:rPr>
            </a:br>
            <a:r>
              <a:rPr lang="en-US" sz="4900" b="1" dirty="0" smtClean="0">
                <a:latin typeface="Arial" panose="020B0604020202020204" pitchFamily="34" charset="0"/>
                <a:cs typeface="Arial" panose="020B0604020202020204" pitchFamily="34" charset="0"/>
              </a:rPr>
              <a:t>Future Opportunities for the CMGs</a:t>
            </a:r>
            <a:endParaRPr lang="en-US" sz="4900"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85" y="5526514"/>
            <a:ext cx="2154580" cy="118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0681" y="5545025"/>
            <a:ext cx="11620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The University of Texas Health Science Center at Houston">
            <a:hlinkClick r:id="rId5"/>
          </p:cNvPr>
          <p:cNvPicPr>
            <a:picLocks noChangeAspect="1" noChangeArrowheads="1"/>
          </p:cNvPicPr>
          <p:nvPr/>
        </p:nvPicPr>
        <p:blipFill>
          <a:blip r:embed="rId6" cstate="print"/>
          <a:srcRect/>
          <a:stretch>
            <a:fillRect/>
          </a:stretch>
        </p:blipFill>
        <p:spPr bwMode="auto">
          <a:xfrm>
            <a:off x="4598932" y="5566018"/>
            <a:ext cx="2699881" cy="1101552"/>
          </a:xfrm>
          <a:prstGeom prst="rect">
            <a:avLst/>
          </a:prstGeom>
          <a:noFill/>
        </p:spPr>
      </p:pic>
      <p:sp>
        <p:nvSpPr>
          <p:cNvPr id="7" name="Subtitle 2"/>
          <p:cNvSpPr txBox="1">
            <a:spLocks/>
          </p:cNvSpPr>
          <p:nvPr/>
        </p:nvSpPr>
        <p:spPr>
          <a:xfrm>
            <a:off x="4239424" y="3361198"/>
            <a:ext cx="3742299" cy="192159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Eric Boerwinkle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100" dirty="0" smtClean="0">
                <a:solidFill>
                  <a:sysClr val="windowText" lastClr="000000"/>
                </a:solidFill>
                <a:latin typeface="Calibri" panose="020F0502020204030204"/>
              </a:rPr>
              <a:t>CMG</a:t>
            </a:r>
            <a:r>
              <a:rPr kumimoji="0" lang="en-US" sz="5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/GSP Meeting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Bethesda,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March, 2017</a:t>
            </a:r>
            <a:endPar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Line 4"/>
          <p:cNvSpPr>
            <a:spLocks noChangeShapeType="1"/>
          </p:cNvSpPr>
          <p:nvPr/>
        </p:nvSpPr>
        <p:spPr bwMode="auto">
          <a:xfrm>
            <a:off x="2155780" y="2897717"/>
            <a:ext cx="8229600" cy="0"/>
          </a:xfrm>
          <a:prstGeom prst="line">
            <a:avLst/>
          </a:prstGeom>
          <a:noFill/>
          <a:ln w="38100">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661198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271"/>
            <a:ext cx="10515600" cy="944697"/>
          </a:xfrm>
        </p:spPr>
        <p:txBody>
          <a:bodyPr/>
          <a:lstStyle/>
          <a:p>
            <a:pPr algn="ctr"/>
            <a:r>
              <a:rPr lang="en-US" b="1" dirty="0" smtClean="0">
                <a:latin typeface="Arial" panose="020B0604020202020204" pitchFamily="34" charset="0"/>
                <a:cs typeface="Arial" panose="020B0604020202020204" pitchFamily="34" charset="0"/>
              </a:rPr>
              <a:t>Mosaicism</a:t>
            </a:r>
            <a:endParaRPr lang="en-US" b="1" dirty="0">
              <a:latin typeface="Arial" panose="020B0604020202020204" pitchFamily="34" charset="0"/>
              <a:cs typeface="Arial" panose="020B0604020202020204" pitchFamily="34" charset="0"/>
            </a:endParaRPr>
          </a:p>
        </p:txBody>
      </p:sp>
      <p:sp>
        <p:nvSpPr>
          <p:cNvPr id="5" name="Line 4"/>
          <p:cNvSpPr>
            <a:spLocks noChangeShapeType="1"/>
          </p:cNvSpPr>
          <p:nvPr/>
        </p:nvSpPr>
        <p:spPr bwMode="auto">
          <a:xfrm>
            <a:off x="1779589" y="1039703"/>
            <a:ext cx="8575675" cy="0"/>
          </a:xfrm>
          <a:prstGeom prst="line">
            <a:avLst/>
          </a:prstGeom>
          <a:noFill/>
          <a:ln w="38100">
            <a:solidFill>
              <a:srgbClr val="FF0000"/>
            </a:solidFill>
            <a:round/>
            <a:headEnd/>
            <a:tailEnd/>
          </a:ln>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84" y="1372273"/>
            <a:ext cx="6578825" cy="533265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057" r="30967"/>
          <a:stretch/>
        </p:blipFill>
        <p:spPr>
          <a:xfrm>
            <a:off x="7158674" y="1104067"/>
            <a:ext cx="4199755" cy="228992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7702" r="27388" b="10559"/>
          <a:stretch/>
        </p:blipFill>
        <p:spPr>
          <a:xfrm>
            <a:off x="7531968" y="3521481"/>
            <a:ext cx="3605590" cy="3044078"/>
          </a:xfrm>
          <a:prstGeom prst="rect">
            <a:avLst/>
          </a:prstGeom>
        </p:spPr>
      </p:pic>
    </p:spTree>
    <p:extLst>
      <p:ext uri="{BB962C8B-B14F-4D97-AF65-F5344CB8AC3E}">
        <p14:creationId xmlns:p14="http://schemas.microsoft.com/office/powerpoint/2010/main" val="402631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Opportunities for the CMGs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30216" y="2200770"/>
            <a:ext cx="9923584" cy="4098430"/>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smtClean="0">
                <a:latin typeface="Arial" panose="020B0604020202020204" pitchFamily="34" charset="0"/>
                <a:cs typeface="Arial" panose="020B0604020202020204" pitchFamily="34" charset="0"/>
              </a:rPr>
              <a:t>Broader Class of Models of Disease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Inheritance</a:t>
            </a:r>
          </a:p>
          <a:p>
            <a:r>
              <a:rPr lang="en-US" sz="3200" dirty="0" smtClean="0">
                <a:latin typeface="Arial" panose="020B0604020202020204" pitchFamily="34" charset="0"/>
                <a:cs typeface="Arial" panose="020B0604020202020204" pitchFamily="34" charset="0"/>
              </a:rPr>
              <a:t>New </a:t>
            </a:r>
            <a:r>
              <a:rPr lang="en-US" sz="3200" dirty="0">
                <a:latin typeface="Arial" panose="020B0604020202020204" pitchFamily="34" charset="0"/>
                <a:cs typeface="Arial" panose="020B0604020202020204" pitchFamily="34" charset="0"/>
              </a:rPr>
              <a:t>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Data </a:t>
            </a:r>
            <a:r>
              <a:rPr lang="en-US" sz="3200" dirty="0" smtClean="0">
                <a:latin typeface="Arial" panose="020B0604020202020204" pitchFamily="34" charset="0"/>
                <a:cs typeface="Arial" panose="020B0604020202020204" pitchFamily="34" charset="0"/>
              </a:rPr>
              <a:t>Lake</a:t>
            </a:r>
            <a:r>
              <a:rPr lang="en-US" sz="3200" dirty="0">
                <a:latin typeface="Arial" panose="020B0604020202020204" pitchFamily="34" charset="0"/>
                <a:cs typeface="Arial" panose="020B0604020202020204" pitchFamily="34" charset="0"/>
              </a:rPr>
              <a:t> and New Models of Data Sharing</a:t>
            </a: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endParaRPr lang="en-US"/>
          </a:p>
        </p:txBody>
      </p:sp>
      <p:sp>
        <p:nvSpPr>
          <p:cNvPr id="5" name="Right Arrow 4"/>
          <p:cNvSpPr/>
          <p:nvPr/>
        </p:nvSpPr>
        <p:spPr>
          <a:xfrm>
            <a:off x="790837" y="3449732"/>
            <a:ext cx="378941" cy="230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87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1238" y="47355"/>
            <a:ext cx="8939101" cy="6704327"/>
          </a:xfrm>
          <a:prstGeom prst="rect">
            <a:avLst/>
          </a:prstGeom>
        </p:spPr>
      </p:pic>
    </p:spTree>
    <p:extLst>
      <p:ext uri="{BB962C8B-B14F-4D97-AF65-F5344CB8AC3E}">
        <p14:creationId xmlns:p14="http://schemas.microsoft.com/office/powerpoint/2010/main" val="506868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p:nvPr/>
        </p:nvSpPr>
        <p:spPr>
          <a:xfrm>
            <a:off x="946400" y="62667"/>
            <a:ext cx="10299200" cy="452800"/>
          </a:xfrm>
          <a:prstGeom prst="rect">
            <a:avLst/>
          </a:prstGeom>
          <a:noFill/>
          <a:ln>
            <a:noFill/>
          </a:ln>
        </p:spPr>
        <p:txBody>
          <a:bodyPr lIns="121900" tIns="121900" rIns="121900" bIns="121900" anchor="ctr" anchorCtr="0">
            <a:noAutofit/>
          </a:bodyPr>
          <a:lstStyle/>
          <a:p>
            <a:pPr algn="ctr"/>
            <a:r>
              <a:rPr lang="en" sz="4000" b="1" kern="0" dirty="0">
                <a:solidFill>
                  <a:srgbClr val="000000"/>
                </a:solidFill>
                <a:latin typeface="Arial" panose="020B0604020202020204" pitchFamily="34" charset="0"/>
                <a:ea typeface="Calibri"/>
                <a:cs typeface="Arial" panose="020B0604020202020204" pitchFamily="34" charset="0"/>
                <a:sym typeface="Calibri"/>
              </a:rPr>
              <a:t>Structural Variant Heterogeneity</a:t>
            </a:r>
          </a:p>
        </p:txBody>
      </p:sp>
      <p:cxnSp>
        <p:nvCxnSpPr>
          <p:cNvPr id="80" name="Shape 80"/>
          <p:cNvCxnSpPr/>
          <p:nvPr/>
        </p:nvCxnSpPr>
        <p:spPr>
          <a:xfrm>
            <a:off x="609600" y="659028"/>
            <a:ext cx="10972800" cy="0"/>
          </a:xfrm>
          <a:prstGeom prst="straightConnector1">
            <a:avLst/>
          </a:prstGeom>
          <a:noFill/>
          <a:ln w="38100" cap="flat" cmpd="sng">
            <a:solidFill>
              <a:srgbClr val="FF0000"/>
            </a:solidFill>
            <a:prstDash val="solid"/>
            <a:round/>
            <a:headEnd type="none" w="med" len="med"/>
            <a:tailEnd type="none" w="med" len="med"/>
          </a:ln>
        </p:spPr>
      </p:cxnSp>
      <p:sp>
        <p:nvSpPr>
          <p:cNvPr id="81" name="Shape 81"/>
          <p:cNvSpPr txBox="1"/>
          <p:nvPr/>
        </p:nvSpPr>
        <p:spPr>
          <a:xfrm>
            <a:off x="5198233" y="1040600"/>
            <a:ext cx="3550800" cy="1876400"/>
          </a:xfrm>
          <a:prstGeom prst="rect">
            <a:avLst/>
          </a:prstGeom>
          <a:noFill/>
          <a:ln>
            <a:noFill/>
          </a:ln>
        </p:spPr>
        <p:txBody>
          <a:bodyPr lIns="121900" tIns="121900" rIns="121900" bIns="121900" anchor="ctr" anchorCtr="0">
            <a:noAutofit/>
          </a:bodyPr>
          <a:lstStyle/>
          <a:p>
            <a:pPr marL="609585" indent="-304792">
              <a:lnSpc>
                <a:spcPct val="90000"/>
              </a:lnSpc>
              <a:buClr>
                <a:srgbClr val="000000"/>
              </a:buClr>
              <a:buFont typeface="Calibri"/>
              <a:buChar char="●"/>
            </a:pPr>
            <a:r>
              <a:rPr lang="en" sz="1867" kern="0">
                <a:solidFill>
                  <a:srgbClr val="000000"/>
                </a:solidFill>
                <a:latin typeface="Calibri"/>
                <a:ea typeface="Calibri"/>
                <a:cs typeface="Calibri"/>
                <a:sym typeface="Calibri"/>
              </a:rPr>
              <a:t>584 ADSP Samples from 3 centers</a:t>
            </a:r>
          </a:p>
          <a:p>
            <a:pPr marL="1219170" lvl="1" indent="-304792">
              <a:lnSpc>
                <a:spcPct val="90000"/>
              </a:lnSpc>
              <a:buClr>
                <a:srgbClr val="000000"/>
              </a:buClr>
              <a:buFont typeface="Calibri"/>
              <a:buChar char="○"/>
            </a:pPr>
            <a:r>
              <a:rPr lang="en" sz="1867" kern="0">
                <a:solidFill>
                  <a:srgbClr val="000000"/>
                </a:solidFill>
                <a:latin typeface="Calibri"/>
                <a:ea typeface="Calibri"/>
                <a:cs typeface="Calibri"/>
                <a:sym typeface="Calibri"/>
              </a:rPr>
              <a:t>Three Replicates</a:t>
            </a:r>
          </a:p>
          <a:p>
            <a:pPr marL="609585" indent="-304792">
              <a:lnSpc>
                <a:spcPct val="90000"/>
              </a:lnSpc>
              <a:buClr>
                <a:srgbClr val="000000"/>
              </a:buClr>
              <a:buFont typeface="Calibri"/>
              <a:buChar char="●"/>
            </a:pPr>
            <a:r>
              <a:rPr lang="en" sz="1867" kern="0">
                <a:solidFill>
                  <a:srgbClr val="000000"/>
                </a:solidFill>
                <a:latin typeface="Calibri"/>
                <a:ea typeface="Calibri"/>
                <a:cs typeface="Calibri"/>
                <a:sym typeface="Calibri"/>
              </a:rPr>
              <a:t>12 SV methods into Parliament</a:t>
            </a:r>
          </a:p>
          <a:p>
            <a:pPr marL="609585" indent="-423323">
              <a:lnSpc>
                <a:spcPct val="90000"/>
              </a:lnSpc>
              <a:buClr>
                <a:srgbClr val="000000"/>
              </a:buClr>
              <a:buFont typeface="Calibri"/>
              <a:buChar char="●"/>
            </a:pPr>
            <a:r>
              <a:rPr lang="en" sz="1867" kern="0">
                <a:solidFill>
                  <a:srgbClr val="000000"/>
                </a:solidFill>
                <a:latin typeface="Calibri"/>
                <a:ea typeface="Calibri"/>
                <a:cs typeface="Calibri"/>
                <a:sym typeface="Calibri"/>
              </a:rPr>
              <a:t>~350K loci AC &gt;1</a:t>
            </a:r>
          </a:p>
        </p:txBody>
      </p:sp>
      <p:pic>
        <p:nvPicPr>
          <p:cNvPr id="82" name="Shape 82" descr="#sample_loci.pdf"/>
          <p:cNvPicPr preferRelativeResize="0"/>
          <p:nvPr/>
        </p:nvPicPr>
        <p:blipFill rotWithShape="1">
          <a:blip r:embed="rId3">
            <a:alphaModFix/>
          </a:blip>
          <a:srcRect/>
          <a:stretch/>
        </p:blipFill>
        <p:spPr>
          <a:xfrm>
            <a:off x="8808400" y="869684"/>
            <a:ext cx="3208400" cy="2288800"/>
          </a:xfrm>
          <a:prstGeom prst="rect">
            <a:avLst/>
          </a:prstGeom>
          <a:noFill/>
          <a:ln>
            <a:noFill/>
          </a:ln>
        </p:spPr>
      </p:pic>
      <p:sp>
        <p:nvSpPr>
          <p:cNvPr id="83" name="Shape 83"/>
          <p:cNvSpPr txBox="1"/>
          <p:nvPr/>
        </p:nvSpPr>
        <p:spPr>
          <a:xfrm>
            <a:off x="9229133" y="985867"/>
            <a:ext cx="2213200" cy="388000"/>
          </a:xfrm>
          <a:prstGeom prst="rect">
            <a:avLst/>
          </a:prstGeom>
          <a:noFill/>
          <a:ln>
            <a:noFill/>
          </a:ln>
        </p:spPr>
        <p:txBody>
          <a:bodyPr lIns="121900" tIns="60933" rIns="121900" bIns="60933" anchor="t" anchorCtr="0">
            <a:noAutofit/>
          </a:bodyPr>
          <a:lstStyle/>
          <a:p>
            <a:pPr algn="ctr"/>
            <a:r>
              <a:rPr lang="en" sz="1867" kern="0">
                <a:solidFill>
                  <a:srgbClr val="000000"/>
                </a:solidFill>
                <a:latin typeface="Calibri"/>
                <a:ea typeface="Calibri"/>
                <a:cs typeface="Calibri"/>
                <a:sym typeface="Calibri"/>
              </a:rPr>
              <a:t>2,004,259 singletons (83.8%)</a:t>
            </a:r>
          </a:p>
        </p:txBody>
      </p:sp>
      <p:pic>
        <p:nvPicPr>
          <p:cNvPr id="84" name="Shape 84" descr="583_ADSP_before_after_harmonization (1).png"/>
          <p:cNvPicPr preferRelativeResize="0"/>
          <p:nvPr/>
        </p:nvPicPr>
        <p:blipFill>
          <a:blip r:embed="rId4">
            <a:alphaModFix/>
          </a:blip>
          <a:stretch>
            <a:fillRect/>
          </a:stretch>
        </p:blipFill>
        <p:spPr>
          <a:xfrm>
            <a:off x="5172368" y="3350800"/>
            <a:ext cx="6825369" cy="3316032"/>
          </a:xfrm>
          <a:prstGeom prst="rect">
            <a:avLst/>
          </a:prstGeom>
          <a:noFill/>
          <a:ln>
            <a:noFill/>
          </a:ln>
        </p:spPr>
      </p:pic>
      <p:pic>
        <p:nvPicPr>
          <p:cNvPr id="85" name="Shape 85"/>
          <p:cNvPicPr preferRelativeResize="0"/>
          <p:nvPr/>
        </p:nvPicPr>
        <p:blipFill>
          <a:blip r:embed="rId5">
            <a:alphaModFix/>
          </a:blip>
          <a:stretch>
            <a:fillRect/>
          </a:stretch>
        </p:blipFill>
        <p:spPr>
          <a:xfrm>
            <a:off x="204666" y="1226201"/>
            <a:ext cx="4248599" cy="2658065"/>
          </a:xfrm>
          <a:prstGeom prst="rect">
            <a:avLst/>
          </a:prstGeom>
          <a:noFill/>
          <a:ln>
            <a:noFill/>
          </a:ln>
        </p:spPr>
      </p:pic>
      <p:sp>
        <p:nvSpPr>
          <p:cNvPr id="86" name="Shape 86"/>
          <p:cNvSpPr txBox="1"/>
          <p:nvPr/>
        </p:nvSpPr>
        <p:spPr>
          <a:xfrm>
            <a:off x="1143300" y="614433"/>
            <a:ext cx="3270400" cy="512800"/>
          </a:xfrm>
          <a:prstGeom prst="rect">
            <a:avLst/>
          </a:prstGeom>
          <a:noFill/>
          <a:ln>
            <a:noFill/>
          </a:ln>
        </p:spPr>
        <p:txBody>
          <a:bodyPr lIns="121900" tIns="121900" rIns="121900" bIns="121900" anchor="t" anchorCtr="0">
            <a:noAutofit/>
          </a:bodyPr>
          <a:lstStyle/>
          <a:p>
            <a:pPr algn="ctr"/>
            <a:r>
              <a:rPr lang="en" sz="1867" b="1" kern="0">
                <a:solidFill>
                  <a:srgbClr val="000000"/>
                </a:solidFill>
                <a:cs typeface="Arial"/>
                <a:sym typeface="Arial"/>
              </a:rPr>
              <a:t>5,325 HS1011 SVs</a:t>
            </a:r>
          </a:p>
        </p:txBody>
      </p:sp>
      <p:sp>
        <p:nvSpPr>
          <p:cNvPr id="87" name="Shape 87"/>
          <p:cNvSpPr txBox="1"/>
          <p:nvPr/>
        </p:nvSpPr>
        <p:spPr>
          <a:xfrm>
            <a:off x="161200" y="3985400"/>
            <a:ext cx="4708400" cy="597600"/>
          </a:xfrm>
          <a:prstGeom prst="rect">
            <a:avLst/>
          </a:prstGeom>
          <a:noFill/>
          <a:ln>
            <a:noFill/>
          </a:ln>
        </p:spPr>
        <p:txBody>
          <a:bodyPr lIns="121900" tIns="121900" rIns="121900" bIns="121900" anchor="t" anchorCtr="0">
            <a:noAutofit/>
          </a:bodyPr>
          <a:lstStyle/>
          <a:p>
            <a:pPr algn="ctr"/>
            <a:r>
              <a:rPr lang="en" sz="1867" b="1" kern="0">
                <a:solidFill>
                  <a:srgbClr val="000000"/>
                </a:solidFill>
                <a:cs typeface="Arial"/>
                <a:sym typeface="Arial"/>
              </a:rPr>
              <a:t>2,554 SVs identified by a single method</a:t>
            </a:r>
          </a:p>
        </p:txBody>
      </p:sp>
      <p:cxnSp>
        <p:nvCxnSpPr>
          <p:cNvPr id="88" name="Shape 88"/>
          <p:cNvCxnSpPr/>
          <p:nvPr/>
        </p:nvCxnSpPr>
        <p:spPr>
          <a:xfrm>
            <a:off x="4970200" y="799567"/>
            <a:ext cx="0" cy="5800400"/>
          </a:xfrm>
          <a:prstGeom prst="straightConnector1">
            <a:avLst/>
          </a:prstGeom>
          <a:noFill/>
          <a:ln w="38100" cap="flat" cmpd="sng">
            <a:solidFill>
              <a:schemeClr val="dk2"/>
            </a:solidFill>
            <a:prstDash val="solid"/>
            <a:round/>
            <a:headEnd type="none" w="lg" len="lg"/>
            <a:tailEnd type="none" w="lg" len="lg"/>
          </a:ln>
        </p:spPr>
      </p:cxnSp>
      <p:sp>
        <p:nvSpPr>
          <p:cNvPr id="89" name="Shape 89"/>
          <p:cNvSpPr txBox="1"/>
          <p:nvPr/>
        </p:nvSpPr>
        <p:spPr>
          <a:xfrm>
            <a:off x="152900" y="4602467"/>
            <a:ext cx="4710000" cy="1759200"/>
          </a:xfrm>
          <a:prstGeom prst="rect">
            <a:avLst/>
          </a:prstGeom>
          <a:noFill/>
          <a:ln>
            <a:noFill/>
          </a:ln>
        </p:spPr>
        <p:txBody>
          <a:bodyPr lIns="121900" tIns="121900" rIns="121900" bIns="121900" anchor="t" anchorCtr="0">
            <a:noAutofit/>
          </a:bodyPr>
          <a:lstStyle/>
          <a:p>
            <a:pPr marL="609585" indent="-304792">
              <a:buFontTx/>
              <a:buChar char="●"/>
            </a:pPr>
            <a:r>
              <a:rPr lang="en" sz="1867" kern="0">
                <a:solidFill>
                  <a:srgbClr val="000000"/>
                </a:solidFill>
                <a:cs typeface="Arial"/>
                <a:sym typeface="Arial"/>
              </a:rPr>
              <a:t>Parliament on HS1011</a:t>
            </a:r>
          </a:p>
          <a:p>
            <a:pPr marL="1219170" lvl="1" indent="-304792">
              <a:buFontTx/>
              <a:buChar char="○"/>
            </a:pPr>
            <a:r>
              <a:rPr lang="en" sz="1867" kern="0">
                <a:solidFill>
                  <a:srgbClr val="000000"/>
                </a:solidFill>
                <a:cs typeface="Arial"/>
                <a:sym typeface="Arial"/>
              </a:rPr>
              <a:t>8 Short-Read SV methods</a:t>
            </a:r>
          </a:p>
          <a:p>
            <a:pPr marL="1219170" lvl="1" indent="-304792">
              <a:buFontTx/>
              <a:buChar char="○"/>
            </a:pPr>
            <a:r>
              <a:rPr lang="en" sz="1867" kern="0">
                <a:solidFill>
                  <a:srgbClr val="000000"/>
                </a:solidFill>
                <a:cs typeface="Arial"/>
                <a:sym typeface="Arial"/>
              </a:rPr>
              <a:t>3 Orthogonal Data Types</a:t>
            </a:r>
          </a:p>
          <a:p>
            <a:pPr marL="609585" indent="-304792">
              <a:buFontTx/>
              <a:buChar char="●"/>
            </a:pPr>
            <a:r>
              <a:rPr lang="en" sz="1867" kern="0">
                <a:solidFill>
                  <a:srgbClr val="000000"/>
                </a:solidFill>
                <a:cs typeface="Arial"/>
                <a:sym typeface="Arial"/>
              </a:rPr>
              <a:t>18K distinct deletion loci</a:t>
            </a:r>
          </a:p>
          <a:p>
            <a:pPr marL="609585" indent="-304792">
              <a:buFontTx/>
              <a:buChar char="●"/>
            </a:pPr>
            <a:r>
              <a:rPr lang="en" sz="1867" kern="0">
                <a:solidFill>
                  <a:srgbClr val="000000"/>
                </a:solidFill>
                <a:cs typeface="Arial"/>
                <a:sym typeface="Arial"/>
              </a:rPr>
              <a:t>5K loci have orthogonal support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1" y="47338"/>
            <a:ext cx="1159395" cy="1159395"/>
          </a:xfrm>
          <a:prstGeom prst="rect">
            <a:avLst/>
          </a:prstGeom>
        </p:spPr>
      </p:pic>
    </p:spTree>
    <p:extLst>
      <p:ext uri="{BB962C8B-B14F-4D97-AF65-F5344CB8AC3E}">
        <p14:creationId xmlns:p14="http://schemas.microsoft.com/office/powerpoint/2010/main" val="319000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121" y="36889"/>
            <a:ext cx="11772506" cy="932229"/>
          </a:xfrm>
        </p:spPr>
        <p:txBody>
          <a:bodyPr>
            <a:normAutofit fontScale="90000"/>
          </a:bodyPr>
          <a:lstStyle/>
          <a:p>
            <a:pPr algn="ctr"/>
            <a:r>
              <a:rPr lang="en-US" sz="4000" b="1" dirty="0" smtClean="0">
                <a:latin typeface="Arial" panose="020B0604020202020204" pitchFamily="34" charset="0"/>
                <a:cs typeface="Arial" panose="020B0604020202020204" pitchFamily="34" charset="0"/>
              </a:rPr>
              <a:t>Not just Whole Genomes, but Improved Genomes</a:t>
            </a:r>
            <a:endParaRPr lang="en-US" sz="4000" b="1"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338016" y="3802080"/>
            <a:ext cx="5181600" cy="3105518"/>
          </a:xfrm>
        </p:spPr>
        <p:txBody>
          <a:bodyPr/>
          <a:lstStyle/>
          <a:p>
            <a:pPr marL="0" indent="0">
              <a:buNone/>
            </a:pPr>
            <a:r>
              <a:rPr lang="en-US" b="1" i="1" dirty="0" smtClean="0"/>
              <a:t>PacBio</a:t>
            </a:r>
          </a:p>
          <a:p>
            <a:pPr marL="0" indent="0">
              <a:buNone/>
            </a:pPr>
            <a:endParaRPr lang="en-US" b="1" dirty="0"/>
          </a:p>
          <a:p>
            <a:r>
              <a:rPr lang="en-US" b="1" dirty="0" smtClean="0"/>
              <a:t>Continues sequence</a:t>
            </a:r>
          </a:p>
          <a:p>
            <a:r>
              <a:rPr lang="en-US" b="1" dirty="0" smtClean="0"/>
              <a:t>Average 10kbp</a:t>
            </a:r>
          </a:p>
          <a:p>
            <a:r>
              <a:rPr lang="en-US" b="1" dirty="0" smtClean="0"/>
              <a:t>10-15% error rate</a:t>
            </a:r>
          </a:p>
          <a:p>
            <a:r>
              <a:rPr lang="en-US" b="1" dirty="0" smtClean="0"/>
              <a:t>Still pretty expensive</a:t>
            </a:r>
            <a:endParaRPr lang="en-US" b="1" dirty="0"/>
          </a:p>
        </p:txBody>
      </p:sp>
      <p:sp>
        <p:nvSpPr>
          <p:cNvPr id="6" name="Content Placeholder 5"/>
          <p:cNvSpPr>
            <a:spLocks noGrp="1"/>
          </p:cNvSpPr>
          <p:nvPr>
            <p:ph sz="half" idx="2"/>
          </p:nvPr>
        </p:nvSpPr>
        <p:spPr>
          <a:xfrm>
            <a:off x="6172200" y="3855795"/>
            <a:ext cx="5181600" cy="3562338"/>
          </a:xfrm>
        </p:spPr>
        <p:txBody>
          <a:bodyPr/>
          <a:lstStyle/>
          <a:p>
            <a:pPr marL="0" indent="0">
              <a:buNone/>
            </a:pPr>
            <a:r>
              <a:rPr lang="en-US" b="1" i="1" dirty="0" smtClean="0"/>
              <a:t>10x Genomics</a:t>
            </a:r>
          </a:p>
          <a:p>
            <a:pPr marL="0" indent="0">
              <a:buNone/>
            </a:pPr>
            <a:endParaRPr lang="en-US" b="1" dirty="0"/>
          </a:p>
          <a:p>
            <a:r>
              <a:rPr lang="en-US" b="1" dirty="0" smtClean="0"/>
              <a:t>Linked read information</a:t>
            </a:r>
          </a:p>
          <a:p>
            <a:r>
              <a:rPr lang="en-US" b="1" dirty="0" smtClean="0"/>
              <a:t>Average 100kbp</a:t>
            </a:r>
          </a:p>
          <a:p>
            <a:r>
              <a:rPr lang="en-US" b="1" dirty="0" smtClean="0"/>
              <a:t>0.5% error rate</a:t>
            </a:r>
          </a:p>
          <a:p>
            <a:r>
              <a:rPr lang="en-US" b="1" dirty="0" smtClean="0"/>
              <a:t>Cheaper</a:t>
            </a:r>
            <a:endParaRPr lang="en-US" b="1" dirty="0"/>
          </a:p>
        </p:txBody>
      </p:sp>
      <p:cxnSp>
        <p:nvCxnSpPr>
          <p:cNvPr id="8" name="Straight Connector 7"/>
          <p:cNvCxnSpPr/>
          <p:nvPr/>
        </p:nvCxnSpPr>
        <p:spPr>
          <a:xfrm flipV="1">
            <a:off x="742744" y="4497424"/>
            <a:ext cx="3107080" cy="12329"/>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6970404" y="4472748"/>
            <a:ext cx="3107080" cy="12338"/>
            <a:chOff x="6423327" y="2527435"/>
            <a:chExt cx="3107080" cy="12338"/>
          </a:xfrm>
        </p:grpSpPr>
        <p:cxnSp>
          <p:nvCxnSpPr>
            <p:cNvPr id="9" name="Straight Connector 8"/>
            <p:cNvCxnSpPr/>
            <p:nvPr/>
          </p:nvCxnSpPr>
          <p:spPr>
            <a:xfrm flipV="1">
              <a:off x="6423327" y="2527444"/>
              <a:ext cx="3107080" cy="12329"/>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423327" y="2527443"/>
              <a:ext cx="414766" cy="2"/>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7265840" y="2527441"/>
              <a:ext cx="414766" cy="2"/>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8168129" y="2527435"/>
              <a:ext cx="414766" cy="2"/>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8954351" y="2527437"/>
              <a:ext cx="414766" cy="2"/>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2" name="Shape 80"/>
          <p:cNvCxnSpPr/>
          <p:nvPr/>
        </p:nvCxnSpPr>
        <p:spPr>
          <a:xfrm>
            <a:off x="609600" y="846598"/>
            <a:ext cx="10972800" cy="0"/>
          </a:xfrm>
          <a:prstGeom prst="straightConnector1">
            <a:avLst/>
          </a:prstGeom>
          <a:noFill/>
          <a:ln w="38100" cap="flat" cmpd="sng">
            <a:solidFill>
              <a:srgbClr val="FF0000"/>
            </a:solidFill>
            <a:prstDash val="solid"/>
            <a:round/>
            <a:headEnd type="none" w="med" len="med"/>
            <a:tailEnd type="none" w="med" len="med"/>
          </a:ln>
        </p:spPr>
      </p:cxnSp>
      <p:sp>
        <p:nvSpPr>
          <p:cNvPr id="3" name="TextBox 2"/>
          <p:cNvSpPr txBox="1"/>
          <p:nvPr/>
        </p:nvSpPr>
        <p:spPr>
          <a:xfrm>
            <a:off x="164121" y="1031645"/>
            <a:ext cx="6562246" cy="2677656"/>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Local Diploid Assembly</a:t>
            </a:r>
          </a:p>
          <a:p>
            <a:r>
              <a:rPr lang="en-US" sz="2400" dirty="0" smtClean="0">
                <a:latin typeface="Arial" panose="020B0604020202020204" pitchFamily="34" charset="0"/>
                <a:cs typeface="Arial" panose="020B0604020202020204" pitchFamily="34" charset="0"/>
              </a:rPr>
              <a:t>Phase</a:t>
            </a:r>
          </a:p>
          <a:p>
            <a:r>
              <a:rPr lang="en-US" sz="2400" dirty="0" smtClean="0">
                <a:latin typeface="Arial" panose="020B0604020202020204" pitchFamily="34" charset="0"/>
                <a:cs typeface="Arial" panose="020B0604020202020204" pitchFamily="34" charset="0"/>
              </a:rPr>
              <a:t>Improvements in important but difficult regions </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(e.g. FMR, DM1, HLA and cytochromes)</a:t>
            </a:r>
          </a:p>
          <a:p>
            <a:r>
              <a:rPr lang="en-US" sz="2400" dirty="0" smtClean="0">
                <a:latin typeface="Arial" panose="020B0604020202020204" pitchFamily="34" charset="0"/>
                <a:cs typeface="Arial" panose="020B0604020202020204" pitchFamily="34" charset="0"/>
              </a:rPr>
              <a:t>Detect insertions and duplications </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as well as we detect deletions</a:t>
            </a:r>
          </a:p>
          <a:p>
            <a:r>
              <a:rPr lang="en-US" sz="2400" dirty="0" smtClean="0">
                <a:latin typeface="Arial" panose="020B0604020202020204" pitchFamily="34" charset="0"/>
                <a:cs typeface="Arial" panose="020B0604020202020204" pitchFamily="34" charset="0"/>
              </a:rPr>
              <a:t>Localize break points</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b="50635"/>
          <a:stretch/>
        </p:blipFill>
        <p:spPr>
          <a:xfrm>
            <a:off x="6753868" y="1817169"/>
            <a:ext cx="5121004" cy="1725101"/>
          </a:xfrm>
          <a:prstGeom prst="rect">
            <a:avLst/>
          </a:prstGeom>
        </p:spPr>
      </p:pic>
      <p:sp>
        <p:nvSpPr>
          <p:cNvPr id="10" name="TextBox 9"/>
          <p:cNvSpPr txBox="1"/>
          <p:nvPr/>
        </p:nvSpPr>
        <p:spPr>
          <a:xfrm>
            <a:off x="7188939" y="1263134"/>
            <a:ext cx="4253985" cy="369332"/>
          </a:xfrm>
          <a:prstGeom prst="rect">
            <a:avLst/>
          </a:prstGeom>
          <a:noFill/>
        </p:spPr>
        <p:txBody>
          <a:bodyPr wrap="none" rtlCol="0">
            <a:spAutoFit/>
          </a:bodyPr>
          <a:lstStyle/>
          <a:p>
            <a:r>
              <a:rPr lang="en-US" dirty="0" smtClean="0"/>
              <a:t>Large Het Deletion and Small </a:t>
            </a:r>
            <a:r>
              <a:rPr lang="en-US" dirty="0" err="1" smtClean="0"/>
              <a:t>Hom</a:t>
            </a:r>
            <a:r>
              <a:rPr lang="en-US" dirty="0" smtClean="0"/>
              <a:t> Deletion</a:t>
            </a:r>
            <a:endParaRPr lang="en-US" dirty="0"/>
          </a:p>
        </p:txBody>
      </p:sp>
      <p:pic>
        <p:nvPicPr>
          <p:cNvPr id="13" name="Picture 12"/>
          <p:cNvPicPr>
            <a:picLocks noChangeAspect="1"/>
          </p:cNvPicPr>
          <p:nvPr/>
        </p:nvPicPr>
        <p:blipFill rotWithShape="1">
          <a:blip r:embed="rId3"/>
          <a:srcRect l="36678"/>
          <a:stretch/>
        </p:blipFill>
        <p:spPr>
          <a:xfrm>
            <a:off x="10854038" y="5280697"/>
            <a:ext cx="1231829" cy="145966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63" y="3979365"/>
            <a:ext cx="1148432" cy="1276035"/>
          </a:xfrm>
          <a:prstGeom prst="rect">
            <a:avLst/>
          </a:prstGeom>
        </p:spPr>
      </p:pic>
    </p:spTree>
    <p:extLst>
      <p:ext uri="{BB962C8B-B14F-4D97-AF65-F5344CB8AC3E}">
        <p14:creationId xmlns:p14="http://schemas.microsoft.com/office/powerpoint/2010/main" val="1842052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Opportunities for the CMGs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30216" y="2200770"/>
            <a:ext cx="9923584" cy="4098430"/>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smtClean="0">
                <a:latin typeface="Arial" panose="020B0604020202020204" pitchFamily="34" charset="0"/>
                <a:cs typeface="Arial" panose="020B0604020202020204" pitchFamily="34" charset="0"/>
              </a:rPr>
              <a:t>Broader Class of Models of Disease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Inheritance</a:t>
            </a:r>
          </a:p>
          <a:p>
            <a:r>
              <a:rPr lang="en-US" sz="3200" dirty="0" smtClean="0">
                <a:latin typeface="Arial" panose="020B0604020202020204" pitchFamily="34" charset="0"/>
                <a:cs typeface="Arial" panose="020B0604020202020204" pitchFamily="34" charset="0"/>
              </a:rPr>
              <a:t>New </a:t>
            </a:r>
            <a:r>
              <a:rPr lang="en-US" sz="3200" dirty="0">
                <a:latin typeface="Arial" panose="020B0604020202020204" pitchFamily="34" charset="0"/>
                <a:cs typeface="Arial" panose="020B0604020202020204" pitchFamily="34" charset="0"/>
              </a:rPr>
              <a:t>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Data </a:t>
            </a:r>
            <a:r>
              <a:rPr lang="en-US" sz="3200" dirty="0" smtClean="0">
                <a:latin typeface="Arial" panose="020B0604020202020204" pitchFamily="34" charset="0"/>
                <a:cs typeface="Arial" panose="020B0604020202020204" pitchFamily="34" charset="0"/>
              </a:rPr>
              <a:t>Lake and New Models of Data Sharing</a:t>
            </a:r>
            <a:endParaRPr lang="en-US" sz="3200" dirty="0">
              <a:latin typeface="Arial" panose="020B0604020202020204" pitchFamily="34" charset="0"/>
              <a:cs typeface="Arial" panose="020B0604020202020204" pitchFamily="34" charset="0"/>
            </a:endParaRP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endParaRPr lang="en-US"/>
          </a:p>
        </p:txBody>
      </p:sp>
      <p:sp>
        <p:nvSpPr>
          <p:cNvPr id="5" name="Right Arrow 4"/>
          <p:cNvSpPr/>
          <p:nvPr/>
        </p:nvSpPr>
        <p:spPr>
          <a:xfrm>
            <a:off x="807313" y="4090827"/>
            <a:ext cx="378941" cy="230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14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a:cxnSpLocks/>
          </p:cNvCxnSpPr>
          <p:nvPr/>
        </p:nvCxnSpPr>
        <p:spPr>
          <a:xfrm flipH="1">
            <a:off x="6172778" y="3630012"/>
            <a:ext cx="1523423" cy="1551589"/>
          </a:xfrm>
          <a:prstGeom prst="straightConnector1">
            <a:avLst/>
          </a:prstGeom>
          <a:ln w="1524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818097" y="152400"/>
            <a:ext cx="2849903" cy="472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1600200" y="5071218"/>
            <a:ext cx="9067800" cy="1939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1600201" y="838200"/>
            <a:ext cx="2340063"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2" descr="https://media.bcm.edu/images/2016/c7/baylor-genetics-rotat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46" b="14622"/>
          <a:stretch/>
        </p:blipFill>
        <p:spPr bwMode="auto">
          <a:xfrm>
            <a:off x="1676400" y="6004504"/>
            <a:ext cx="2895600" cy="9296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2"/>
            <a:ext cx="8689856" cy="807716"/>
          </a:xfrm>
        </p:spPr>
        <p:txBody>
          <a:bodyPr>
            <a:normAutofit/>
          </a:bodyPr>
          <a:lstStyle/>
          <a:p>
            <a:pPr>
              <a:lnSpc>
                <a:spcPct val="80000"/>
              </a:lnSpc>
            </a:pPr>
            <a:r>
              <a:rPr lang="en-US" sz="3200" dirty="0">
                <a:latin typeface="+mn-lt"/>
              </a:rPr>
              <a:t>&gt; 53,000 BCM EXOMES</a:t>
            </a:r>
            <a:endParaRPr lang="en-US" sz="2400" i="1" dirty="0">
              <a:latin typeface="+mn-lt"/>
            </a:endParaRPr>
          </a:p>
        </p:txBody>
      </p:sp>
      <p:pic>
        <p:nvPicPr>
          <p:cNvPr id="7" name="Picture 6"/>
          <p:cNvPicPr>
            <a:picLocks noChangeAspect="1"/>
          </p:cNvPicPr>
          <p:nvPr/>
        </p:nvPicPr>
        <p:blipFill>
          <a:blip r:embed="rId4"/>
          <a:stretch>
            <a:fillRect/>
          </a:stretch>
        </p:blipFill>
        <p:spPr>
          <a:xfrm>
            <a:off x="6096001" y="5181601"/>
            <a:ext cx="4505627" cy="1723447"/>
          </a:xfrm>
          <a:prstGeom prst="rect">
            <a:avLst/>
          </a:prstGeom>
        </p:spPr>
      </p:pic>
      <p:pic>
        <p:nvPicPr>
          <p:cNvPr id="17" name="Picture 16"/>
          <p:cNvPicPr>
            <a:picLocks noChangeAspect="1"/>
          </p:cNvPicPr>
          <p:nvPr/>
        </p:nvPicPr>
        <p:blipFill>
          <a:blip r:embed="rId5"/>
          <a:stretch>
            <a:fillRect/>
          </a:stretch>
        </p:blipFill>
        <p:spPr>
          <a:xfrm>
            <a:off x="8001000" y="2971800"/>
            <a:ext cx="2509902" cy="1828800"/>
          </a:xfrm>
          <a:prstGeom prst="rect">
            <a:avLst/>
          </a:prstGeom>
        </p:spPr>
      </p:pic>
      <p:sp>
        <p:nvSpPr>
          <p:cNvPr id="18" name="Line 4"/>
          <p:cNvSpPr>
            <a:spLocks noChangeShapeType="1"/>
          </p:cNvSpPr>
          <p:nvPr/>
        </p:nvSpPr>
        <p:spPr bwMode="auto">
          <a:xfrm>
            <a:off x="1828800" y="685800"/>
            <a:ext cx="396240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pic>
        <p:nvPicPr>
          <p:cNvPr id="8" name="Picture 4"/>
          <p:cNvPicPr>
            <a:picLocks noChangeArrowheads="1"/>
          </p:cNvPicPr>
          <p:nvPr/>
        </p:nvPicPr>
        <p:blipFill>
          <a:blip r:embed="rId6" cstate="print"/>
          <a:srcRect/>
          <a:stretch>
            <a:fillRect/>
          </a:stretch>
        </p:blipFill>
        <p:spPr bwMode="auto">
          <a:xfrm>
            <a:off x="1888426" y="1735378"/>
            <a:ext cx="1609434" cy="2303222"/>
          </a:xfrm>
          <a:prstGeom prst="rect">
            <a:avLst/>
          </a:prstGeom>
          <a:noFill/>
          <a:ln w="9525">
            <a:noFill/>
            <a:miter lim="800000"/>
            <a:headEnd/>
            <a:tailEnd/>
          </a:ln>
        </p:spPr>
      </p:pic>
      <p:sp>
        <p:nvSpPr>
          <p:cNvPr id="3" name="TextBox 2"/>
          <p:cNvSpPr txBox="1"/>
          <p:nvPr/>
        </p:nvSpPr>
        <p:spPr>
          <a:xfrm>
            <a:off x="1981200" y="914400"/>
            <a:ext cx="162897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mn-ea"/>
                <a:cs typeface="Arial" charset="0"/>
              </a:rPr>
              <a:t>RESEARCH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mn-ea"/>
                <a:cs typeface="Arial" charset="0"/>
              </a:rPr>
              <a:t>  (34,000)</a:t>
            </a:r>
            <a:endParaRPr kumimoji="0" lang="en-US" sz="18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2" name="TextBox 21"/>
          <p:cNvSpPr txBox="1"/>
          <p:nvPr/>
        </p:nvSpPr>
        <p:spPr>
          <a:xfrm>
            <a:off x="1676400" y="5181600"/>
            <a:ext cx="1479892"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Arial" charset="0"/>
              </a:rPr>
              <a:t>DIAGNOSIS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Arial" charset="0"/>
              </a:rPr>
              <a:t>    (12,000)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cxnSp>
        <p:nvCxnSpPr>
          <p:cNvPr id="28" name="Straight Arrow Connector 27"/>
          <p:cNvCxnSpPr>
            <a:cxnSpLocks/>
          </p:cNvCxnSpPr>
          <p:nvPr/>
        </p:nvCxnSpPr>
        <p:spPr>
          <a:xfrm>
            <a:off x="4114800" y="1219200"/>
            <a:ext cx="3581400" cy="0"/>
          </a:xfrm>
          <a:prstGeom prst="straightConnector1">
            <a:avLst/>
          </a:prstGeom>
          <a:ln w="635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91000" y="2554070"/>
            <a:ext cx="32904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highlight>
                  <a:srgbClr val="FFFF00"/>
                </a:highlight>
                <a:uLnTx/>
                <a:uFillTx/>
                <a:latin typeface="Arial" charset="0"/>
                <a:ea typeface="+mn-ea"/>
                <a:cs typeface="Arial" charset="0"/>
              </a:rPr>
              <a:t>DISCOVERY</a:t>
            </a:r>
          </a:p>
        </p:txBody>
      </p:sp>
      <p:cxnSp>
        <p:nvCxnSpPr>
          <p:cNvPr id="35" name="Straight Arrow Connector 34"/>
          <p:cNvCxnSpPr>
            <a:cxnSpLocks/>
          </p:cNvCxnSpPr>
          <p:nvPr/>
        </p:nvCxnSpPr>
        <p:spPr>
          <a:xfrm>
            <a:off x="5257800" y="3351488"/>
            <a:ext cx="20830" cy="1753913"/>
          </a:xfrm>
          <a:prstGeom prst="straightConnector1">
            <a:avLst/>
          </a:prstGeom>
          <a:ln w="63500">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40" name="Picture 39" descr="Screen shot 2016-02-07 at 4.51.01 PM.png"/>
          <p:cNvPicPr>
            <a:picLocks noChangeAspect="1"/>
          </p:cNvPicPr>
          <p:nvPr/>
        </p:nvPicPr>
        <p:blipFill rotWithShape="1">
          <a:blip r:embed="rId7">
            <a:extLst>
              <a:ext uri="{28A0092B-C50C-407E-A947-70E740481C1C}">
                <a14:useLocalDpi xmlns:a14="http://schemas.microsoft.com/office/drawing/2010/main" val="0"/>
              </a:ext>
            </a:extLst>
          </a:blip>
          <a:srcRect l="52335" t="26431" r="9685" b="38977"/>
          <a:stretch/>
        </p:blipFill>
        <p:spPr>
          <a:xfrm>
            <a:off x="8305800" y="1295401"/>
            <a:ext cx="1905000" cy="670787"/>
          </a:xfrm>
          <a:prstGeom prst="rect">
            <a:avLst/>
          </a:prstGeom>
        </p:spPr>
      </p:pic>
      <p:sp>
        <p:nvSpPr>
          <p:cNvPr id="5" name="Rectangle 4"/>
          <p:cNvSpPr/>
          <p:nvPr/>
        </p:nvSpPr>
        <p:spPr>
          <a:xfrm>
            <a:off x="5225708" y="3834826"/>
            <a:ext cx="147989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 ~75%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‘Undiagnosed’</a:t>
            </a:r>
          </a:p>
        </p:txBody>
      </p:sp>
      <p:sp>
        <p:nvSpPr>
          <p:cNvPr id="6" name="Rectangle: Rounded Corners 5"/>
          <p:cNvSpPr/>
          <p:nvPr/>
        </p:nvSpPr>
        <p:spPr>
          <a:xfrm>
            <a:off x="1828800" y="3332160"/>
            <a:ext cx="1781372" cy="9119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2233" y="3372356"/>
            <a:ext cx="1489678" cy="742444"/>
          </a:xfrm>
          <a:prstGeom prst="rect">
            <a:avLst/>
          </a:prstGeom>
        </p:spPr>
      </p:pic>
      <p:sp>
        <p:nvSpPr>
          <p:cNvPr id="24" name="TextBox 23"/>
          <p:cNvSpPr txBox="1"/>
          <p:nvPr/>
        </p:nvSpPr>
        <p:spPr>
          <a:xfrm>
            <a:off x="8021122" y="228600"/>
            <a:ext cx="2646878"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BCM-JOHNS HOPKINS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         CENTER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MENDELIAN GENOMICS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           (7,100)</a:t>
            </a:r>
            <a:endParaRPr kumimoji="0" lang="en-US" sz="1400" b="1" i="0" u="none" strike="noStrike" kern="1200" cap="none" spc="0" normalizeH="0" baseline="0" noProof="0" dirty="0">
              <a:ln>
                <a:noFill/>
              </a:ln>
              <a:solidFill>
                <a:prstClr val="white"/>
              </a:solidFill>
              <a:effectLst/>
              <a:uLnTx/>
              <a:uFillTx/>
              <a:latin typeface="Arial" charset="0"/>
              <a:ea typeface="+mn-ea"/>
              <a:cs typeface="Arial" charset="0"/>
            </a:endParaRPr>
          </a:p>
        </p:txBody>
      </p:sp>
      <p:cxnSp>
        <p:nvCxnSpPr>
          <p:cNvPr id="38" name="Straight Arrow Connector 37"/>
          <p:cNvCxnSpPr>
            <a:cxnSpLocks/>
          </p:cNvCxnSpPr>
          <p:nvPr/>
        </p:nvCxnSpPr>
        <p:spPr>
          <a:xfrm>
            <a:off x="4111480" y="3733801"/>
            <a:ext cx="709950" cy="1449113"/>
          </a:xfrm>
          <a:prstGeom prst="straightConnector1">
            <a:avLst/>
          </a:prstGeom>
          <a:ln w="6350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6934200" y="1371602"/>
            <a:ext cx="932320" cy="1142998"/>
          </a:xfrm>
          <a:prstGeom prst="straightConnector1">
            <a:avLst/>
          </a:prstGeom>
          <a:ln w="152400">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5" name="Picture 3" descr="C:\Users\Richard\Pictures\people\rg\gibbs_bio.jpg"/>
          <p:cNvPicPr>
            <a:picLocks noChangeAspect="1" noChangeArrowheads="1"/>
          </p:cNvPicPr>
          <p:nvPr/>
        </p:nvPicPr>
        <p:blipFill>
          <a:blip r:embed="rId9" cstate="print"/>
          <a:srcRect l="58667" t="31111" r="7555" b="13333"/>
          <a:stretch>
            <a:fillRect/>
          </a:stretch>
        </p:blipFill>
        <p:spPr bwMode="auto">
          <a:xfrm>
            <a:off x="9763108" y="1989215"/>
            <a:ext cx="645126" cy="788168"/>
          </a:xfrm>
          <a:prstGeom prst="rect">
            <a:avLst/>
          </a:prstGeom>
          <a:noFill/>
          <a:ln w="9525">
            <a:noFill/>
            <a:miter lim="800000"/>
            <a:headEnd/>
            <a:tailEnd/>
          </a:ln>
        </p:spPr>
      </p:pic>
      <p:sp>
        <p:nvSpPr>
          <p:cNvPr id="26" name="Rectangle 52"/>
          <p:cNvSpPr>
            <a:spLocks noChangeArrowheads="1"/>
          </p:cNvSpPr>
          <p:nvPr/>
        </p:nvSpPr>
        <p:spPr bwMode="auto">
          <a:xfrm>
            <a:off x="7850951" y="2209800"/>
            <a:ext cx="1122422" cy="4247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James Lupski</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David Valle</a:t>
            </a:r>
          </a:p>
        </p:txBody>
      </p:sp>
      <p:pic>
        <p:nvPicPr>
          <p:cNvPr id="1026" name="Picture 2" descr="http://www.hopkinsmedicine.org/sebin/r/r/71A7321204B313ACB9F4C44BE699BB0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63307" y="1998584"/>
            <a:ext cx="715709" cy="80962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12"/>
          <p:cNvSpPr>
            <a:spLocks noChangeArrowheads="1"/>
          </p:cNvSpPr>
          <p:nvPr/>
        </p:nvSpPr>
        <p:spPr bwMode="auto">
          <a:xfrm>
            <a:off x="4343402" y="5410200"/>
            <a:ext cx="1142999" cy="424732"/>
          </a:xfrm>
          <a:prstGeom prst="rect">
            <a:avLst/>
          </a:prstGeom>
          <a:noFill/>
          <a:ln w="9525">
            <a:noFill/>
            <a:miter lim="800000"/>
            <a:headEnd/>
            <a:tailEnd/>
          </a:ln>
        </p:spPr>
        <p:txBody>
          <a:bodyPr wrap="square">
            <a:spAutoFit/>
          </a:body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prstClr val="white"/>
                </a:solidFill>
                <a:effectLst/>
                <a:uLnTx/>
                <a:uFillTx/>
                <a:latin typeface="Arial" charset="0"/>
                <a:ea typeface="+mn-ea"/>
                <a:cs typeface="Arial" charset="0"/>
              </a:rPr>
              <a:t>Christine Eng</a:t>
            </a:r>
          </a:p>
        </p:txBody>
      </p:sp>
      <p:sp>
        <p:nvSpPr>
          <p:cNvPr id="32" name="Rectangle 12"/>
          <p:cNvSpPr>
            <a:spLocks noChangeArrowheads="1"/>
          </p:cNvSpPr>
          <p:nvPr/>
        </p:nvSpPr>
        <p:spPr bwMode="auto">
          <a:xfrm>
            <a:off x="4572000" y="6096000"/>
            <a:ext cx="805050" cy="424732"/>
          </a:xfrm>
          <a:prstGeom prst="rect">
            <a:avLst/>
          </a:prstGeom>
          <a:noFill/>
          <a:ln w="9525">
            <a:noFill/>
            <a:miter lim="800000"/>
            <a:headEnd/>
            <a:tailEnd/>
          </a:ln>
        </p:spPr>
        <p:txBody>
          <a:bodyPr wrap="square">
            <a:spAutoFit/>
          </a:body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prstClr val="white"/>
                </a:solidFill>
                <a:effectLst/>
                <a:uLnTx/>
                <a:uFillTx/>
                <a:latin typeface="Arial" charset="0"/>
                <a:ea typeface="+mn-ea"/>
                <a:cs typeface="Arial" charset="0"/>
              </a:rPr>
              <a:t>Yaping Yang </a:t>
            </a:r>
          </a:p>
        </p:txBody>
      </p:sp>
      <p:pic>
        <p:nvPicPr>
          <p:cNvPr id="36" name="Picture 9" descr="C:\Documents and Settings\cltrevino\My Documents\My Pictures\Work\eng2.jpg"/>
          <p:cNvPicPr>
            <a:picLocks noChangeAspect="1" noChangeArrowheads="1"/>
          </p:cNvPicPr>
          <p:nvPr/>
        </p:nvPicPr>
        <p:blipFill rotWithShape="1">
          <a:blip r:embed="rId11" cstate="print"/>
          <a:srcRect b="15188"/>
          <a:stretch/>
        </p:blipFill>
        <p:spPr bwMode="auto">
          <a:xfrm>
            <a:off x="5331184" y="5203836"/>
            <a:ext cx="688616" cy="739765"/>
          </a:xfrm>
          <a:prstGeom prst="rect">
            <a:avLst/>
          </a:prstGeom>
          <a:noFill/>
          <a:ln w="9525">
            <a:noFill/>
            <a:miter lim="800000"/>
            <a:headEnd/>
            <a:tailEnd/>
          </a:ln>
        </p:spPr>
      </p:pic>
      <p:pic>
        <p:nvPicPr>
          <p:cNvPr id="41" name="Picture 13" descr="Yaping Yang, Ph.D."/>
          <p:cNvPicPr>
            <a:picLocks noChangeAspect="1" noChangeArrowheads="1"/>
          </p:cNvPicPr>
          <p:nvPr/>
        </p:nvPicPr>
        <p:blipFill>
          <a:blip r:embed="rId12" cstate="print"/>
          <a:srcRect/>
          <a:stretch>
            <a:fillRect/>
          </a:stretch>
        </p:blipFill>
        <p:spPr bwMode="auto">
          <a:xfrm>
            <a:off x="5354830" y="6019800"/>
            <a:ext cx="664970" cy="789652"/>
          </a:xfrm>
          <a:prstGeom prst="rect">
            <a:avLst/>
          </a:prstGeom>
          <a:noFill/>
          <a:ln w="9525">
            <a:noFill/>
            <a:miter lim="800000"/>
            <a:headEnd/>
            <a:tailEnd/>
          </a:ln>
        </p:spPr>
      </p:pic>
      <p:pic>
        <p:nvPicPr>
          <p:cNvPr id="42" name="Picture 5" descr="dmuzny.jpg"/>
          <p:cNvPicPr>
            <a:picLocks noChangeAspect="1"/>
          </p:cNvPicPr>
          <p:nvPr/>
        </p:nvPicPr>
        <p:blipFill>
          <a:blip r:embed="rId13" cstate="print"/>
          <a:srcRect/>
          <a:stretch>
            <a:fillRect/>
          </a:stretch>
        </p:blipFill>
        <p:spPr bwMode="auto">
          <a:xfrm>
            <a:off x="28576" y="29897"/>
            <a:ext cx="1095148" cy="1265504"/>
          </a:xfrm>
          <a:prstGeom prst="rect">
            <a:avLst/>
          </a:prstGeom>
          <a:noFill/>
          <a:ln w="9525">
            <a:noFill/>
            <a:miter lim="800000"/>
            <a:headEnd/>
            <a:tailEnd/>
          </a:ln>
        </p:spPr>
      </p:pic>
      <p:pic>
        <p:nvPicPr>
          <p:cNvPr id="43" name="Picture 2" descr="http://www.hgm2012.org/images/speakers/richard_gibbs.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62" y="1353235"/>
            <a:ext cx="1158401" cy="134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6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00214" y="-361950"/>
            <a:ext cx="8967787" cy="1143000"/>
          </a:xfrm>
        </p:spPr>
        <p:txBody>
          <a:bodyPr>
            <a:normAutofit fontScale="90000"/>
          </a:bodyPr>
          <a:lstStyle/>
          <a:p>
            <a:pPr>
              <a:defRPr/>
            </a:pPr>
            <a:r>
              <a:rPr lang="en-US" sz="3200" dirty="0">
                <a:latin typeface="Calibri(Headings)"/>
                <a:cs typeface="Calibri(Headings)"/>
              </a:rPr>
              <a:t/>
            </a:r>
            <a:br>
              <a:rPr lang="en-US" sz="3200" dirty="0">
                <a:latin typeface="Calibri(Headings)"/>
                <a:cs typeface="Calibri(Headings)"/>
              </a:rPr>
            </a:br>
            <a:r>
              <a:rPr lang="en-US" sz="2700" dirty="0">
                <a:latin typeface="Calibri(Headings)"/>
                <a:cs typeface="Calibri(Headings)"/>
              </a:rPr>
              <a:t>146 cases solved through collaborative work between </a:t>
            </a:r>
            <a:br>
              <a:rPr lang="en-US" sz="2700" dirty="0">
                <a:latin typeface="Calibri(Headings)"/>
                <a:cs typeface="Calibri(Headings)"/>
              </a:rPr>
            </a:br>
            <a:r>
              <a:rPr lang="en-US" sz="2700" dirty="0">
                <a:latin typeface="Calibri(Headings)"/>
                <a:cs typeface="Calibri(Headings)"/>
              </a:rPr>
              <a:t>BHCMG + clinical exome lab at BCM + </a:t>
            </a:r>
            <a:r>
              <a:rPr lang="en-US" sz="2700" dirty="0" err="1">
                <a:latin typeface="Calibri(Headings)"/>
                <a:cs typeface="Calibri(Headings)"/>
              </a:rPr>
              <a:t>GeneMatcher</a:t>
            </a:r>
            <a:endParaRPr lang="en-US" sz="2700" dirty="0">
              <a:latin typeface="Calibri(Headings)"/>
              <a:cs typeface="Calibri(Headings)"/>
            </a:endParaRPr>
          </a:p>
        </p:txBody>
      </p:sp>
      <p:sp>
        <p:nvSpPr>
          <p:cNvPr id="1119236" name="TextBox 7"/>
          <p:cNvSpPr txBox="1">
            <a:spLocks noChangeArrowheads="1"/>
          </p:cNvSpPr>
          <p:nvPr/>
        </p:nvSpPr>
        <p:spPr bwMode="auto">
          <a:xfrm>
            <a:off x="3827464" y="6172200"/>
            <a:ext cx="379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2000" b="1">
                <a:solidFill>
                  <a:srgbClr val="000000"/>
                </a:solidFill>
              </a:rPr>
              <a:t>Number of solved cases</a:t>
            </a:r>
          </a:p>
        </p:txBody>
      </p:sp>
      <p:sp>
        <p:nvSpPr>
          <p:cNvPr id="1119237" name="TextBox 8"/>
          <p:cNvSpPr txBox="1">
            <a:spLocks noChangeArrowheads="1"/>
          </p:cNvSpPr>
          <p:nvPr/>
        </p:nvSpPr>
        <p:spPr bwMode="auto">
          <a:xfrm>
            <a:off x="7731126" y="3962400"/>
            <a:ext cx="270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u="sng">
                <a:solidFill>
                  <a:srgbClr val="0000FF"/>
                </a:solidFill>
              </a:rPr>
              <a:t>www.genematcher.org</a:t>
            </a:r>
          </a:p>
        </p:txBody>
      </p:sp>
      <p:sp>
        <p:nvSpPr>
          <p:cNvPr id="1119238" name="Rectangle 9"/>
          <p:cNvSpPr>
            <a:spLocks noChangeArrowheads="1"/>
          </p:cNvSpPr>
          <p:nvPr/>
        </p:nvSpPr>
        <p:spPr bwMode="auto">
          <a:xfrm>
            <a:off x="8050213" y="4259264"/>
            <a:ext cx="260826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900" b="1">
                <a:solidFill>
                  <a:srgbClr val="000000"/>
                </a:solidFill>
              </a:rPr>
              <a:t>Bainbridge, </a:t>
            </a:r>
            <a:r>
              <a:rPr lang="en-US" altLang="en-US" sz="900" b="1" i="1">
                <a:solidFill>
                  <a:srgbClr val="000000"/>
                </a:solidFill>
              </a:rPr>
              <a:t>et al </a:t>
            </a:r>
            <a:r>
              <a:rPr lang="en-US" altLang="en-US" sz="900" b="1">
                <a:solidFill>
                  <a:srgbClr val="000000"/>
                </a:solidFill>
              </a:rPr>
              <a:t>(2013) </a:t>
            </a:r>
            <a:r>
              <a:rPr lang="en-US" altLang="en-US" sz="900" b="1" i="1">
                <a:solidFill>
                  <a:srgbClr val="000000"/>
                </a:solidFill>
              </a:rPr>
              <a:t>Genome Med 5.11</a:t>
            </a:r>
          </a:p>
          <a:p>
            <a:pPr eaLnBrk="1" hangingPunct="1"/>
            <a:r>
              <a:rPr lang="en-US" altLang="en-US" sz="900" b="1">
                <a:solidFill>
                  <a:srgbClr val="000000"/>
                </a:solidFill>
              </a:rPr>
              <a:t>Bosch, </a:t>
            </a:r>
            <a:r>
              <a:rPr lang="en-US" altLang="en-US" sz="900" b="1" i="1">
                <a:solidFill>
                  <a:srgbClr val="000000"/>
                </a:solidFill>
              </a:rPr>
              <a:t>et al </a:t>
            </a:r>
            <a:r>
              <a:rPr lang="en-US" altLang="en-US" sz="900" b="1">
                <a:solidFill>
                  <a:srgbClr val="000000"/>
                </a:solidFill>
              </a:rPr>
              <a:t>(2014)  </a:t>
            </a:r>
            <a:r>
              <a:rPr lang="en-US" altLang="en-US" sz="900" b="1" i="1">
                <a:solidFill>
                  <a:srgbClr val="000000"/>
                </a:solidFill>
              </a:rPr>
              <a:t>AJHG 94.2</a:t>
            </a:r>
            <a:r>
              <a:rPr lang="en-US" altLang="en-US" sz="900" b="1">
                <a:solidFill>
                  <a:srgbClr val="000000"/>
                </a:solidFill>
              </a:rPr>
              <a:t>: 303-309</a:t>
            </a:r>
            <a:endParaRPr lang="en-US" altLang="en-US" sz="900" b="1" i="1">
              <a:solidFill>
                <a:srgbClr val="000000"/>
              </a:solidFill>
            </a:endParaRPr>
          </a:p>
          <a:p>
            <a:pPr eaLnBrk="1" hangingPunct="1"/>
            <a:r>
              <a:rPr lang="en-US" altLang="en-US" sz="900" b="1">
                <a:solidFill>
                  <a:srgbClr val="000000"/>
                </a:solidFill>
              </a:rPr>
              <a:t>Lalani, </a:t>
            </a:r>
            <a:r>
              <a:rPr lang="en-US" altLang="en-US" sz="900" b="1" i="1">
                <a:solidFill>
                  <a:srgbClr val="000000"/>
                </a:solidFill>
              </a:rPr>
              <a:t>et al </a:t>
            </a:r>
            <a:r>
              <a:rPr lang="en-US" altLang="en-US" sz="900" b="1">
                <a:solidFill>
                  <a:srgbClr val="000000"/>
                </a:solidFill>
              </a:rPr>
              <a:t>(2014) </a:t>
            </a:r>
            <a:r>
              <a:rPr lang="en-US" altLang="en-US" sz="900" b="1" i="1">
                <a:solidFill>
                  <a:srgbClr val="000000"/>
                </a:solidFill>
              </a:rPr>
              <a:t>AJHG 95.5</a:t>
            </a:r>
            <a:r>
              <a:rPr lang="en-US" altLang="en-US" sz="900" b="1">
                <a:solidFill>
                  <a:srgbClr val="000000"/>
                </a:solidFill>
              </a:rPr>
              <a:t>: 579-583</a:t>
            </a:r>
            <a:endParaRPr lang="en-US" altLang="en-US" sz="900" b="1" i="1">
              <a:solidFill>
                <a:srgbClr val="000000"/>
              </a:solidFill>
            </a:endParaRPr>
          </a:p>
          <a:p>
            <a:pPr eaLnBrk="1" hangingPunct="1"/>
            <a:r>
              <a:rPr lang="en-US" altLang="en-US" sz="900" b="1">
                <a:solidFill>
                  <a:srgbClr val="000000"/>
                </a:solidFill>
              </a:rPr>
              <a:t>Xia, </a:t>
            </a:r>
            <a:r>
              <a:rPr lang="en-US" altLang="en-US" sz="900" b="1" i="1">
                <a:solidFill>
                  <a:srgbClr val="000000"/>
                </a:solidFill>
              </a:rPr>
              <a:t>et al </a:t>
            </a:r>
            <a:r>
              <a:rPr lang="en-US" altLang="en-US" sz="900" b="1">
                <a:solidFill>
                  <a:srgbClr val="000000"/>
                </a:solidFill>
              </a:rPr>
              <a:t>(2014)</a:t>
            </a:r>
            <a:r>
              <a:rPr lang="en-US" altLang="en-US" sz="900" b="1" i="1">
                <a:solidFill>
                  <a:srgbClr val="000000"/>
                </a:solidFill>
              </a:rPr>
              <a:t>  AJHG 94.5: </a:t>
            </a:r>
            <a:r>
              <a:rPr lang="en-US" altLang="en-US" sz="900" b="1">
                <a:solidFill>
                  <a:srgbClr val="000000"/>
                </a:solidFill>
              </a:rPr>
              <a:t>784-789</a:t>
            </a:r>
          </a:p>
          <a:p>
            <a:pPr eaLnBrk="1" hangingPunct="1"/>
            <a:r>
              <a:rPr lang="en-US" altLang="en-US" sz="900" b="1">
                <a:solidFill>
                  <a:srgbClr val="000000"/>
                </a:solidFill>
              </a:rPr>
              <a:t>White, </a:t>
            </a:r>
            <a:r>
              <a:rPr lang="en-US" altLang="en-US" sz="900" b="1" i="1">
                <a:solidFill>
                  <a:srgbClr val="000000"/>
                </a:solidFill>
              </a:rPr>
              <a:t>et al </a:t>
            </a:r>
            <a:r>
              <a:rPr lang="en-US" altLang="en-US" sz="900" b="1">
                <a:solidFill>
                  <a:srgbClr val="000000"/>
                </a:solidFill>
              </a:rPr>
              <a:t>(2015) </a:t>
            </a:r>
            <a:r>
              <a:rPr lang="en-US" altLang="en-US" sz="900" b="1" i="1">
                <a:solidFill>
                  <a:srgbClr val="000000"/>
                </a:solidFill>
              </a:rPr>
              <a:t>AJHG 96.4</a:t>
            </a:r>
            <a:r>
              <a:rPr lang="en-US" altLang="en-US" sz="900" b="1">
                <a:solidFill>
                  <a:srgbClr val="000000"/>
                </a:solidFill>
              </a:rPr>
              <a:t>: 612-622</a:t>
            </a:r>
          </a:p>
          <a:p>
            <a:pPr eaLnBrk="1" hangingPunct="1"/>
            <a:r>
              <a:rPr lang="en-US" altLang="en-US" sz="900" b="1">
                <a:solidFill>
                  <a:srgbClr val="000000"/>
                </a:solidFill>
              </a:rPr>
              <a:t>Yuan, </a:t>
            </a:r>
            <a:r>
              <a:rPr lang="en-US" altLang="en-US" sz="900" b="1" i="1">
                <a:solidFill>
                  <a:srgbClr val="000000"/>
                </a:solidFill>
              </a:rPr>
              <a:t>et al </a:t>
            </a:r>
            <a:r>
              <a:rPr lang="en-US" altLang="en-US" sz="900" b="1">
                <a:solidFill>
                  <a:srgbClr val="000000"/>
                </a:solidFill>
              </a:rPr>
              <a:t>(2015)</a:t>
            </a:r>
            <a:r>
              <a:rPr lang="en-US" altLang="en-US" sz="900" b="1" i="1">
                <a:solidFill>
                  <a:srgbClr val="000000"/>
                </a:solidFill>
              </a:rPr>
              <a:t> JCI 125.2</a:t>
            </a:r>
            <a:r>
              <a:rPr lang="en-US" altLang="en-US" sz="900" b="1">
                <a:solidFill>
                  <a:srgbClr val="000000"/>
                </a:solidFill>
              </a:rPr>
              <a:t>: 636-651</a:t>
            </a:r>
          </a:p>
          <a:p>
            <a:pPr eaLnBrk="1" hangingPunct="1"/>
            <a:r>
              <a:rPr lang="en-US" altLang="en-US" sz="900" b="1">
                <a:solidFill>
                  <a:srgbClr val="000000"/>
                </a:solidFill>
              </a:rPr>
              <a:t>Harel,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98.3: </a:t>
            </a:r>
            <a:r>
              <a:rPr lang="en-US" altLang="en-US" sz="900" b="1">
                <a:solidFill>
                  <a:srgbClr val="000000"/>
                </a:solidFill>
              </a:rPr>
              <a:t>562-570</a:t>
            </a:r>
          </a:p>
          <a:p>
            <a:pPr eaLnBrk="1" hangingPunct="1"/>
            <a:r>
              <a:rPr lang="en-US" altLang="en-US" sz="900" b="1">
                <a:solidFill>
                  <a:srgbClr val="000000"/>
                </a:solidFill>
              </a:rPr>
              <a:t>Lalani,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98:3</a:t>
            </a:r>
            <a:r>
              <a:rPr lang="en-US" altLang="en-US" sz="900" b="1">
                <a:solidFill>
                  <a:srgbClr val="000000"/>
                </a:solidFill>
              </a:rPr>
              <a:t>47-357</a:t>
            </a:r>
          </a:p>
          <a:p>
            <a:pPr eaLnBrk="1" hangingPunct="1"/>
            <a:r>
              <a:rPr lang="en-US" altLang="en-US" sz="900" b="1">
                <a:solidFill>
                  <a:srgbClr val="000000"/>
                </a:solidFill>
              </a:rPr>
              <a:t>White,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98:</a:t>
            </a:r>
            <a:r>
              <a:rPr lang="en-US" altLang="en-US" sz="900" b="1">
                <a:solidFill>
                  <a:srgbClr val="000000"/>
                </a:solidFill>
              </a:rPr>
              <a:t>553-561</a:t>
            </a:r>
          </a:p>
          <a:p>
            <a:pPr eaLnBrk="1" hangingPunct="1"/>
            <a:r>
              <a:rPr lang="en-US" altLang="en-US" sz="900" b="1">
                <a:solidFill>
                  <a:srgbClr val="000000"/>
                </a:solidFill>
              </a:rPr>
              <a:t>Lodder,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99:</a:t>
            </a:r>
            <a:r>
              <a:rPr lang="en-US" altLang="en-US" sz="900" b="1">
                <a:solidFill>
                  <a:srgbClr val="000000"/>
                </a:solidFill>
              </a:rPr>
              <a:t>704-710</a:t>
            </a:r>
          </a:p>
          <a:p>
            <a:pPr eaLnBrk="1" hangingPunct="1"/>
            <a:r>
              <a:rPr lang="en-US" altLang="en-US" sz="900" b="1">
                <a:solidFill>
                  <a:srgbClr val="000000"/>
                </a:solidFill>
              </a:rPr>
              <a:t>Vetrini,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99:886-893</a:t>
            </a:r>
            <a:endParaRPr lang="en-US" altLang="en-US" sz="900" b="1">
              <a:solidFill>
                <a:srgbClr val="000000"/>
              </a:solidFill>
            </a:endParaRPr>
          </a:p>
          <a:p>
            <a:pPr eaLnBrk="1" hangingPunct="1"/>
            <a:r>
              <a:rPr lang="en-US" altLang="en-US" sz="900" b="1">
                <a:solidFill>
                  <a:srgbClr val="000000"/>
                </a:solidFill>
              </a:rPr>
              <a:t>Harel,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AJHG 99_831-845</a:t>
            </a:r>
          </a:p>
          <a:p>
            <a:pPr eaLnBrk="1" hangingPunct="1"/>
            <a:r>
              <a:rPr lang="en-US" altLang="en-US" sz="900" b="1">
                <a:solidFill>
                  <a:srgbClr val="000000"/>
                </a:solidFill>
              </a:rPr>
              <a:t>Eldomery, </a:t>
            </a:r>
            <a:r>
              <a:rPr lang="en-US" altLang="en-US" sz="900" b="1" i="1">
                <a:solidFill>
                  <a:srgbClr val="000000"/>
                </a:solidFill>
              </a:rPr>
              <a:t>et al </a:t>
            </a:r>
            <a:r>
              <a:rPr lang="en-US" altLang="en-US" sz="900" b="1">
                <a:solidFill>
                  <a:srgbClr val="000000"/>
                </a:solidFill>
              </a:rPr>
              <a:t>(2016)</a:t>
            </a:r>
            <a:r>
              <a:rPr lang="en-US" altLang="en-US" sz="900" b="1" i="1">
                <a:solidFill>
                  <a:srgbClr val="000000"/>
                </a:solidFill>
              </a:rPr>
              <a:t>  Genome Medicine    </a:t>
            </a:r>
            <a:br>
              <a:rPr lang="en-US" altLang="en-US" sz="900" b="1" i="1">
                <a:solidFill>
                  <a:srgbClr val="000000"/>
                </a:solidFill>
              </a:rPr>
            </a:br>
            <a:r>
              <a:rPr lang="en-US" altLang="en-US" sz="900" b="1" i="1">
                <a:solidFill>
                  <a:srgbClr val="000000"/>
                </a:solidFill>
              </a:rPr>
              <a:t>     8:106</a:t>
            </a:r>
          </a:p>
          <a:p>
            <a:pPr eaLnBrk="1" hangingPunct="1"/>
            <a:r>
              <a:rPr lang="en-US" altLang="en-US" sz="900" b="1">
                <a:solidFill>
                  <a:srgbClr val="000000"/>
                </a:solidFill>
              </a:rPr>
              <a:t>Harms, </a:t>
            </a:r>
            <a:r>
              <a:rPr lang="en-US" altLang="en-US" sz="900" b="1" i="1">
                <a:solidFill>
                  <a:srgbClr val="000000"/>
                </a:solidFill>
              </a:rPr>
              <a:t>et al </a:t>
            </a:r>
            <a:r>
              <a:rPr lang="en-US" altLang="en-US" sz="900" b="1">
                <a:solidFill>
                  <a:srgbClr val="000000"/>
                </a:solidFill>
              </a:rPr>
              <a:t>(2017) </a:t>
            </a:r>
            <a:r>
              <a:rPr lang="en-US" altLang="en-US" sz="900" b="1" i="1">
                <a:solidFill>
                  <a:srgbClr val="000000"/>
                </a:solidFill>
              </a:rPr>
              <a:t>AJHG 100:</a:t>
            </a:r>
            <a:r>
              <a:rPr lang="en-US" altLang="en-US" sz="900" b="1">
                <a:solidFill>
                  <a:srgbClr val="000000"/>
                </a:solidFill>
              </a:rPr>
              <a:t>117-127</a:t>
            </a:r>
          </a:p>
          <a:p>
            <a:pPr eaLnBrk="1" hangingPunct="1"/>
            <a:r>
              <a:rPr lang="en-US" altLang="en-US" sz="900" b="1">
                <a:solidFill>
                  <a:srgbClr val="000000"/>
                </a:solidFill>
              </a:rPr>
              <a:t>Kury</a:t>
            </a:r>
            <a:r>
              <a:rPr lang="en-US" altLang="en-US" sz="900" b="1" i="1">
                <a:solidFill>
                  <a:srgbClr val="000000"/>
                </a:solidFill>
              </a:rPr>
              <a:t>, et al </a:t>
            </a:r>
            <a:r>
              <a:rPr lang="en-US" altLang="en-US" sz="900" b="1">
                <a:solidFill>
                  <a:srgbClr val="000000"/>
                </a:solidFill>
              </a:rPr>
              <a:t>(2017) </a:t>
            </a:r>
            <a:r>
              <a:rPr lang="en-US" altLang="en-US" sz="900" b="1" i="1">
                <a:solidFill>
                  <a:srgbClr val="000000"/>
                </a:solidFill>
              </a:rPr>
              <a:t>AJHG 100: </a:t>
            </a:r>
            <a:r>
              <a:rPr lang="en-US" altLang="en-US" sz="900" b="1">
                <a:solidFill>
                  <a:srgbClr val="000000"/>
                </a:solidFill>
              </a:rPr>
              <a:t>352-363</a:t>
            </a:r>
          </a:p>
          <a:p>
            <a:pPr eaLnBrk="1" hangingPunct="1"/>
            <a:endParaRPr lang="en-US" altLang="en-US" sz="900" b="1">
              <a:solidFill>
                <a:srgbClr val="000000"/>
              </a:solidFill>
            </a:endParaRPr>
          </a:p>
        </p:txBody>
      </p:sp>
      <p:sp>
        <p:nvSpPr>
          <p:cNvPr id="1119239" name="Rectangle 1"/>
          <p:cNvSpPr>
            <a:spLocks noChangeArrowheads="1"/>
          </p:cNvSpPr>
          <p:nvPr/>
        </p:nvSpPr>
        <p:spPr bwMode="auto">
          <a:xfrm>
            <a:off x="7696200" y="2895600"/>
            <a:ext cx="3124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84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84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84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84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84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en-US" altLang="en-US" sz="1400" b="1">
                <a:solidFill>
                  <a:srgbClr val="C00000"/>
                </a:solidFill>
                <a:latin typeface="Arial" panose="020B0604020202020204" pitchFamily="34" charset="0"/>
                <a:sym typeface="Helvetica Light"/>
              </a:rPr>
              <a:t>15 ‘disease genes’ found:</a:t>
            </a:r>
          </a:p>
          <a:p>
            <a:pPr eaLnBrk="1" latinLnBrk="1">
              <a:spcBef>
                <a:spcPct val="0"/>
              </a:spcBef>
              <a:buFontTx/>
              <a:buNone/>
            </a:pPr>
            <a:r>
              <a:rPr lang="en-US" altLang="en-US" sz="1400" b="1" i="1">
                <a:solidFill>
                  <a:srgbClr val="000000"/>
                </a:solidFill>
                <a:latin typeface="Arial" panose="020B0604020202020204" pitchFamily="34" charset="0"/>
                <a:sym typeface="Helvetica Light"/>
              </a:rPr>
              <a:t>AHDC1, ASXL3, ATAD3A, DVL1,</a:t>
            </a:r>
          </a:p>
          <a:p>
            <a:pPr eaLnBrk="1" latinLnBrk="1">
              <a:spcBef>
                <a:spcPct val="0"/>
              </a:spcBef>
              <a:buFontTx/>
              <a:buNone/>
            </a:pPr>
            <a:r>
              <a:rPr lang="en-US" altLang="en-US" sz="1400" b="1" i="1">
                <a:solidFill>
                  <a:srgbClr val="000000"/>
                </a:solidFill>
                <a:latin typeface="Arial" panose="020B0604020202020204" pitchFamily="34" charset="0"/>
                <a:sym typeface="Helvetica Light"/>
              </a:rPr>
              <a:t>DVL3, EBF3, EMC1, GNB5, MIPEP,</a:t>
            </a:r>
          </a:p>
          <a:p>
            <a:pPr eaLnBrk="1" latinLnBrk="1">
              <a:spcBef>
                <a:spcPct val="0"/>
              </a:spcBef>
              <a:buFontTx/>
              <a:buNone/>
            </a:pPr>
            <a:r>
              <a:rPr lang="en-US" altLang="en-US" sz="1400" b="1" i="1">
                <a:solidFill>
                  <a:srgbClr val="000000"/>
                </a:solidFill>
                <a:latin typeface="Arial" panose="020B0604020202020204" pitchFamily="34" charset="0"/>
                <a:sym typeface="Helvetica Light"/>
              </a:rPr>
              <a:t>NR2F1, PKD1L1, PSMD12, PURA,</a:t>
            </a:r>
          </a:p>
          <a:p>
            <a:pPr eaLnBrk="1" latinLnBrk="1">
              <a:spcBef>
                <a:spcPct val="0"/>
              </a:spcBef>
              <a:buFontTx/>
              <a:buNone/>
            </a:pPr>
            <a:r>
              <a:rPr lang="en-US" altLang="en-US" sz="1400" b="1" i="1">
                <a:solidFill>
                  <a:srgbClr val="000000"/>
                </a:solidFill>
                <a:latin typeface="Arial" panose="020B0604020202020204" pitchFamily="34" charset="0"/>
                <a:sym typeface="Helvetica Light"/>
              </a:rPr>
              <a:t>TAF6, TANGO2          </a:t>
            </a:r>
            <a:endParaRPr lang="en-US" altLang="en-US" sz="1400" b="1">
              <a:solidFill>
                <a:srgbClr val="000000"/>
              </a:solidFill>
              <a:latin typeface="Arial" panose="020B0604020202020204" pitchFamily="34" charset="0"/>
              <a:sym typeface="Helvetica Light"/>
            </a:endParaRPr>
          </a:p>
        </p:txBody>
      </p:sp>
      <p:pic>
        <p:nvPicPr>
          <p:cNvPr id="1119240" name="Picture 6" descr="C:\Users\bmoseley\Desktop\Lupski Lab Slide - 2014\zeynepcobanakdemir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914" y="1695451"/>
            <a:ext cx="8143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241" name="Picture 2" descr="C:\Users\bmoseley\Desktop\20150520_111314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4325" y="1770064"/>
            <a:ext cx="76358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242" name="Picture 10" descr="Image of National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475" y="2516189"/>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243" name="Picture 12" descr="Image of National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9125" y="2495550"/>
            <a:ext cx="457200" cy="306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9244" name="TextBox 9"/>
          <p:cNvSpPr txBox="1">
            <a:spLocks noChangeArrowheads="1"/>
          </p:cNvSpPr>
          <p:nvPr/>
        </p:nvSpPr>
        <p:spPr bwMode="auto">
          <a:xfrm>
            <a:off x="8772526" y="904876"/>
            <a:ext cx="962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1400" b="1">
                <a:solidFill>
                  <a:srgbClr val="000000"/>
                </a:solidFill>
              </a:rPr>
              <a:t>Zeynep</a:t>
            </a:r>
          </a:p>
          <a:p>
            <a:pPr eaLnBrk="1" hangingPunct="1"/>
            <a:r>
              <a:rPr lang="en-US" altLang="en-US" sz="1400" b="1">
                <a:solidFill>
                  <a:srgbClr val="000000"/>
                </a:solidFill>
              </a:rPr>
              <a:t>Coban</a:t>
            </a:r>
          </a:p>
          <a:p>
            <a:pPr eaLnBrk="1" hangingPunct="1"/>
            <a:r>
              <a:rPr lang="en-US" altLang="en-US" sz="1400" b="1">
                <a:solidFill>
                  <a:srgbClr val="000000"/>
                </a:solidFill>
              </a:rPr>
              <a:t>Akdemir</a:t>
            </a:r>
          </a:p>
        </p:txBody>
      </p:sp>
      <p:sp>
        <p:nvSpPr>
          <p:cNvPr id="1119245" name="TextBox 11"/>
          <p:cNvSpPr txBox="1">
            <a:spLocks noChangeArrowheads="1"/>
          </p:cNvSpPr>
          <p:nvPr/>
        </p:nvSpPr>
        <p:spPr bwMode="auto">
          <a:xfrm>
            <a:off x="7662863" y="950914"/>
            <a:ext cx="1185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1400" b="1">
                <a:solidFill>
                  <a:srgbClr val="000000"/>
                </a:solidFill>
              </a:rPr>
              <a:t>Mohammad </a:t>
            </a:r>
          </a:p>
          <a:p>
            <a:pPr eaLnBrk="1" hangingPunct="1"/>
            <a:r>
              <a:rPr lang="en-US" altLang="en-US" sz="1400" b="1">
                <a:solidFill>
                  <a:srgbClr val="000000"/>
                </a:solidFill>
              </a:rPr>
              <a:t>  Eldomery</a:t>
            </a:r>
          </a:p>
        </p:txBody>
      </p:sp>
      <p:pic>
        <p:nvPicPr>
          <p:cNvPr id="1119246" name="Picture 3" descr="WGL2CMG_project_updatedslide.001.png"/>
          <p:cNvPicPr>
            <a:picLocks noChangeAspect="1"/>
          </p:cNvPicPr>
          <p:nvPr/>
        </p:nvPicPr>
        <p:blipFill>
          <a:blip r:embed="rId7">
            <a:extLst>
              <a:ext uri="{28A0092B-C50C-407E-A947-70E740481C1C}">
                <a14:useLocalDpi xmlns:a14="http://schemas.microsoft.com/office/drawing/2010/main" val="0"/>
              </a:ext>
            </a:extLst>
          </a:blip>
          <a:srcRect l="10115" t="5029" r="14787" b="8546"/>
          <a:stretch>
            <a:fillRect/>
          </a:stretch>
        </p:blipFill>
        <p:spPr bwMode="auto">
          <a:xfrm>
            <a:off x="1514476" y="908952"/>
            <a:ext cx="6257925"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247"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29788" y="1774825"/>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9248"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91750" y="2471738"/>
            <a:ext cx="4381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9249" name="TextBox 2"/>
          <p:cNvSpPr txBox="1">
            <a:spLocks noChangeArrowheads="1"/>
          </p:cNvSpPr>
          <p:nvPr/>
        </p:nvSpPr>
        <p:spPr bwMode="auto">
          <a:xfrm>
            <a:off x="9744076" y="960438"/>
            <a:ext cx="645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400" b="1">
                <a:solidFill>
                  <a:srgbClr val="000000"/>
                </a:solidFill>
              </a:rPr>
              <a:t>Tamar</a:t>
            </a:r>
          </a:p>
          <a:p>
            <a:pPr eaLnBrk="1" hangingPunct="1"/>
            <a:r>
              <a:rPr lang="en-US" altLang="en-US" sz="1400" b="1">
                <a:solidFill>
                  <a:srgbClr val="000000"/>
                </a:solidFill>
              </a:rPr>
              <a:t>Harel</a:t>
            </a:r>
          </a:p>
        </p:txBody>
      </p:sp>
      <p:sp>
        <p:nvSpPr>
          <p:cNvPr id="1119250" name="TextBox 1"/>
          <p:cNvSpPr txBox="1">
            <a:spLocks noChangeArrowheads="1"/>
          </p:cNvSpPr>
          <p:nvPr/>
        </p:nvSpPr>
        <p:spPr bwMode="auto">
          <a:xfrm>
            <a:off x="1676400" y="6505576"/>
            <a:ext cx="4603696" cy="276999"/>
          </a:xfrm>
          <a:prstGeom prst="rect">
            <a:avLst/>
          </a:prstGeom>
          <a:solidFill>
            <a:schemeClr val="tx1"/>
          </a:solidFill>
          <a:ln w="12700">
            <a:solidFill>
              <a:srgbClr val="00FFFF"/>
            </a:solidFill>
            <a:miter lim="800000"/>
            <a:headEnd/>
            <a:tailEnd/>
          </a:ln>
        </p:spPr>
        <p:txBody>
          <a:bodyPr wrap="none">
            <a:spAutoFit/>
          </a:bodyPr>
          <a:lstStyle/>
          <a:p>
            <a:r>
              <a:rPr lang="en-US" altLang="en-US" sz="1200" b="1">
                <a:solidFill>
                  <a:srgbClr val="FFFFFF"/>
                </a:solidFill>
              </a:rPr>
              <a:t>Eldomery, Coban-Akdemir, Harel, </a:t>
            </a:r>
            <a:r>
              <a:rPr lang="en-US" altLang="en-US" sz="1200" b="1" i="1">
                <a:solidFill>
                  <a:srgbClr val="FFFFFF"/>
                </a:solidFill>
              </a:rPr>
              <a:t>et al Genome Medicine </a:t>
            </a:r>
            <a:r>
              <a:rPr lang="en-US" altLang="en-US" sz="1200" b="1">
                <a:solidFill>
                  <a:srgbClr val="FFFFFF"/>
                </a:solidFill>
              </a:rPr>
              <a:t>2017 online</a:t>
            </a:r>
          </a:p>
        </p:txBody>
      </p:sp>
      <p:sp>
        <p:nvSpPr>
          <p:cNvPr id="1119251" name="TextBox 2"/>
          <p:cNvSpPr txBox="1">
            <a:spLocks noChangeArrowheads="1"/>
          </p:cNvSpPr>
          <p:nvPr/>
        </p:nvSpPr>
        <p:spPr bwMode="auto">
          <a:xfrm>
            <a:off x="4572000" y="1228725"/>
            <a:ext cx="2823402"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1400">
                <a:solidFill>
                  <a:srgbClr val="000000"/>
                </a:solidFill>
              </a:rPr>
              <a:t>WGL= clinical whole genome lab</a:t>
            </a:r>
          </a:p>
          <a:p>
            <a:r>
              <a:rPr lang="en-US" altLang="en-US" sz="1400">
                <a:solidFill>
                  <a:srgbClr val="000000"/>
                </a:solidFill>
              </a:rPr>
              <a:t>WGL2CMG unsolved clinical exomes</a:t>
            </a:r>
          </a:p>
        </p:txBody>
      </p:sp>
      <p:sp>
        <p:nvSpPr>
          <p:cNvPr id="20" name="Line 4"/>
          <p:cNvSpPr>
            <a:spLocks noChangeShapeType="1"/>
          </p:cNvSpPr>
          <p:nvPr/>
        </p:nvSpPr>
        <p:spPr bwMode="auto">
          <a:xfrm>
            <a:off x="1779589" y="850228"/>
            <a:ext cx="8575675"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2725847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The Opportunities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94486" y="2224215"/>
            <a:ext cx="10159314" cy="3952747"/>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a:latin typeface="Arial" panose="020B0604020202020204" pitchFamily="34" charset="0"/>
                <a:cs typeface="Arial" panose="020B0604020202020204" pitchFamily="34" charset="0"/>
              </a:rPr>
              <a:t>Broader Class of Models of Disease and Inheritance</a:t>
            </a:r>
          </a:p>
          <a:p>
            <a:r>
              <a:rPr lang="en-US" sz="3200" dirty="0">
                <a:latin typeface="Arial" panose="020B0604020202020204" pitchFamily="34" charset="0"/>
                <a:cs typeface="Arial" panose="020B0604020202020204" pitchFamily="34" charset="0"/>
              </a:rPr>
              <a:t>New 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Data </a:t>
            </a:r>
            <a:r>
              <a:rPr lang="en-US" sz="3200" dirty="0">
                <a:latin typeface="Arial" panose="020B0604020202020204" pitchFamily="34" charset="0"/>
                <a:cs typeface="Arial" panose="020B0604020202020204" pitchFamily="34" charset="0"/>
              </a:rPr>
              <a:t>Lake and New Models of Data Sharing</a:t>
            </a: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pPr>
              <a:defRPr/>
            </a:pPr>
            <a:endParaRPr lang="en-US">
              <a:solidFill>
                <a:prstClr val="black"/>
              </a:solidFill>
            </a:endParaRPr>
          </a:p>
        </p:txBody>
      </p:sp>
      <p:sp>
        <p:nvSpPr>
          <p:cNvPr id="5" name="Right Arrow 4"/>
          <p:cNvSpPr/>
          <p:nvPr/>
        </p:nvSpPr>
        <p:spPr>
          <a:xfrm>
            <a:off x="782599" y="4627972"/>
            <a:ext cx="378941" cy="230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682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317"/>
            <a:ext cx="10515600" cy="1325563"/>
          </a:xfrm>
        </p:spPr>
        <p:txBody>
          <a:bodyPr>
            <a:normAutofit/>
          </a:bodyPr>
          <a:lstStyle/>
          <a:p>
            <a:pPr algn="ctr"/>
            <a:r>
              <a:rPr lang="en-US" sz="4000" b="1" dirty="0" smtClean="0">
                <a:latin typeface="Arial" panose="020B0604020202020204" pitchFamily="34" charset="0"/>
                <a:cs typeface="Arial" panose="020B0604020202020204" pitchFamily="34" charset="0"/>
              </a:rPr>
              <a:t>Current Model of Information Sharing</a:t>
            </a: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144357" y="1663400"/>
            <a:ext cx="5642306" cy="4671497"/>
          </a:xfrm>
          <a:prstGeom prst="rect">
            <a:avLst/>
          </a:prstGeom>
        </p:spPr>
      </p:pic>
      <p:sp>
        <p:nvSpPr>
          <p:cNvPr id="5" name="Line 4"/>
          <p:cNvSpPr>
            <a:spLocks noChangeShapeType="1"/>
          </p:cNvSpPr>
          <p:nvPr/>
        </p:nvSpPr>
        <p:spPr bwMode="auto">
          <a:xfrm>
            <a:off x="1779589" y="1479039"/>
            <a:ext cx="8575675" cy="0"/>
          </a:xfrm>
          <a:prstGeom prst="line">
            <a:avLst/>
          </a:prstGeom>
          <a:noFill/>
          <a:ln w="38100">
            <a:solidFill>
              <a:srgbClr val="FF0000"/>
            </a:solidFill>
            <a:round/>
            <a:headEnd/>
            <a:tailEnd/>
          </a:ln>
        </p:spPr>
        <p:txBody>
          <a:bodyPr/>
          <a:lstStyle/>
          <a:p>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6149398"/>
            <a:ext cx="1157920" cy="63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44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Opportunities for the CMGs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30215" y="2200770"/>
            <a:ext cx="10086281" cy="4098430"/>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smtClean="0">
                <a:latin typeface="Arial" panose="020B0604020202020204" pitchFamily="34" charset="0"/>
                <a:cs typeface="Arial" panose="020B0604020202020204" pitchFamily="34" charset="0"/>
              </a:rPr>
              <a:t>Broader Class of Models of Disease and Inheritance</a:t>
            </a:r>
          </a:p>
          <a:p>
            <a:r>
              <a:rPr lang="en-US" sz="3200" dirty="0" smtClean="0">
                <a:latin typeface="Arial" panose="020B0604020202020204" pitchFamily="34" charset="0"/>
                <a:cs typeface="Arial" panose="020B0604020202020204" pitchFamily="34" charset="0"/>
              </a:rPr>
              <a:t>New </a:t>
            </a:r>
            <a:r>
              <a:rPr lang="en-US" sz="3200" dirty="0">
                <a:latin typeface="Arial" panose="020B0604020202020204" pitchFamily="34" charset="0"/>
                <a:cs typeface="Arial" panose="020B0604020202020204" pitchFamily="34" charset="0"/>
              </a:rPr>
              <a:t>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Data </a:t>
            </a:r>
            <a:r>
              <a:rPr lang="en-US" sz="3200" dirty="0" smtClean="0">
                <a:latin typeface="Arial" panose="020B0604020202020204" pitchFamily="34" charset="0"/>
                <a:cs typeface="Arial" panose="020B0604020202020204" pitchFamily="34" charset="0"/>
              </a:rPr>
              <a:t>Lake</a:t>
            </a:r>
            <a:r>
              <a:rPr lang="en-US" sz="3200" dirty="0">
                <a:latin typeface="Arial" panose="020B0604020202020204" pitchFamily="34" charset="0"/>
                <a:cs typeface="Arial" panose="020B0604020202020204" pitchFamily="34" charset="0"/>
              </a:rPr>
              <a:t> and New Models of Data Sharing</a:t>
            </a:r>
          </a:p>
          <a:p>
            <a:endParaRPr lang="en-US" sz="3200" dirty="0" smtClean="0">
              <a:latin typeface="Arial" panose="020B0604020202020204" pitchFamily="34" charset="0"/>
              <a:cs typeface="Arial" panose="020B0604020202020204" pitchFamily="34" charset="0"/>
            </a:endParaRP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2125342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9747"/>
            <a:ext cx="12158229" cy="1325563"/>
          </a:xfrm>
        </p:spPr>
        <p:txBody>
          <a:bodyPr/>
          <a:lstStyle/>
          <a:p>
            <a:pPr algn="ctr"/>
            <a:r>
              <a:rPr lang="en-US" b="1" dirty="0" smtClean="0">
                <a:latin typeface="Arial" panose="020B0604020202020204" pitchFamily="34" charset="0"/>
                <a:cs typeface="Arial" panose="020B0604020202020204" pitchFamily="34" charset="0"/>
              </a:rPr>
              <a:t>Data Lake: Architecture/Design/Governance</a:t>
            </a:r>
            <a:endParaRPr lang="en-US" b="1" dirty="0">
              <a:latin typeface="Arial" panose="020B0604020202020204" pitchFamily="34" charset="0"/>
              <a:cs typeface="Arial" panose="020B0604020202020204" pitchFamily="34" charset="0"/>
            </a:endParaRPr>
          </a:p>
        </p:txBody>
      </p:sp>
      <p:sp>
        <p:nvSpPr>
          <p:cNvPr id="4" name="Rounded Rectangle 3"/>
          <p:cNvSpPr/>
          <p:nvPr/>
        </p:nvSpPr>
        <p:spPr>
          <a:xfrm>
            <a:off x="1881256" y="1552712"/>
            <a:ext cx="1524000" cy="3895308"/>
          </a:xfrm>
          <a:prstGeom prst="roundRect">
            <a:avLst/>
          </a:prstGeom>
          <a:solidFill>
            <a:schemeClr val="bg2"/>
          </a:solidFill>
        </p:spPr>
        <p:style>
          <a:lnRef idx="2">
            <a:schemeClr val="accent3"/>
          </a:lnRef>
          <a:fillRef idx="1">
            <a:schemeClr val="lt1"/>
          </a:fillRef>
          <a:effectRef idx="0">
            <a:schemeClr val="accent3"/>
          </a:effectRef>
          <a:fontRef idx="minor">
            <a:schemeClr val="dk1"/>
          </a:fontRef>
        </p:style>
        <p:txBody>
          <a:bodyPr rtlCol="0" anchor="t"/>
          <a:lstStyle/>
          <a:p>
            <a:r>
              <a:rPr lang="en-US" dirty="0" smtClean="0">
                <a:solidFill>
                  <a:schemeClr val="tx1"/>
                </a:solidFill>
              </a:rPr>
              <a:t>Source</a:t>
            </a: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r>
              <a:rPr lang="en-US" dirty="0" smtClean="0">
                <a:solidFill>
                  <a:schemeClr val="tx1"/>
                </a:solidFill>
              </a:rPr>
              <a:t>Systems </a:t>
            </a:r>
            <a:endParaRPr lang="en-US" dirty="0">
              <a:solidFill>
                <a:schemeClr val="tx1"/>
              </a:solidFill>
            </a:endParaRPr>
          </a:p>
        </p:txBody>
      </p:sp>
      <p:grpSp>
        <p:nvGrpSpPr>
          <p:cNvPr id="6" name="Group 5"/>
          <p:cNvGrpSpPr/>
          <p:nvPr/>
        </p:nvGrpSpPr>
        <p:grpSpPr>
          <a:xfrm>
            <a:off x="2003175" y="2009912"/>
            <a:ext cx="1219201" cy="2895600"/>
            <a:chOff x="502919" y="1752600"/>
            <a:chExt cx="1219201" cy="2895600"/>
          </a:xfrm>
        </p:grpSpPr>
        <p:grpSp>
          <p:nvGrpSpPr>
            <p:cNvPr id="7" name="Group 6"/>
            <p:cNvGrpSpPr/>
            <p:nvPr/>
          </p:nvGrpSpPr>
          <p:grpSpPr>
            <a:xfrm>
              <a:off x="502919" y="3810000"/>
              <a:ext cx="1219200" cy="838200"/>
              <a:chOff x="4262718" y="300961"/>
              <a:chExt cx="1219200" cy="838200"/>
            </a:xfrm>
          </p:grpSpPr>
          <p:sp>
            <p:nvSpPr>
              <p:cNvPr id="14" name="Rounded Rectangle 13"/>
              <p:cNvSpPr/>
              <p:nvPr/>
            </p:nvSpPr>
            <p:spPr>
              <a:xfrm>
                <a:off x="4262718" y="300961"/>
                <a:ext cx="1219200" cy="838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smtClean="0"/>
              </a:p>
              <a:p>
                <a:pPr algn="ctr"/>
                <a:r>
                  <a:rPr lang="en-US" dirty="0" smtClean="0"/>
                  <a:t>Variants</a:t>
                </a:r>
                <a:endParaRPr lang="en-US" dirty="0"/>
              </a:p>
            </p:txBody>
          </p:sp>
          <p:pic>
            <p:nvPicPr>
              <p:cNvPr id="15" name="Picture 14" descr="hard-drive-tria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235" y="345307"/>
                <a:ext cx="660165" cy="44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7"/>
            <p:cNvGrpSpPr/>
            <p:nvPr/>
          </p:nvGrpSpPr>
          <p:grpSpPr>
            <a:xfrm>
              <a:off x="502919" y="2819400"/>
              <a:ext cx="1219200" cy="838200"/>
              <a:chOff x="2626659" y="677179"/>
              <a:chExt cx="1219200" cy="838200"/>
            </a:xfrm>
          </p:grpSpPr>
          <p:sp>
            <p:nvSpPr>
              <p:cNvPr id="12" name="Rounded Rectangle 11"/>
              <p:cNvSpPr/>
              <p:nvPr/>
            </p:nvSpPr>
            <p:spPr>
              <a:xfrm>
                <a:off x="2626659" y="677179"/>
                <a:ext cx="1219200" cy="838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smtClean="0"/>
              </a:p>
              <a:p>
                <a:pPr algn="ctr"/>
                <a:r>
                  <a:rPr lang="en-US" dirty="0" smtClean="0"/>
                  <a:t>Sample LIMS</a:t>
                </a:r>
                <a:endParaRPr lang="en-US" dirty="0"/>
              </a:p>
            </p:txBody>
          </p:sp>
          <p:pic>
            <p:nvPicPr>
              <p:cNvPr id="13" name="Picture 12" descr="document-w_gear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791" y="691048"/>
                <a:ext cx="628936" cy="443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8"/>
            <p:cNvGrpSpPr/>
            <p:nvPr/>
          </p:nvGrpSpPr>
          <p:grpSpPr>
            <a:xfrm>
              <a:off x="502920" y="1752600"/>
              <a:ext cx="1219200" cy="838200"/>
              <a:chOff x="1080262" y="950497"/>
              <a:chExt cx="1219200" cy="838200"/>
            </a:xfrm>
          </p:grpSpPr>
          <p:sp>
            <p:nvSpPr>
              <p:cNvPr id="10" name="Rounded Rectangle 9"/>
              <p:cNvSpPr/>
              <p:nvPr/>
            </p:nvSpPr>
            <p:spPr>
              <a:xfrm>
                <a:off x="1080262" y="950497"/>
                <a:ext cx="1219200"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smtClean="0"/>
              </a:p>
              <a:p>
                <a:pPr algn="ctr"/>
                <a:r>
                  <a:rPr lang="en-US" dirty="0" smtClean="0"/>
                  <a:t>EMR</a:t>
                </a:r>
                <a:endParaRPr lang="en-US" dirty="0"/>
              </a:p>
            </p:txBody>
          </p:sp>
          <p:pic>
            <p:nvPicPr>
              <p:cNvPr id="11" name="Picture 10" descr="people-cyc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7853" y="984757"/>
                <a:ext cx="564017" cy="43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6" name="Group 15"/>
          <p:cNvGrpSpPr/>
          <p:nvPr/>
        </p:nvGrpSpPr>
        <p:grpSpPr>
          <a:xfrm>
            <a:off x="8410102" y="1908312"/>
            <a:ext cx="1676400" cy="2332721"/>
            <a:chOff x="6846346" y="914400"/>
            <a:chExt cx="1676400" cy="2332721"/>
          </a:xfrm>
        </p:grpSpPr>
        <p:sp>
          <p:nvSpPr>
            <p:cNvPr id="17" name="Rectangle 16"/>
            <p:cNvSpPr/>
            <p:nvPr/>
          </p:nvSpPr>
          <p:spPr>
            <a:xfrm>
              <a:off x="6846346" y="914400"/>
              <a:ext cx="1676400" cy="2332721"/>
            </a:xfrm>
            <a:prstGeom prst="rect">
              <a:avLst/>
            </a:prstGeom>
            <a:solidFill>
              <a:schemeClr val="bg2"/>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t"/>
            <a:lstStyle/>
            <a:p>
              <a:r>
                <a:rPr lang="en-US" dirty="0" smtClean="0"/>
                <a:t>Project Level</a:t>
              </a:r>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Bio Marts</a:t>
              </a:r>
              <a:endParaRPr lang="en-US" dirty="0"/>
            </a:p>
          </p:txBody>
        </p:sp>
        <p:sp>
          <p:nvSpPr>
            <p:cNvPr id="18" name="Flowchart: Magnetic Disk 18"/>
            <p:cNvSpPr/>
            <p:nvPr/>
          </p:nvSpPr>
          <p:spPr>
            <a:xfrm>
              <a:off x="7113046" y="1360839"/>
              <a:ext cx="1143000" cy="664484"/>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Project1</a:t>
              </a:r>
              <a:endParaRPr lang="en-US" dirty="0"/>
            </a:p>
          </p:txBody>
        </p:sp>
        <p:sp>
          <p:nvSpPr>
            <p:cNvPr id="19" name="Flowchart: Magnetic Disk 19"/>
            <p:cNvSpPr/>
            <p:nvPr/>
          </p:nvSpPr>
          <p:spPr>
            <a:xfrm>
              <a:off x="7131872" y="2171179"/>
              <a:ext cx="1143000" cy="656842"/>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Proejct2</a:t>
              </a:r>
              <a:endParaRPr lang="en-US" dirty="0"/>
            </a:p>
          </p:txBody>
        </p:sp>
      </p:grpSp>
      <p:sp>
        <p:nvSpPr>
          <p:cNvPr id="20" name="Rounded Rectangle 19"/>
          <p:cNvSpPr/>
          <p:nvPr/>
        </p:nvSpPr>
        <p:spPr>
          <a:xfrm>
            <a:off x="4387190" y="5282493"/>
            <a:ext cx="2880360" cy="15755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r>
              <a:rPr lang="en-US" dirty="0" smtClean="0"/>
              <a:t>Researchers/Analysts</a:t>
            </a:r>
          </a:p>
          <a:p>
            <a:r>
              <a:rPr lang="en-US" dirty="0" smtClean="0"/>
              <a:t>- Access Raw Data</a:t>
            </a:r>
          </a:p>
          <a:p>
            <a:r>
              <a:rPr lang="en-US" dirty="0" smtClean="0"/>
              <a:t>- Queries/Reports</a:t>
            </a:r>
          </a:p>
          <a:p>
            <a:pPr marL="285750" indent="-285750">
              <a:buFontTx/>
              <a:buChar char="-"/>
            </a:pPr>
            <a:r>
              <a:rPr lang="en-US" dirty="0" smtClean="0"/>
              <a:t>API Access</a:t>
            </a:r>
          </a:p>
          <a:p>
            <a:pPr marL="285750" indent="-285750">
              <a:buFontTx/>
              <a:buChar char="-"/>
            </a:pPr>
            <a:r>
              <a:rPr lang="en-US" dirty="0" smtClean="0"/>
              <a:t>Analysis/Data Mining</a:t>
            </a:r>
            <a:endParaRPr lang="en-US" dirty="0"/>
          </a:p>
        </p:txBody>
      </p:sp>
      <p:sp>
        <p:nvSpPr>
          <p:cNvPr id="21" name="Round Diagonal Corner Rectangle 20"/>
          <p:cNvSpPr/>
          <p:nvPr/>
        </p:nvSpPr>
        <p:spPr>
          <a:xfrm>
            <a:off x="4361366" y="1924643"/>
            <a:ext cx="3108960" cy="1878316"/>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b="1" dirty="0" smtClean="0"/>
              <a:t>Data Lake</a:t>
            </a:r>
          </a:p>
          <a:p>
            <a:pPr marL="285750" indent="-285750">
              <a:buFontTx/>
              <a:buChar char="-"/>
            </a:pPr>
            <a:r>
              <a:rPr lang="en-US" dirty="0" smtClean="0"/>
              <a:t>Variant/Genotype Data</a:t>
            </a:r>
          </a:p>
          <a:p>
            <a:pPr marL="285750" indent="-285750">
              <a:buFontTx/>
              <a:buChar char="-"/>
            </a:pPr>
            <a:r>
              <a:rPr lang="en-US" dirty="0" smtClean="0"/>
              <a:t>Sample Data</a:t>
            </a:r>
          </a:p>
          <a:p>
            <a:pPr marL="285750" indent="-285750">
              <a:buFontTx/>
              <a:buChar char="-"/>
            </a:pPr>
            <a:r>
              <a:rPr lang="en-US" dirty="0" smtClean="0"/>
              <a:t>QC/Tracking Metrics</a:t>
            </a:r>
          </a:p>
          <a:p>
            <a:pPr marL="285750" indent="-285750">
              <a:buFontTx/>
              <a:buChar char="-"/>
            </a:pPr>
            <a:r>
              <a:rPr lang="en-US" dirty="0" smtClean="0"/>
              <a:t>Phenotype/EMR</a:t>
            </a:r>
          </a:p>
          <a:p>
            <a:pPr marL="285750" indent="-285750">
              <a:buFontTx/>
              <a:buChar char="-"/>
            </a:pPr>
            <a:r>
              <a:rPr lang="en-US" dirty="0" smtClean="0"/>
              <a:t>Annotation/Ontology</a:t>
            </a:r>
          </a:p>
        </p:txBody>
      </p:sp>
      <p:sp>
        <p:nvSpPr>
          <p:cNvPr id="22" name="Right Arrow 21"/>
          <p:cNvSpPr/>
          <p:nvPr/>
        </p:nvSpPr>
        <p:spPr>
          <a:xfrm>
            <a:off x="3531770" y="2757107"/>
            <a:ext cx="719416" cy="407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ETL</a:t>
            </a:r>
            <a:endParaRPr lang="en-US" sz="900" b="1" dirty="0"/>
          </a:p>
        </p:txBody>
      </p:sp>
      <p:sp>
        <p:nvSpPr>
          <p:cNvPr id="23" name="Rounded Rectangle 22"/>
          <p:cNvSpPr/>
          <p:nvPr/>
        </p:nvSpPr>
        <p:spPr>
          <a:xfrm>
            <a:off x="7496150" y="5282493"/>
            <a:ext cx="2632486" cy="15755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r>
              <a:rPr lang="en-US" b="1" dirty="0" smtClean="0"/>
              <a:t>Portal</a:t>
            </a:r>
          </a:p>
          <a:p>
            <a:pPr marL="285750" indent="-285750">
              <a:buFontTx/>
              <a:buChar char="-"/>
            </a:pPr>
            <a:r>
              <a:rPr lang="en-US" dirty="0" smtClean="0"/>
              <a:t>Controlled Access</a:t>
            </a:r>
          </a:p>
          <a:p>
            <a:pPr marL="285750" indent="-285750">
              <a:buFontTx/>
              <a:buChar char="-"/>
            </a:pPr>
            <a:r>
              <a:rPr lang="en-US" dirty="0" smtClean="0"/>
              <a:t>Reports/Queries</a:t>
            </a:r>
          </a:p>
          <a:p>
            <a:pPr marL="285750" indent="-285750">
              <a:buFontTx/>
              <a:buChar char="-"/>
            </a:pPr>
            <a:r>
              <a:rPr lang="en-US" dirty="0" smtClean="0"/>
              <a:t>Visualizations</a:t>
            </a:r>
          </a:p>
          <a:p>
            <a:pPr marL="285750" indent="-285750">
              <a:buFontTx/>
              <a:buChar char="-"/>
            </a:pPr>
            <a:r>
              <a:rPr lang="en-US" dirty="0" smtClean="0"/>
              <a:t>R-Integration</a:t>
            </a:r>
          </a:p>
          <a:p>
            <a:endParaRPr lang="en-US" dirty="0"/>
          </a:p>
        </p:txBody>
      </p:sp>
      <p:pic>
        <p:nvPicPr>
          <p:cNvPr id="25" name="Picture 4" descr="http://ddf912383141a8d7bbe4-e053e711fc85de3290f121ef0f0e3a1f.r87.cf1.rackcdn.com/hadoop-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2112" y="2005671"/>
            <a:ext cx="1197416" cy="283189"/>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p:cNvSpPr/>
          <p:nvPr/>
        </p:nvSpPr>
        <p:spPr>
          <a:xfrm>
            <a:off x="7600137" y="2783820"/>
            <a:ext cx="719416" cy="407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ETL</a:t>
            </a:r>
            <a:endParaRPr lang="en-US" sz="900" b="1" dirty="0"/>
          </a:p>
        </p:txBody>
      </p:sp>
      <p:sp>
        <p:nvSpPr>
          <p:cNvPr id="27" name="Right Arrow 26"/>
          <p:cNvSpPr/>
          <p:nvPr/>
        </p:nvSpPr>
        <p:spPr>
          <a:xfrm rot="5400000">
            <a:off x="5676988" y="4528325"/>
            <a:ext cx="719416" cy="407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TOOL</a:t>
            </a:r>
            <a:endParaRPr lang="en-US" sz="900" b="1" dirty="0"/>
          </a:p>
        </p:txBody>
      </p:sp>
      <p:sp>
        <p:nvSpPr>
          <p:cNvPr id="28" name="Right Arrow 27"/>
          <p:cNvSpPr/>
          <p:nvPr/>
        </p:nvSpPr>
        <p:spPr>
          <a:xfrm rot="5400000">
            <a:off x="8888594" y="4545012"/>
            <a:ext cx="719416" cy="407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TOOL</a:t>
            </a:r>
            <a:endParaRPr lang="en-US" sz="900" b="1" dirty="0"/>
          </a:p>
        </p:txBody>
      </p:sp>
      <p:pic>
        <p:nvPicPr>
          <p:cNvPr id="29" name="Picture 28"/>
          <p:cNvPicPr>
            <a:picLocks noChangeAspect="1"/>
          </p:cNvPicPr>
          <p:nvPr/>
        </p:nvPicPr>
        <p:blipFill>
          <a:blip r:embed="rId7"/>
          <a:stretch>
            <a:fillRect/>
          </a:stretch>
        </p:blipFill>
        <p:spPr>
          <a:xfrm>
            <a:off x="6645383" y="5045460"/>
            <a:ext cx="490978" cy="490978"/>
          </a:xfrm>
          <a:prstGeom prst="rect">
            <a:avLst/>
          </a:prstGeom>
        </p:spPr>
      </p:pic>
      <p:pic>
        <p:nvPicPr>
          <p:cNvPr id="31" name="Picture 30"/>
          <p:cNvPicPr>
            <a:picLocks noChangeAspect="1"/>
          </p:cNvPicPr>
          <p:nvPr/>
        </p:nvPicPr>
        <p:blipFill>
          <a:blip r:embed="rId7"/>
          <a:stretch>
            <a:fillRect/>
          </a:stretch>
        </p:blipFill>
        <p:spPr>
          <a:xfrm>
            <a:off x="9525743" y="5045460"/>
            <a:ext cx="490978" cy="490978"/>
          </a:xfrm>
          <a:prstGeom prst="rect">
            <a:avLst/>
          </a:prstGeom>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7069" y="4675970"/>
            <a:ext cx="1157920" cy="63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9"/>
          <a:stretch>
            <a:fillRect/>
          </a:stretch>
        </p:blipFill>
        <p:spPr>
          <a:xfrm>
            <a:off x="9838628" y="5642112"/>
            <a:ext cx="774700" cy="384914"/>
          </a:xfrm>
          <a:prstGeom prst="rect">
            <a:avLst/>
          </a:prstGeom>
        </p:spPr>
      </p:pic>
      <p:pic>
        <p:nvPicPr>
          <p:cNvPr id="32" name="Picture 31"/>
          <p:cNvPicPr>
            <a:picLocks noChangeAspect="1"/>
          </p:cNvPicPr>
          <p:nvPr/>
        </p:nvPicPr>
        <p:blipFill>
          <a:blip r:embed="rId9"/>
          <a:stretch>
            <a:fillRect/>
          </a:stretch>
        </p:blipFill>
        <p:spPr>
          <a:xfrm>
            <a:off x="6820730" y="3191804"/>
            <a:ext cx="531533" cy="264095"/>
          </a:xfrm>
          <a:prstGeom prst="rect">
            <a:avLst/>
          </a:prstGeom>
        </p:spPr>
      </p:pic>
      <p:pic>
        <p:nvPicPr>
          <p:cNvPr id="5" name="Picture 4"/>
          <p:cNvPicPr>
            <a:picLocks noChangeAspect="1"/>
          </p:cNvPicPr>
          <p:nvPr/>
        </p:nvPicPr>
        <p:blipFill>
          <a:blip r:embed="rId10"/>
          <a:stretch>
            <a:fillRect/>
          </a:stretch>
        </p:blipFill>
        <p:spPr>
          <a:xfrm>
            <a:off x="3949787" y="4188897"/>
            <a:ext cx="1573438" cy="832174"/>
          </a:xfrm>
          <a:prstGeom prst="rect">
            <a:avLst/>
          </a:prstGeom>
        </p:spPr>
      </p:pic>
      <p:cxnSp>
        <p:nvCxnSpPr>
          <p:cNvPr id="34" name="Straight Arrow Connector 33"/>
          <p:cNvCxnSpPr>
            <a:endCxn id="5" idx="0"/>
          </p:cNvCxnSpPr>
          <p:nvPr/>
        </p:nvCxnSpPr>
        <p:spPr>
          <a:xfrm flipH="1">
            <a:off x="4736506" y="3802959"/>
            <a:ext cx="292694" cy="385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p:cNvCxnSpPr>
          <p:nvPr/>
        </p:nvCxnSpPr>
        <p:spPr>
          <a:xfrm>
            <a:off x="4736506" y="5021071"/>
            <a:ext cx="360719" cy="269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1"/>
          <a:stretch>
            <a:fillRect/>
          </a:stretch>
        </p:blipFill>
        <p:spPr>
          <a:xfrm>
            <a:off x="2846474" y="2548547"/>
            <a:ext cx="459139" cy="343911"/>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0688" y="6135240"/>
            <a:ext cx="949712" cy="328209"/>
          </a:xfrm>
          <a:prstGeom prst="rect">
            <a:avLst/>
          </a:prstGeom>
        </p:spPr>
      </p:pic>
      <p:pic>
        <p:nvPicPr>
          <p:cNvPr id="43" name="Picture 42"/>
          <p:cNvPicPr>
            <a:picLocks noChangeAspect="1"/>
          </p:cNvPicPr>
          <p:nvPr/>
        </p:nvPicPr>
        <p:blipFill>
          <a:blip r:embed="rId13"/>
          <a:stretch>
            <a:fillRect/>
          </a:stretch>
        </p:blipFill>
        <p:spPr>
          <a:xfrm>
            <a:off x="9032950" y="5144536"/>
            <a:ext cx="378493" cy="292826"/>
          </a:xfrm>
          <a:prstGeom prst="rect">
            <a:avLst/>
          </a:prstGeom>
          <a:ln w="3175" cmpd="sng">
            <a:noFill/>
          </a:ln>
        </p:spPr>
        <p:style>
          <a:lnRef idx="2">
            <a:schemeClr val="accent4"/>
          </a:lnRef>
          <a:fillRef idx="1">
            <a:schemeClr val="lt1"/>
          </a:fillRef>
          <a:effectRef idx="0">
            <a:schemeClr val="accent4"/>
          </a:effectRef>
          <a:fontRef idx="minor">
            <a:schemeClr val="dk1"/>
          </a:fontRef>
        </p:style>
      </p:pic>
      <p:sp>
        <p:nvSpPr>
          <p:cNvPr id="37" name="Line 4"/>
          <p:cNvSpPr>
            <a:spLocks noChangeShapeType="1"/>
          </p:cNvSpPr>
          <p:nvPr/>
        </p:nvSpPr>
        <p:spPr bwMode="auto">
          <a:xfrm>
            <a:off x="1779589" y="1211618"/>
            <a:ext cx="8575675" cy="0"/>
          </a:xfrm>
          <a:prstGeom prst="line">
            <a:avLst/>
          </a:prstGeom>
          <a:noFill/>
          <a:ln w="38100">
            <a:solidFill>
              <a:srgbClr val="FF0000"/>
            </a:solidFill>
            <a:round/>
            <a:headEnd/>
            <a:tailEnd/>
          </a:ln>
        </p:spPr>
        <p:txBody>
          <a:bodyPr/>
          <a:lstStyle/>
          <a:p>
            <a:endParaRPr lang="en-US"/>
          </a:p>
        </p:txBody>
      </p:sp>
      <p:pic>
        <p:nvPicPr>
          <p:cNvPr id="38" name="7F89DE27-27CC-4EF9-8B41-8DBE42F3396D" descr="3237D37D-C881-4733-89E1-64AE149CC96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9289" r="23960" b="46886"/>
          <a:stretch/>
        </p:blipFill>
        <p:spPr bwMode="auto">
          <a:xfrm>
            <a:off x="11092483" y="5559115"/>
            <a:ext cx="1065746" cy="126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rot="16200000">
            <a:off x="-1671477" y="3747832"/>
            <a:ext cx="5559664" cy="400110"/>
          </a:xfrm>
          <a:prstGeom prst="rect">
            <a:avLst/>
          </a:prstGeom>
          <a:noFill/>
        </p:spPr>
        <p:txBody>
          <a:bodyPr wrap="none" rtlCol="0">
            <a:spAutoFit/>
          </a:bodyPr>
          <a:lstStyle/>
          <a:p>
            <a:r>
              <a:rPr lang="en-US" sz="2000" b="1" dirty="0" smtClean="0"/>
              <a:t>Heterogeneous Data Inputs that Change over Time</a:t>
            </a:r>
            <a:endParaRPr lang="en-US" sz="2000" b="1" dirty="0"/>
          </a:p>
        </p:txBody>
      </p:sp>
    </p:spTree>
    <p:extLst>
      <p:ext uri="{BB962C8B-B14F-4D97-AF65-F5344CB8AC3E}">
        <p14:creationId xmlns:p14="http://schemas.microsoft.com/office/powerpoint/2010/main" val="204314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335897" y="378942"/>
            <a:ext cx="1166114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charset="0"/>
                <a:ea typeface="Arial" charset="0"/>
                <a:cs typeface="Arial" charset="0"/>
              </a:rPr>
              <a:t>Query</a:t>
            </a:r>
            <a:r>
              <a:rPr lang="en-US" sz="3200" dirty="0" smtClean="0">
                <a:latin typeface="Arial" charset="0"/>
                <a:ea typeface="Arial" charset="0"/>
                <a:cs typeface="Arial" charset="0"/>
              </a:rPr>
              <a:t>: Tabular display of high impact variant count in genes where the most severe consequence type is either a stop codon or missense for a selected sample. Search across ~2 billon records, results in 15 seconds.</a:t>
            </a:r>
            <a:endParaRPr lang="en-US" sz="3200" dirty="0">
              <a:latin typeface="Arial" charset="0"/>
              <a:ea typeface="Arial" charset="0"/>
              <a:cs typeface="Arial" charset="0"/>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8137" y="2308832"/>
            <a:ext cx="11076659" cy="4254199"/>
          </a:xfrm>
          <a:custGeom>
            <a:avLst/>
            <a:gdLst>
              <a:gd name="connsiteX0" fmla="*/ 7524891 w 11076659"/>
              <a:gd name="connsiteY0" fmla="*/ 4917406 h 4993957"/>
              <a:gd name="connsiteX1" fmla="*/ 7580823 w 11076659"/>
              <a:gd name="connsiteY1" fmla="*/ 4932629 h 4993957"/>
              <a:gd name="connsiteX2" fmla="*/ 7690914 w 11076659"/>
              <a:gd name="connsiteY2" fmla="*/ 4973495 h 4993957"/>
              <a:gd name="connsiteX3" fmla="*/ 7729941 w 11076659"/>
              <a:gd name="connsiteY3" fmla="*/ 4993957 h 4993957"/>
              <a:gd name="connsiteX4" fmla="*/ 7680750 w 11076659"/>
              <a:gd name="connsiteY4" fmla="*/ 4993957 h 4993957"/>
              <a:gd name="connsiteX5" fmla="*/ 7677046 w 11076659"/>
              <a:gd name="connsiteY5" fmla="*/ 4992018 h 4993957"/>
              <a:gd name="connsiteX6" fmla="*/ 7602602 w 11076659"/>
              <a:gd name="connsiteY6" fmla="*/ 4967203 h 4993957"/>
              <a:gd name="connsiteX7" fmla="*/ 7520273 w 11076659"/>
              <a:gd name="connsiteY7" fmla="*/ 4917816 h 4993957"/>
              <a:gd name="connsiteX8" fmla="*/ 5627116 w 11076659"/>
              <a:gd name="connsiteY8" fmla="*/ 4838977 h 4993957"/>
              <a:gd name="connsiteX9" fmla="*/ 6681532 w 11076659"/>
              <a:gd name="connsiteY9" fmla="*/ 4853883 h 4993957"/>
              <a:gd name="connsiteX10" fmla="*/ 6671057 w 11076659"/>
              <a:gd name="connsiteY10" fmla="*/ 4892381 h 4993957"/>
              <a:gd name="connsiteX11" fmla="*/ 6659644 w 11076659"/>
              <a:gd name="connsiteY11" fmla="*/ 4942389 h 4993957"/>
              <a:gd name="connsiteX12" fmla="*/ 6648544 w 11076659"/>
              <a:gd name="connsiteY12" fmla="*/ 4993957 h 4993957"/>
              <a:gd name="connsiteX13" fmla="*/ 5871711 w 11076659"/>
              <a:gd name="connsiteY13" fmla="*/ 4993957 h 4993957"/>
              <a:gd name="connsiteX14" fmla="*/ 5865574 w 11076659"/>
              <a:gd name="connsiteY14" fmla="*/ 4992018 h 4993957"/>
              <a:gd name="connsiteX15" fmla="*/ 5766315 w 11076659"/>
              <a:gd name="connsiteY15" fmla="*/ 4917574 h 4993957"/>
              <a:gd name="connsiteX16" fmla="*/ 5653460 w 11076659"/>
              <a:gd name="connsiteY16" fmla="*/ 4854753 h 4993957"/>
              <a:gd name="connsiteX17" fmla="*/ 3820910 w 11076659"/>
              <a:gd name="connsiteY17" fmla="*/ 4831010 h 4993957"/>
              <a:gd name="connsiteX18" fmla="*/ 3805954 w 11076659"/>
              <a:gd name="connsiteY18" fmla="*/ 4843130 h 4993957"/>
              <a:gd name="connsiteX19" fmla="*/ 3781139 w 11076659"/>
              <a:gd name="connsiteY19" fmla="*/ 4917574 h 4993957"/>
              <a:gd name="connsiteX20" fmla="*/ 3622628 w 11076659"/>
              <a:gd name="connsiteY20" fmla="*/ 4988288 h 4993957"/>
              <a:gd name="connsiteX21" fmla="*/ 3615740 w 11076659"/>
              <a:gd name="connsiteY21" fmla="*/ 4993957 h 4993957"/>
              <a:gd name="connsiteX22" fmla="*/ 3171023 w 11076659"/>
              <a:gd name="connsiteY22" fmla="*/ 4993957 h 4993957"/>
              <a:gd name="connsiteX23" fmla="*/ 3206965 w 11076659"/>
              <a:gd name="connsiteY23" fmla="*/ 4946641 h 4993957"/>
              <a:gd name="connsiteX24" fmla="*/ 3268789 w 11076659"/>
              <a:gd name="connsiteY24" fmla="*/ 4924937 h 4993957"/>
              <a:gd name="connsiteX25" fmla="*/ 3454261 w 11076659"/>
              <a:gd name="connsiteY25" fmla="*/ 4859825 h 4993957"/>
              <a:gd name="connsiteX26" fmla="*/ 3742640 w 11076659"/>
              <a:gd name="connsiteY26" fmla="*/ 4836439 h 4993957"/>
              <a:gd name="connsiteX27" fmla="*/ 4031283 w 11076659"/>
              <a:gd name="connsiteY27" fmla="*/ 4816417 h 4993957"/>
              <a:gd name="connsiteX28" fmla="*/ 5159735 w 11076659"/>
              <a:gd name="connsiteY28" fmla="*/ 4832370 h 4993957"/>
              <a:gd name="connsiteX29" fmla="*/ 5139896 w 11076659"/>
              <a:gd name="connsiteY29" fmla="*/ 4852851 h 4993957"/>
              <a:gd name="connsiteX30" fmla="*/ 5096318 w 11076659"/>
              <a:gd name="connsiteY30" fmla="*/ 4892759 h 4993957"/>
              <a:gd name="connsiteX31" fmla="*/ 4997059 w 11076659"/>
              <a:gd name="connsiteY31" fmla="*/ 4967203 h 4993957"/>
              <a:gd name="connsiteX32" fmla="*/ 4949013 w 11076659"/>
              <a:gd name="connsiteY32" fmla="*/ 4993957 h 4993957"/>
              <a:gd name="connsiteX33" fmla="*/ 4358406 w 11076659"/>
              <a:gd name="connsiteY33" fmla="*/ 4993957 h 4993957"/>
              <a:gd name="connsiteX34" fmla="*/ 4347034 w 11076659"/>
              <a:gd name="connsiteY34" fmla="*/ 4979730 h 4993957"/>
              <a:gd name="connsiteX35" fmla="*/ 4227804 w 11076659"/>
              <a:gd name="connsiteY35" fmla="*/ 4892759 h 4993957"/>
              <a:gd name="connsiteX36" fmla="*/ 3954842 w 11076659"/>
              <a:gd name="connsiteY36" fmla="*/ 4843130 h 4993957"/>
              <a:gd name="connsiteX37" fmla="*/ 3916690 w 11076659"/>
              <a:gd name="connsiteY37" fmla="*/ 4830102 h 4993957"/>
              <a:gd name="connsiteX38" fmla="*/ 3902136 w 11076659"/>
              <a:gd name="connsiteY38" fmla="*/ 4825375 h 4993957"/>
              <a:gd name="connsiteX39" fmla="*/ 0 w 11076659"/>
              <a:gd name="connsiteY39" fmla="*/ 0 h 4993957"/>
              <a:gd name="connsiteX40" fmla="*/ 11076659 w 11076659"/>
              <a:gd name="connsiteY40" fmla="*/ 0 h 4993957"/>
              <a:gd name="connsiteX41" fmla="*/ 11076659 w 11076659"/>
              <a:gd name="connsiteY41" fmla="*/ 2005543 h 4993957"/>
              <a:gd name="connsiteX42" fmla="*/ 11037990 w 11076659"/>
              <a:gd name="connsiteY42" fmla="*/ 1994901 h 4993957"/>
              <a:gd name="connsiteX43" fmla="*/ 10831911 w 11076659"/>
              <a:gd name="connsiteY43" fmla="*/ 1973197 h 4993957"/>
              <a:gd name="connsiteX44" fmla="*/ 10770087 w 11076659"/>
              <a:gd name="connsiteY44" fmla="*/ 2016605 h 4993957"/>
              <a:gd name="connsiteX45" fmla="*/ 10708263 w 11076659"/>
              <a:gd name="connsiteY45" fmla="*/ 2038309 h 4993957"/>
              <a:gd name="connsiteX46" fmla="*/ 10646439 w 11076659"/>
              <a:gd name="connsiteY46" fmla="*/ 2103421 h 4993957"/>
              <a:gd name="connsiteX47" fmla="*/ 10564007 w 11076659"/>
              <a:gd name="connsiteY47" fmla="*/ 2146829 h 4993957"/>
              <a:gd name="connsiteX48" fmla="*/ 10440360 w 11076659"/>
              <a:gd name="connsiteY48" fmla="*/ 2233645 h 4993957"/>
              <a:gd name="connsiteX49" fmla="*/ 10275496 w 11076659"/>
              <a:gd name="connsiteY49" fmla="*/ 2277053 h 4993957"/>
              <a:gd name="connsiteX50" fmla="*/ 10028200 w 11076659"/>
              <a:gd name="connsiteY50" fmla="*/ 2233645 h 4993957"/>
              <a:gd name="connsiteX51" fmla="*/ 9966376 w 11076659"/>
              <a:gd name="connsiteY51" fmla="*/ 2168533 h 4993957"/>
              <a:gd name="connsiteX52" fmla="*/ 9883945 w 11076659"/>
              <a:gd name="connsiteY52" fmla="*/ 2016605 h 4993957"/>
              <a:gd name="connsiteX53" fmla="*/ 9842729 w 11076659"/>
              <a:gd name="connsiteY53" fmla="*/ 1951493 h 4993957"/>
              <a:gd name="connsiteX54" fmla="*/ 9533609 w 11076659"/>
              <a:gd name="connsiteY54" fmla="*/ 1908085 h 4993957"/>
              <a:gd name="connsiteX55" fmla="*/ 9451177 w 11076659"/>
              <a:gd name="connsiteY55" fmla="*/ 1929789 h 4993957"/>
              <a:gd name="connsiteX56" fmla="*/ 9286314 w 11076659"/>
              <a:gd name="connsiteY56" fmla="*/ 2125125 h 4993957"/>
              <a:gd name="connsiteX57" fmla="*/ 9245098 w 11076659"/>
              <a:gd name="connsiteY57" fmla="*/ 2211941 h 4993957"/>
              <a:gd name="connsiteX58" fmla="*/ 9183274 w 11076659"/>
              <a:gd name="connsiteY58" fmla="*/ 2277053 h 4993957"/>
              <a:gd name="connsiteX59" fmla="*/ 9100842 w 11076659"/>
              <a:gd name="connsiteY59" fmla="*/ 2428980 h 4993957"/>
              <a:gd name="connsiteX60" fmla="*/ 8997802 w 11076659"/>
              <a:gd name="connsiteY60" fmla="*/ 2450684 h 4993957"/>
              <a:gd name="connsiteX61" fmla="*/ 8915370 w 11076659"/>
              <a:gd name="connsiteY61" fmla="*/ 2428980 h 4993957"/>
              <a:gd name="connsiteX62" fmla="*/ 8771115 w 11076659"/>
              <a:gd name="connsiteY62" fmla="*/ 2342164 h 4993957"/>
              <a:gd name="connsiteX63" fmla="*/ 8668075 w 11076659"/>
              <a:gd name="connsiteY63" fmla="*/ 2298757 h 4993957"/>
              <a:gd name="connsiteX64" fmla="*/ 8441387 w 11076659"/>
              <a:gd name="connsiteY64" fmla="*/ 2103421 h 4993957"/>
              <a:gd name="connsiteX65" fmla="*/ 8379563 w 11076659"/>
              <a:gd name="connsiteY65" fmla="*/ 2060013 h 4993957"/>
              <a:gd name="connsiteX66" fmla="*/ 8297131 w 11076659"/>
              <a:gd name="connsiteY66" fmla="*/ 1973197 h 4993957"/>
              <a:gd name="connsiteX67" fmla="*/ 8152876 w 11076659"/>
              <a:gd name="connsiteY67" fmla="*/ 1951493 h 4993957"/>
              <a:gd name="connsiteX68" fmla="*/ 8091052 w 11076659"/>
              <a:gd name="connsiteY68" fmla="*/ 1973197 h 4993957"/>
              <a:gd name="connsiteX69" fmla="*/ 7905580 w 11076659"/>
              <a:gd name="connsiteY69" fmla="*/ 2038309 h 4993957"/>
              <a:gd name="connsiteX70" fmla="*/ 7823149 w 11076659"/>
              <a:gd name="connsiteY70" fmla="*/ 2103421 h 4993957"/>
              <a:gd name="connsiteX71" fmla="*/ 7720109 w 11076659"/>
              <a:gd name="connsiteY71" fmla="*/ 2168533 h 4993957"/>
              <a:gd name="connsiteX72" fmla="*/ 7637677 w 11076659"/>
              <a:gd name="connsiteY72" fmla="*/ 2190237 h 4993957"/>
              <a:gd name="connsiteX73" fmla="*/ 7472813 w 11076659"/>
              <a:gd name="connsiteY73" fmla="*/ 2320460 h 4993957"/>
              <a:gd name="connsiteX74" fmla="*/ 7390381 w 11076659"/>
              <a:gd name="connsiteY74" fmla="*/ 2472388 h 4993957"/>
              <a:gd name="connsiteX75" fmla="*/ 7287342 w 11076659"/>
              <a:gd name="connsiteY75" fmla="*/ 2602612 h 4993957"/>
              <a:gd name="connsiteX76" fmla="*/ 7225518 w 11076659"/>
              <a:gd name="connsiteY76" fmla="*/ 2624316 h 4993957"/>
              <a:gd name="connsiteX77" fmla="*/ 7143086 w 11076659"/>
              <a:gd name="connsiteY77" fmla="*/ 2580908 h 4993957"/>
              <a:gd name="connsiteX78" fmla="*/ 6978222 w 11076659"/>
              <a:gd name="connsiteY78" fmla="*/ 2428980 h 4993957"/>
              <a:gd name="connsiteX79" fmla="*/ 6854574 w 11076659"/>
              <a:gd name="connsiteY79" fmla="*/ 2385572 h 4993957"/>
              <a:gd name="connsiteX80" fmla="*/ 6792750 w 11076659"/>
              <a:gd name="connsiteY80" fmla="*/ 2320460 h 4993957"/>
              <a:gd name="connsiteX81" fmla="*/ 6669103 w 11076659"/>
              <a:gd name="connsiteY81" fmla="*/ 2233645 h 4993957"/>
              <a:gd name="connsiteX82" fmla="*/ 6504239 w 11076659"/>
              <a:gd name="connsiteY82" fmla="*/ 2190237 h 4993957"/>
              <a:gd name="connsiteX83" fmla="*/ 6256943 w 11076659"/>
              <a:gd name="connsiteY83" fmla="*/ 2168533 h 4993957"/>
              <a:gd name="connsiteX84" fmla="*/ 6195119 w 11076659"/>
              <a:gd name="connsiteY84" fmla="*/ 2190237 h 4993957"/>
              <a:gd name="connsiteX85" fmla="*/ 6071472 w 11076659"/>
              <a:gd name="connsiteY85" fmla="*/ 2233645 h 4993957"/>
              <a:gd name="connsiteX86" fmla="*/ 5927216 w 11076659"/>
              <a:gd name="connsiteY86" fmla="*/ 2385572 h 4993957"/>
              <a:gd name="connsiteX87" fmla="*/ 5803568 w 11076659"/>
              <a:gd name="connsiteY87" fmla="*/ 2428980 h 4993957"/>
              <a:gd name="connsiteX88" fmla="*/ 5741744 w 11076659"/>
              <a:gd name="connsiteY88" fmla="*/ 2385572 h 4993957"/>
              <a:gd name="connsiteX89" fmla="*/ 5638704 w 11076659"/>
              <a:gd name="connsiteY89" fmla="*/ 2255349 h 4993957"/>
              <a:gd name="connsiteX90" fmla="*/ 5432625 w 11076659"/>
              <a:gd name="connsiteY90" fmla="*/ 2060013 h 4993957"/>
              <a:gd name="connsiteX91" fmla="*/ 5308977 w 11076659"/>
              <a:gd name="connsiteY91" fmla="*/ 1929789 h 4993957"/>
              <a:gd name="connsiteX92" fmla="*/ 5020466 w 11076659"/>
              <a:gd name="connsiteY92" fmla="*/ 1886381 h 4993957"/>
              <a:gd name="connsiteX93" fmla="*/ 4938034 w 11076659"/>
              <a:gd name="connsiteY93" fmla="*/ 1929789 h 4993957"/>
              <a:gd name="connsiteX94" fmla="*/ 4773170 w 11076659"/>
              <a:gd name="connsiteY94" fmla="*/ 1973197 h 4993957"/>
              <a:gd name="connsiteX95" fmla="*/ 4690738 w 11076659"/>
              <a:gd name="connsiteY95" fmla="*/ 2060013 h 4993957"/>
              <a:gd name="connsiteX96" fmla="*/ 3619124 w 11076659"/>
              <a:gd name="connsiteY96" fmla="*/ 2081717 h 4993957"/>
              <a:gd name="connsiteX97" fmla="*/ 3454261 w 11076659"/>
              <a:gd name="connsiteY97" fmla="*/ 2190237 h 4993957"/>
              <a:gd name="connsiteX98" fmla="*/ 3413045 w 11076659"/>
              <a:gd name="connsiteY98" fmla="*/ 2255349 h 4993957"/>
              <a:gd name="connsiteX99" fmla="*/ 3103925 w 11076659"/>
              <a:gd name="connsiteY99" fmla="*/ 2385572 h 4993957"/>
              <a:gd name="connsiteX100" fmla="*/ 2959669 w 11076659"/>
              <a:gd name="connsiteY100" fmla="*/ 2320460 h 4993957"/>
              <a:gd name="connsiteX101" fmla="*/ 2794806 w 11076659"/>
              <a:gd name="connsiteY101" fmla="*/ 2233645 h 4993957"/>
              <a:gd name="connsiteX102" fmla="*/ 2629942 w 11076659"/>
              <a:gd name="connsiteY102" fmla="*/ 2103421 h 4993957"/>
              <a:gd name="connsiteX103" fmla="*/ 2114743 w 11076659"/>
              <a:gd name="connsiteY103" fmla="*/ 2060013 h 4993957"/>
              <a:gd name="connsiteX104" fmla="*/ 1970487 w 11076659"/>
              <a:gd name="connsiteY104" fmla="*/ 2125125 h 4993957"/>
              <a:gd name="connsiteX105" fmla="*/ 1908663 w 11076659"/>
              <a:gd name="connsiteY105" fmla="*/ 2146829 h 4993957"/>
              <a:gd name="connsiteX106" fmla="*/ 1764407 w 11076659"/>
              <a:gd name="connsiteY106" fmla="*/ 2190237 h 4993957"/>
              <a:gd name="connsiteX107" fmla="*/ 1228601 w 11076659"/>
              <a:gd name="connsiteY107" fmla="*/ 2233645 h 4993957"/>
              <a:gd name="connsiteX108" fmla="*/ 1043129 w 11076659"/>
              <a:gd name="connsiteY108" fmla="*/ 2168533 h 4993957"/>
              <a:gd name="connsiteX109" fmla="*/ 981305 w 11076659"/>
              <a:gd name="connsiteY109" fmla="*/ 2125125 h 4993957"/>
              <a:gd name="connsiteX110" fmla="*/ 919481 w 11076659"/>
              <a:gd name="connsiteY110" fmla="*/ 2103421 h 4993957"/>
              <a:gd name="connsiteX111" fmla="*/ 837049 w 11076659"/>
              <a:gd name="connsiteY111" fmla="*/ 2038309 h 4993957"/>
              <a:gd name="connsiteX112" fmla="*/ 713401 w 11076659"/>
              <a:gd name="connsiteY112" fmla="*/ 1908085 h 4993957"/>
              <a:gd name="connsiteX113" fmla="*/ 486714 w 11076659"/>
              <a:gd name="connsiteY113" fmla="*/ 1864677 h 4993957"/>
              <a:gd name="connsiteX114" fmla="*/ 280634 w 11076659"/>
              <a:gd name="connsiteY114" fmla="*/ 2016605 h 4993957"/>
              <a:gd name="connsiteX115" fmla="*/ 198202 w 11076659"/>
              <a:gd name="connsiteY115" fmla="*/ 2081717 h 4993957"/>
              <a:gd name="connsiteX116" fmla="*/ 96030 w 11076659"/>
              <a:gd name="connsiteY116" fmla="*/ 2097347 h 4993957"/>
              <a:gd name="connsiteX117" fmla="*/ 0 w 11076659"/>
              <a:gd name="connsiteY117" fmla="*/ 2102960 h 499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1076659" h="4993957">
                <a:moveTo>
                  <a:pt x="7524891" y="4917406"/>
                </a:moveTo>
                <a:lnTo>
                  <a:pt x="7580823" y="4932629"/>
                </a:lnTo>
                <a:cubicBezTo>
                  <a:pt x="7617623" y="4944215"/>
                  <a:pt x="7654769" y="4957713"/>
                  <a:pt x="7690914" y="4973495"/>
                </a:cubicBezTo>
                <a:lnTo>
                  <a:pt x="7729941" y="4993957"/>
                </a:lnTo>
                <a:lnTo>
                  <a:pt x="7680750" y="4993957"/>
                </a:lnTo>
                <a:lnTo>
                  <a:pt x="7677046" y="4992018"/>
                </a:lnTo>
                <a:cubicBezTo>
                  <a:pt x="7653651" y="4980320"/>
                  <a:pt x="7625998" y="4978901"/>
                  <a:pt x="7602602" y="4967203"/>
                </a:cubicBezTo>
                <a:cubicBezTo>
                  <a:pt x="7530446" y="4931125"/>
                  <a:pt x="7517783" y="4920408"/>
                  <a:pt x="7520273" y="4917816"/>
                </a:cubicBezTo>
                <a:close/>
                <a:moveTo>
                  <a:pt x="5627116" y="4838977"/>
                </a:moveTo>
                <a:lnTo>
                  <a:pt x="6681532" y="4853883"/>
                </a:lnTo>
                <a:lnTo>
                  <a:pt x="6671057" y="4892381"/>
                </a:lnTo>
                <a:cubicBezTo>
                  <a:pt x="6667881" y="4909234"/>
                  <a:pt x="6665036" y="4926212"/>
                  <a:pt x="6659644" y="4942389"/>
                </a:cubicBezTo>
                <a:lnTo>
                  <a:pt x="6648544" y="4993957"/>
                </a:lnTo>
                <a:lnTo>
                  <a:pt x="5871711" y="4993957"/>
                </a:lnTo>
                <a:lnTo>
                  <a:pt x="5865574" y="4992018"/>
                </a:lnTo>
                <a:cubicBezTo>
                  <a:pt x="5828582" y="4973522"/>
                  <a:pt x="5799401" y="4942389"/>
                  <a:pt x="5766315" y="4917574"/>
                </a:cubicBezTo>
                <a:cubicBezTo>
                  <a:pt x="5616963" y="4867790"/>
                  <a:pt x="5757014" y="4921149"/>
                  <a:pt x="5653460" y="4854753"/>
                </a:cubicBezTo>
                <a:close/>
                <a:moveTo>
                  <a:pt x="3820910" y="4831010"/>
                </a:moveTo>
                <a:lnTo>
                  <a:pt x="3805954" y="4843130"/>
                </a:lnTo>
                <a:cubicBezTo>
                  <a:pt x="3787458" y="4861626"/>
                  <a:pt x="3789410" y="4892759"/>
                  <a:pt x="3781139" y="4917574"/>
                </a:cubicBezTo>
                <a:cubicBezTo>
                  <a:pt x="3704454" y="4943136"/>
                  <a:pt x="3676245" y="4948458"/>
                  <a:pt x="3622628" y="4988288"/>
                </a:cubicBezTo>
                <a:lnTo>
                  <a:pt x="3615740" y="4993957"/>
                </a:lnTo>
                <a:lnTo>
                  <a:pt x="3171023" y="4993957"/>
                </a:lnTo>
                <a:lnTo>
                  <a:pt x="3206965" y="4946641"/>
                </a:lnTo>
                <a:cubicBezTo>
                  <a:pt x="3227573" y="4939406"/>
                  <a:pt x="3248450" y="4932970"/>
                  <a:pt x="3268789" y="4924937"/>
                </a:cubicBezTo>
                <a:cubicBezTo>
                  <a:pt x="3323769" y="4903223"/>
                  <a:pt x="3392872" y="4865886"/>
                  <a:pt x="3454261" y="4859825"/>
                </a:cubicBezTo>
                <a:cubicBezTo>
                  <a:pt x="3550255" y="4850347"/>
                  <a:pt x="3646425" y="4843113"/>
                  <a:pt x="3742640" y="4836439"/>
                </a:cubicBezTo>
                <a:close/>
                <a:moveTo>
                  <a:pt x="4031283" y="4816417"/>
                </a:moveTo>
                <a:lnTo>
                  <a:pt x="5159735" y="4832370"/>
                </a:lnTo>
                <a:lnTo>
                  <a:pt x="5139896" y="4852851"/>
                </a:lnTo>
                <a:cubicBezTo>
                  <a:pt x="5128642" y="4863778"/>
                  <a:pt x="5114435" y="4876908"/>
                  <a:pt x="5096318" y="4892759"/>
                </a:cubicBezTo>
                <a:cubicBezTo>
                  <a:pt x="5065193" y="4919993"/>
                  <a:pt x="5031471" y="4944262"/>
                  <a:pt x="4997059" y="4967203"/>
                </a:cubicBezTo>
                <a:lnTo>
                  <a:pt x="4949013" y="4993957"/>
                </a:lnTo>
                <a:lnTo>
                  <a:pt x="4358406" y="4993957"/>
                </a:lnTo>
                <a:lnTo>
                  <a:pt x="4347034" y="4979730"/>
                </a:lnTo>
                <a:cubicBezTo>
                  <a:pt x="4298300" y="4912297"/>
                  <a:pt x="4376063" y="4966889"/>
                  <a:pt x="4227804" y="4892759"/>
                </a:cubicBezTo>
                <a:cubicBezTo>
                  <a:pt x="4161432" y="4881698"/>
                  <a:pt x="4024206" y="4860471"/>
                  <a:pt x="3954842" y="4843130"/>
                </a:cubicBezTo>
                <a:cubicBezTo>
                  <a:pt x="3941608" y="4839821"/>
                  <a:pt x="3928994" y="4834858"/>
                  <a:pt x="3916690" y="4830102"/>
                </a:cubicBezTo>
                <a:lnTo>
                  <a:pt x="3902136" y="4825375"/>
                </a:lnTo>
                <a:close/>
                <a:moveTo>
                  <a:pt x="0" y="0"/>
                </a:moveTo>
                <a:lnTo>
                  <a:pt x="11076659" y="0"/>
                </a:lnTo>
                <a:lnTo>
                  <a:pt x="11076659" y="2005543"/>
                </a:lnTo>
                <a:lnTo>
                  <a:pt x="11037990" y="1994901"/>
                </a:lnTo>
                <a:cubicBezTo>
                  <a:pt x="10970723" y="1978552"/>
                  <a:pt x="10900604" y="1980431"/>
                  <a:pt x="10831911" y="1973197"/>
                </a:cubicBezTo>
                <a:cubicBezTo>
                  <a:pt x="10811303" y="1987667"/>
                  <a:pt x="10792240" y="2004939"/>
                  <a:pt x="10770087" y="2016605"/>
                </a:cubicBezTo>
                <a:cubicBezTo>
                  <a:pt x="10750657" y="2026836"/>
                  <a:pt x="10726338" y="2025619"/>
                  <a:pt x="10708263" y="2038309"/>
                </a:cubicBezTo>
                <a:cubicBezTo>
                  <a:pt x="10684014" y="2055335"/>
                  <a:pt x="10670155" y="2085580"/>
                  <a:pt x="10646439" y="2103421"/>
                </a:cubicBezTo>
                <a:cubicBezTo>
                  <a:pt x="10621441" y="2122226"/>
                  <a:pt x="10591484" y="2132359"/>
                  <a:pt x="10564007" y="2146829"/>
                </a:cubicBezTo>
                <a:cubicBezTo>
                  <a:pt x="10519701" y="2170159"/>
                  <a:pt x="10485890" y="2213094"/>
                  <a:pt x="10440360" y="2233645"/>
                </a:cubicBezTo>
                <a:cubicBezTo>
                  <a:pt x="10388294" y="2257145"/>
                  <a:pt x="10330451" y="2262583"/>
                  <a:pt x="10275496" y="2277053"/>
                </a:cubicBezTo>
                <a:cubicBezTo>
                  <a:pt x="10275496" y="2277053"/>
                  <a:pt x="10107481" y="2261478"/>
                  <a:pt x="10028200" y="2233645"/>
                </a:cubicBezTo>
                <a:cubicBezTo>
                  <a:pt x="10000552" y="2223939"/>
                  <a:pt x="9985034" y="2192112"/>
                  <a:pt x="9966376" y="2168533"/>
                </a:cubicBezTo>
                <a:cubicBezTo>
                  <a:pt x="9920733" y="2110847"/>
                  <a:pt x="9920593" y="2084150"/>
                  <a:pt x="9883945" y="2016605"/>
                </a:cubicBezTo>
                <a:cubicBezTo>
                  <a:pt x="9871656" y="1993957"/>
                  <a:pt x="9866490" y="1958853"/>
                  <a:pt x="9842729" y="1951493"/>
                </a:cubicBezTo>
                <a:cubicBezTo>
                  <a:pt x="9743001" y="1920601"/>
                  <a:pt x="9636649" y="1922555"/>
                  <a:pt x="9533609" y="1908085"/>
                </a:cubicBezTo>
                <a:cubicBezTo>
                  <a:pt x="9506132" y="1915319"/>
                  <a:pt x="9475195" y="1913980"/>
                  <a:pt x="9451177" y="1929789"/>
                </a:cubicBezTo>
                <a:cubicBezTo>
                  <a:pt x="9413235" y="1954765"/>
                  <a:pt x="9307456" y="2091724"/>
                  <a:pt x="9286314" y="2125125"/>
                </a:cubicBezTo>
                <a:cubicBezTo>
                  <a:pt x="9269273" y="2152045"/>
                  <a:pt x="9262953" y="2185613"/>
                  <a:pt x="9245098" y="2211941"/>
                </a:cubicBezTo>
                <a:cubicBezTo>
                  <a:pt x="9228158" y="2236917"/>
                  <a:pt x="9200214" y="2252076"/>
                  <a:pt x="9183274" y="2277053"/>
                </a:cubicBezTo>
                <a:cubicBezTo>
                  <a:pt x="9174094" y="2290588"/>
                  <a:pt x="9124340" y="2414839"/>
                  <a:pt x="9100842" y="2428980"/>
                </a:cubicBezTo>
                <a:cubicBezTo>
                  <a:pt x="9070430" y="2447282"/>
                  <a:pt x="9032149" y="2443450"/>
                  <a:pt x="8997802" y="2450684"/>
                </a:cubicBezTo>
                <a:cubicBezTo>
                  <a:pt x="8970325" y="2443450"/>
                  <a:pt x="8941890" y="2439454"/>
                  <a:pt x="8915370" y="2428980"/>
                </a:cubicBezTo>
                <a:cubicBezTo>
                  <a:pt x="8770854" y="2371904"/>
                  <a:pt x="8890693" y="2405134"/>
                  <a:pt x="8771115" y="2342164"/>
                </a:cubicBezTo>
                <a:cubicBezTo>
                  <a:pt x="8738027" y="2324741"/>
                  <a:pt x="8702422" y="2313226"/>
                  <a:pt x="8668075" y="2298757"/>
                </a:cubicBezTo>
                <a:cubicBezTo>
                  <a:pt x="8577426" y="2260568"/>
                  <a:pt x="8518157" y="2166948"/>
                  <a:pt x="8441387" y="2103421"/>
                </a:cubicBezTo>
                <a:cubicBezTo>
                  <a:pt x="8421912" y="2087305"/>
                  <a:pt x="8398368" y="2076988"/>
                  <a:pt x="8379563" y="2060013"/>
                </a:cubicBezTo>
                <a:cubicBezTo>
                  <a:pt x="8350060" y="2033378"/>
                  <a:pt x="8332507" y="1990132"/>
                  <a:pt x="8297131" y="1973197"/>
                </a:cubicBezTo>
                <a:cubicBezTo>
                  <a:pt x="8252912" y="1952028"/>
                  <a:pt x="8200961" y="1958727"/>
                  <a:pt x="8152876" y="1951493"/>
                </a:cubicBezTo>
                <a:lnTo>
                  <a:pt x="8091052" y="1973197"/>
                </a:lnTo>
                <a:cubicBezTo>
                  <a:pt x="8029228" y="1994901"/>
                  <a:pt x="7964750" y="2009547"/>
                  <a:pt x="7905580" y="2038309"/>
                </a:cubicBezTo>
                <a:cubicBezTo>
                  <a:pt x="7874395" y="2053467"/>
                  <a:pt x="7851727" y="2083355"/>
                  <a:pt x="7823149" y="2103421"/>
                </a:cubicBezTo>
                <a:cubicBezTo>
                  <a:pt x="7789821" y="2126821"/>
                  <a:pt x="7754456" y="2146829"/>
                  <a:pt x="7720109" y="2168533"/>
                </a:cubicBezTo>
                <a:cubicBezTo>
                  <a:pt x="7692632" y="2175767"/>
                  <a:pt x="7663559" y="2178122"/>
                  <a:pt x="7637677" y="2190237"/>
                </a:cubicBezTo>
                <a:cubicBezTo>
                  <a:pt x="7568801" y="2222476"/>
                  <a:pt x="7519918" y="2260928"/>
                  <a:pt x="7472813" y="2320460"/>
                </a:cubicBezTo>
                <a:cubicBezTo>
                  <a:pt x="7427169" y="2378146"/>
                  <a:pt x="7427029" y="2404843"/>
                  <a:pt x="7390381" y="2472388"/>
                </a:cubicBezTo>
                <a:cubicBezTo>
                  <a:pt x="7366987" y="2515506"/>
                  <a:pt x="7326685" y="2574988"/>
                  <a:pt x="7287342" y="2602612"/>
                </a:cubicBezTo>
                <a:cubicBezTo>
                  <a:pt x="7269267" y="2615302"/>
                  <a:pt x="7246126" y="2617082"/>
                  <a:pt x="7225518" y="2624316"/>
                </a:cubicBezTo>
                <a:cubicBezTo>
                  <a:pt x="7198041" y="2609846"/>
                  <a:pt x="7169137" y="2598056"/>
                  <a:pt x="7143086" y="2580908"/>
                </a:cubicBezTo>
                <a:cubicBezTo>
                  <a:pt x="7067406" y="2531093"/>
                  <a:pt x="7042130" y="2496287"/>
                  <a:pt x="6978222" y="2428980"/>
                </a:cubicBezTo>
                <a:cubicBezTo>
                  <a:pt x="6937006" y="2414511"/>
                  <a:pt x="6892552" y="2407794"/>
                  <a:pt x="6854574" y="2385572"/>
                </a:cubicBezTo>
                <a:cubicBezTo>
                  <a:pt x="6829098" y="2370666"/>
                  <a:pt x="6813358" y="2342164"/>
                  <a:pt x="6792750" y="2320460"/>
                </a:cubicBezTo>
                <a:cubicBezTo>
                  <a:pt x="6757724" y="2283571"/>
                  <a:pt x="6710319" y="2262583"/>
                  <a:pt x="6669103" y="2233645"/>
                </a:cubicBezTo>
                <a:cubicBezTo>
                  <a:pt x="6669103" y="2233645"/>
                  <a:pt x="6560258" y="2199086"/>
                  <a:pt x="6504239" y="2190237"/>
                </a:cubicBezTo>
                <a:cubicBezTo>
                  <a:pt x="6422437" y="2177314"/>
                  <a:pt x="6339375" y="2175767"/>
                  <a:pt x="6256943" y="2168533"/>
                </a:cubicBezTo>
                <a:lnTo>
                  <a:pt x="6195119" y="2190237"/>
                </a:lnTo>
                <a:cubicBezTo>
                  <a:pt x="6153904" y="2204706"/>
                  <a:pt x="6110331" y="2213182"/>
                  <a:pt x="6071472" y="2233645"/>
                </a:cubicBezTo>
                <a:cubicBezTo>
                  <a:pt x="5796699" y="2378338"/>
                  <a:pt x="6174512" y="2211941"/>
                  <a:pt x="5927216" y="2385572"/>
                </a:cubicBezTo>
                <a:cubicBezTo>
                  <a:pt x="5891067" y="2410953"/>
                  <a:pt x="5844784" y="2414511"/>
                  <a:pt x="5803568" y="2428980"/>
                </a:cubicBezTo>
                <a:cubicBezTo>
                  <a:pt x="5782960" y="2414511"/>
                  <a:pt x="5759258" y="2404018"/>
                  <a:pt x="5741744" y="2385572"/>
                </a:cubicBezTo>
                <a:cubicBezTo>
                  <a:pt x="5579639" y="2214846"/>
                  <a:pt x="5841269" y="2433130"/>
                  <a:pt x="5638704" y="2255349"/>
                </a:cubicBezTo>
                <a:cubicBezTo>
                  <a:pt x="5472823" y="2109762"/>
                  <a:pt x="5724745" y="2401853"/>
                  <a:pt x="5432625" y="2060013"/>
                </a:cubicBezTo>
                <a:cubicBezTo>
                  <a:pt x="5386013" y="2005467"/>
                  <a:pt x="5392286" y="1954161"/>
                  <a:pt x="5308977" y="1929789"/>
                </a:cubicBezTo>
                <a:cubicBezTo>
                  <a:pt x="5215374" y="1902406"/>
                  <a:pt x="5116636" y="1900851"/>
                  <a:pt x="5020466" y="1886381"/>
                </a:cubicBezTo>
                <a:lnTo>
                  <a:pt x="4938034" y="1929789"/>
                </a:lnTo>
                <a:cubicBezTo>
                  <a:pt x="4887368" y="1956469"/>
                  <a:pt x="4823836" y="1946517"/>
                  <a:pt x="4773170" y="1973197"/>
                </a:cubicBezTo>
                <a:cubicBezTo>
                  <a:pt x="4738413" y="1991499"/>
                  <a:pt x="4718215" y="2031075"/>
                  <a:pt x="4690738" y="2060013"/>
                </a:cubicBezTo>
                <a:cubicBezTo>
                  <a:pt x="4333534" y="2067247"/>
                  <a:pt x="3975883" y="2061588"/>
                  <a:pt x="3619124" y="2081717"/>
                </a:cubicBezTo>
                <a:cubicBezTo>
                  <a:pt x="3584628" y="2083663"/>
                  <a:pt x="3473329" y="2170154"/>
                  <a:pt x="3454261" y="2190237"/>
                </a:cubicBezTo>
                <a:cubicBezTo>
                  <a:pt x="3436747" y="2208682"/>
                  <a:pt x="3431684" y="2238171"/>
                  <a:pt x="3413045" y="2255349"/>
                </a:cubicBezTo>
                <a:cubicBezTo>
                  <a:pt x="3292981" y="2365992"/>
                  <a:pt x="3265798" y="2347688"/>
                  <a:pt x="3103925" y="2385572"/>
                </a:cubicBezTo>
                <a:cubicBezTo>
                  <a:pt x="2958937" y="2334673"/>
                  <a:pt x="3137926" y="2400919"/>
                  <a:pt x="2959669" y="2320460"/>
                </a:cubicBezTo>
                <a:cubicBezTo>
                  <a:pt x="2866214" y="2278278"/>
                  <a:pt x="2904733" y="2323690"/>
                  <a:pt x="2794806" y="2233645"/>
                </a:cubicBezTo>
                <a:cubicBezTo>
                  <a:pt x="2738358" y="2187406"/>
                  <a:pt x="2709415" y="2114966"/>
                  <a:pt x="2629942" y="2103421"/>
                </a:cubicBezTo>
                <a:cubicBezTo>
                  <a:pt x="2459276" y="2078629"/>
                  <a:pt x="2286476" y="2074483"/>
                  <a:pt x="2114743" y="2060013"/>
                </a:cubicBezTo>
                <a:cubicBezTo>
                  <a:pt x="1969755" y="2110913"/>
                  <a:pt x="2148744" y="2044666"/>
                  <a:pt x="1970487" y="2125125"/>
                </a:cubicBezTo>
                <a:cubicBezTo>
                  <a:pt x="1950521" y="2134136"/>
                  <a:pt x="1929470" y="2140255"/>
                  <a:pt x="1908663" y="2146829"/>
                </a:cubicBezTo>
                <a:cubicBezTo>
                  <a:pt x="1860763" y="2161963"/>
                  <a:pt x="1813307" y="2179201"/>
                  <a:pt x="1764407" y="2190237"/>
                </a:cubicBezTo>
                <a:cubicBezTo>
                  <a:pt x="1611678" y="2224705"/>
                  <a:pt x="1343321" y="2227285"/>
                  <a:pt x="1228601" y="2233645"/>
                </a:cubicBezTo>
                <a:cubicBezTo>
                  <a:pt x="1228601" y="2233645"/>
                  <a:pt x="1103284" y="2194930"/>
                  <a:pt x="1043129" y="2168533"/>
                </a:cubicBezTo>
                <a:cubicBezTo>
                  <a:pt x="1020266" y="2158500"/>
                  <a:pt x="1003457" y="2136791"/>
                  <a:pt x="981305" y="2125125"/>
                </a:cubicBezTo>
                <a:cubicBezTo>
                  <a:pt x="961875" y="2114893"/>
                  <a:pt x="938342" y="2114772"/>
                  <a:pt x="919481" y="2103421"/>
                </a:cubicBezTo>
                <a:cubicBezTo>
                  <a:pt x="889659" y="2085473"/>
                  <a:pt x="861335" y="2063887"/>
                  <a:pt x="837049" y="2038309"/>
                </a:cubicBezTo>
                <a:cubicBezTo>
                  <a:pt x="777662" y="1975764"/>
                  <a:pt x="814426" y="1943551"/>
                  <a:pt x="713401" y="1908085"/>
                </a:cubicBezTo>
                <a:cubicBezTo>
                  <a:pt x="640541" y="1882507"/>
                  <a:pt x="562277" y="1879147"/>
                  <a:pt x="486714" y="1864677"/>
                </a:cubicBezTo>
                <a:cubicBezTo>
                  <a:pt x="294287" y="2016672"/>
                  <a:pt x="534344" y="1829563"/>
                  <a:pt x="280634" y="2016605"/>
                </a:cubicBezTo>
                <a:cubicBezTo>
                  <a:pt x="252496" y="2037349"/>
                  <a:pt x="231228" y="2071779"/>
                  <a:pt x="198202" y="2081717"/>
                </a:cubicBezTo>
                <a:cubicBezTo>
                  <a:pt x="165012" y="2091704"/>
                  <a:pt x="130666" y="2095322"/>
                  <a:pt x="96030" y="2097347"/>
                </a:cubicBezTo>
                <a:lnTo>
                  <a:pt x="0" y="2102960"/>
                </a:lnTo>
                <a:close/>
              </a:path>
            </a:pathLst>
          </a:custGeom>
          <a:effectLst>
            <a:innerShdw blurRad="63500" dist="101600" dir="5400000">
              <a:prstClr val="black">
                <a:alpha val="50000"/>
              </a:prstClr>
            </a:innerShdw>
          </a:effectLst>
        </p:spPr>
      </p:pic>
      <p:sp>
        <p:nvSpPr>
          <p:cNvPr id="4" name="Line 4"/>
          <p:cNvSpPr>
            <a:spLocks noChangeShapeType="1"/>
          </p:cNvSpPr>
          <p:nvPr/>
        </p:nvSpPr>
        <p:spPr bwMode="auto">
          <a:xfrm>
            <a:off x="1638912" y="2118206"/>
            <a:ext cx="8575675"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905592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579825" y="2326761"/>
            <a:ext cx="2877913" cy="1516814"/>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lumMod val="95000"/>
                    <a:lumOff val="5000"/>
                  </a:schemeClr>
                </a:solidFill>
              </a:rPr>
              <a:t>Analytic Software &amp; Pipelines</a:t>
            </a:r>
            <a:endParaRPr lang="en-US" sz="2400" dirty="0"/>
          </a:p>
        </p:txBody>
      </p:sp>
      <p:sp>
        <p:nvSpPr>
          <p:cNvPr id="6" name="Oval 5"/>
          <p:cNvSpPr/>
          <p:nvPr/>
        </p:nvSpPr>
        <p:spPr>
          <a:xfrm>
            <a:off x="4571016" y="1003775"/>
            <a:ext cx="2877914" cy="1516814"/>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lumMod val="95000"/>
                    <a:lumOff val="5000"/>
                  </a:schemeClr>
                </a:solidFill>
              </a:rPr>
              <a:t>Genetic Data Sets</a:t>
            </a:r>
          </a:p>
          <a:p>
            <a:pPr algn="ctr"/>
            <a:r>
              <a:rPr lang="en-US" b="1" dirty="0">
                <a:solidFill>
                  <a:schemeClr val="tx1">
                    <a:lumMod val="95000"/>
                    <a:lumOff val="5000"/>
                  </a:schemeClr>
                </a:solidFill>
              </a:rPr>
              <a:t>WGS, WES, -</a:t>
            </a:r>
            <a:r>
              <a:rPr lang="en-US" b="1" dirty="0" err="1">
                <a:solidFill>
                  <a:schemeClr val="tx1">
                    <a:lumMod val="95000"/>
                    <a:lumOff val="5000"/>
                  </a:schemeClr>
                </a:solidFill>
              </a:rPr>
              <a:t>Omics</a:t>
            </a:r>
            <a:endParaRPr lang="en-US" b="1" dirty="0">
              <a:solidFill>
                <a:schemeClr val="tx1">
                  <a:lumMod val="95000"/>
                  <a:lumOff val="5000"/>
                </a:schemeClr>
              </a:solidFill>
            </a:endParaRPr>
          </a:p>
        </p:txBody>
      </p:sp>
      <p:sp>
        <p:nvSpPr>
          <p:cNvPr id="7" name="Oval 6"/>
          <p:cNvSpPr/>
          <p:nvPr/>
        </p:nvSpPr>
        <p:spPr>
          <a:xfrm>
            <a:off x="1693104" y="2326761"/>
            <a:ext cx="2877913" cy="1516814"/>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lumMod val="95000"/>
                    <a:lumOff val="5000"/>
                  </a:schemeClr>
                </a:solidFill>
              </a:rPr>
              <a:t>Phenotypes</a:t>
            </a:r>
            <a:endParaRPr lang="en-US" sz="2400" dirty="0"/>
          </a:p>
        </p:txBody>
      </p:sp>
      <p:cxnSp>
        <p:nvCxnSpPr>
          <p:cNvPr id="12" name="Straight Connector 11"/>
          <p:cNvCxnSpPr>
            <a:stCxn id="7" idx="5"/>
          </p:cNvCxnSpPr>
          <p:nvPr/>
        </p:nvCxnSpPr>
        <p:spPr>
          <a:xfrm>
            <a:off x="4149556" y="3621443"/>
            <a:ext cx="6786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5" idx="3"/>
          </p:cNvCxnSpPr>
          <p:nvPr/>
        </p:nvCxnSpPr>
        <p:spPr>
          <a:xfrm>
            <a:off x="7274093" y="3621443"/>
            <a:ext cx="7271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060916" y="2520589"/>
            <a:ext cx="0" cy="289634"/>
          </a:xfrm>
          <a:prstGeom prst="line">
            <a:avLst/>
          </a:prstGeom>
        </p:spPr>
        <p:style>
          <a:lnRef idx="2">
            <a:schemeClr val="accent1"/>
          </a:lnRef>
          <a:fillRef idx="0">
            <a:schemeClr val="accent1"/>
          </a:fillRef>
          <a:effectRef idx="1">
            <a:schemeClr val="accent1"/>
          </a:effectRef>
          <a:fontRef idx="minor">
            <a:schemeClr val="tx1"/>
          </a:fontRef>
        </p:style>
      </p:cxnSp>
      <p:sp>
        <p:nvSpPr>
          <p:cNvPr id="10" name="Hexagon 9"/>
          <p:cNvSpPr/>
          <p:nvPr/>
        </p:nvSpPr>
        <p:spPr>
          <a:xfrm>
            <a:off x="4657666" y="2810223"/>
            <a:ext cx="2791265" cy="2211924"/>
          </a:xfrm>
          <a:prstGeom prst="hexagon">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2">
                    <a:lumMod val="50000"/>
                  </a:schemeClr>
                </a:solidFill>
              </a:rPr>
              <a:t>Statistical Analytic Commons</a:t>
            </a:r>
          </a:p>
        </p:txBody>
      </p:sp>
      <p:sp>
        <p:nvSpPr>
          <p:cNvPr id="38" name="Trapezoid 37"/>
          <p:cNvSpPr/>
          <p:nvPr/>
        </p:nvSpPr>
        <p:spPr>
          <a:xfrm>
            <a:off x="2829237" y="5867367"/>
            <a:ext cx="6443867" cy="752528"/>
          </a:xfrm>
          <a:prstGeom prst="trapezoid">
            <a:avLst/>
          </a:prstGeom>
          <a:gradFill flip="none" rotWithShape="1">
            <a:gsLst>
              <a:gs pos="5000">
                <a:schemeClr val="accent5">
                  <a:lumMod val="60000"/>
                  <a:lumOff val="40000"/>
                </a:schemeClr>
              </a:gs>
              <a:gs pos="100000">
                <a:schemeClr val="accent5">
                  <a:lumMod val="20000"/>
                  <a:lumOff val="8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10253F"/>
                </a:solidFill>
              </a:rPr>
              <a:t>Analytic Users and Developers</a:t>
            </a:r>
          </a:p>
        </p:txBody>
      </p:sp>
      <p:cxnSp>
        <p:nvCxnSpPr>
          <p:cNvPr id="39" name="Straight Connector 38"/>
          <p:cNvCxnSpPr/>
          <p:nvPr/>
        </p:nvCxnSpPr>
        <p:spPr>
          <a:xfrm flipV="1">
            <a:off x="5978138" y="5022147"/>
            <a:ext cx="0" cy="84522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507497" y="5291213"/>
            <a:ext cx="941283" cy="369332"/>
          </a:xfrm>
          <a:prstGeom prst="rect">
            <a:avLst/>
          </a:prstGeom>
          <a:solidFill>
            <a:srgbClr val="93CDDD"/>
          </a:solidFill>
          <a:ln>
            <a:solidFill>
              <a:srgbClr val="0D0D0D"/>
            </a:solidFill>
          </a:ln>
        </p:spPr>
        <p:txBody>
          <a:bodyPr wrap="none" rtlCol="0">
            <a:spAutoFit/>
          </a:bodyPr>
          <a:lstStyle/>
          <a:p>
            <a:r>
              <a:rPr lang="en-US" dirty="0"/>
              <a:t>Security</a:t>
            </a:r>
          </a:p>
        </p:txBody>
      </p:sp>
      <p:sp>
        <p:nvSpPr>
          <p:cNvPr id="2" name="Slide Number Placeholder 1"/>
          <p:cNvSpPr>
            <a:spLocks noGrp="1"/>
          </p:cNvSpPr>
          <p:nvPr>
            <p:ph type="sldNum" sz="quarter" idx="12"/>
          </p:nvPr>
        </p:nvSpPr>
        <p:spPr/>
        <p:txBody>
          <a:bodyPr/>
          <a:lstStyle/>
          <a:p>
            <a:fld id="{8111A34F-8978-7B42-A197-D4A6F47DCE9E}" type="slidenum">
              <a:rPr lang="en-US" sz="1400"/>
              <a:t>22</a:t>
            </a:fld>
            <a:endParaRPr lang="en-US" sz="1400" dirty="0"/>
          </a:p>
        </p:txBody>
      </p:sp>
      <p:sp>
        <p:nvSpPr>
          <p:cNvPr id="15" name="Title 1"/>
          <p:cNvSpPr>
            <a:spLocks noGrp="1"/>
          </p:cNvSpPr>
          <p:nvPr>
            <p:ph type="title"/>
          </p:nvPr>
        </p:nvSpPr>
        <p:spPr>
          <a:xfrm>
            <a:off x="1199030" y="-122194"/>
            <a:ext cx="9558215" cy="1001391"/>
          </a:xfrm>
        </p:spPr>
        <p:txBody>
          <a:bodyPr>
            <a:normAutofit/>
          </a:bodyPr>
          <a:lstStyle/>
          <a:p>
            <a:r>
              <a:rPr lang="en-US" b="1" dirty="0" smtClean="0">
                <a:latin typeface="Arial" panose="020B0604020202020204" pitchFamily="34" charset="0"/>
                <a:cs typeface="Arial" panose="020B0604020202020204" pitchFamily="34" charset="0"/>
              </a:rPr>
              <a:t>Basic Components of an Analysis Commons</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7213543" y="4952000"/>
            <a:ext cx="2997257" cy="923330"/>
          </a:xfrm>
          <a:prstGeom prst="rect">
            <a:avLst/>
          </a:prstGeom>
          <a:noFill/>
        </p:spPr>
        <p:txBody>
          <a:bodyPr wrap="square" rtlCol="0">
            <a:spAutoFit/>
          </a:bodyPr>
          <a:lstStyle/>
          <a:p>
            <a:r>
              <a:rPr lang="en-US" dirty="0"/>
              <a:t>Authentication, HIPPA, CAP/CLIA, FISMA, </a:t>
            </a:r>
          </a:p>
          <a:p>
            <a:r>
              <a:rPr lang="en-US" dirty="0"/>
              <a:t>ISO 27001/2, GCP, GLP </a:t>
            </a:r>
          </a:p>
        </p:txBody>
      </p:sp>
      <p:sp>
        <p:nvSpPr>
          <p:cNvPr id="16" name="Line 4"/>
          <p:cNvSpPr>
            <a:spLocks noChangeShapeType="1"/>
          </p:cNvSpPr>
          <p:nvPr/>
        </p:nvSpPr>
        <p:spPr bwMode="auto">
          <a:xfrm>
            <a:off x="1773078" y="750514"/>
            <a:ext cx="8575675"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279111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78781" y="1397145"/>
            <a:ext cx="3654653" cy="1969770"/>
          </a:xfrm>
          <a:prstGeom prst="rect">
            <a:avLst/>
          </a:prstGeom>
          <a:solidFill>
            <a:schemeClr val="accent6">
              <a:lumMod val="75000"/>
            </a:schemeClr>
          </a:solidFill>
        </p:spPr>
        <p:txBody>
          <a:bodyPr wrap="square" rtlCol="0">
            <a:spAutoFit/>
          </a:bodyPr>
          <a:lstStyle/>
          <a:p>
            <a:pPr>
              <a:buFont typeface="Arial"/>
              <a:buChar char="•"/>
            </a:pPr>
            <a:r>
              <a:rPr lang="en-US" sz="2600" dirty="0">
                <a:solidFill>
                  <a:schemeClr val="bg1"/>
                </a:solidFill>
              </a:rPr>
              <a:t> </a:t>
            </a:r>
            <a:r>
              <a:rPr lang="en-US" sz="2400" dirty="0">
                <a:solidFill>
                  <a:schemeClr val="bg1"/>
                </a:solidFill>
              </a:rPr>
              <a:t>Big data (N=50,000)</a:t>
            </a:r>
          </a:p>
          <a:p>
            <a:pPr>
              <a:buFont typeface="Arial"/>
              <a:buChar char="•"/>
            </a:pPr>
            <a:r>
              <a:rPr lang="en-US" sz="2400" dirty="0">
                <a:solidFill>
                  <a:schemeClr val="bg1"/>
                </a:solidFill>
              </a:rPr>
              <a:t> Phenotype, WGS</a:t>
            </a:r>
          </a:p>
          <a:p>
            <a:pPr>
              <a:buFont typeface="Arial"/>
              <a:buChar char="•"/>
            </a:pPr>
            <a:r>
              <a:rPr lang="en-US" sz="2400" dirty="0">
                <a:solidFill>
                  <a:schemeClr val="bg1"/>
                </a:solidFill>
              </a:rPr>
              <a:t> Distributed investigators</a:t>
            </a:r>
          </a:p>
          <a:p>
            <a:pPr>
              <a:buFont typeface="Arial"/>
              <a:buChar char="•"/>
            </a:pPr>
            <a:r>
              <a:rPr lang="en-US" sz="2400" dirty="0">
                <a:solidFill>
                  <a:schemeClr val="bg1"/>
                </a:solidFill>
              </a:rPr>
              <a:t> Desire for version control</a:t>
            </a:r>
          </a:p>
          <a:p>
            <a:pPr>
              <a:buFont typeface="Arial"/>
              <a:buChar char="•"/>
            </a:pPr>
            <a:r>
              <a:rPr lang="en-US" sz="2400" dirty="0">
                <a:solidFill>
                  <a:schemeClr val="bg1"/>
                </a:solidFill>
              </a:rPr>
              <a:t> Flexibility</a:t>
            </a:r>
          </a:p>
        </p:txBody>
      </p:sp>
      <p:sp>
        <p:nvSpPr>
          <p:cNvPr id="20" name="Title 1"/>
          <p:cNvSpPr>
            <a:spLocks noGrp="1"/>
          </p:cNvSpPr>
          <p:nvPr>
            <p:ph type="title"/>
          </p:nvPr>
        </p:nvSpPr>
        <p:spPr>
          <a:xfrm>
            <a:off x="1686584" y="71937"/>
            <a:ext cx="8923621" cy="1001391"/>
          </a:xfrm>
        </p:spPr>
        <p:txBody>
          <a:bodyPr>
            <a:normAutofit/>
          </a:bodyPr>
          <a:lstStyle/>
          <a:p>
            <a:pPr algn="ctr"/>
            <a:r>
              <a:rPr lang="en-US" sz="4000" b="1" dirty="0">
                <a:latin typeface="Arial" panose="020B0604020202020204" pitchFamily="34" charset="0"/>
                <a:cs typeface="Arial" panose="020B0604020202020204" pitchFamily="34" charset="0"/>
              </a:rPr>
              <a:t>Community </a:t>
            </a:r>
            <a:r>
              <a:rPr lang="en-US" sz="4000" b="1" dirty="0" smtClean="0">
                <a:latin typeface="Arial" panose="020B0604020202020204" pitchFamily="34" charset="0"/>
                <a:cs typeface="Arial" panose="020B0604020202020204" pitchFamily="34" charset="0"/>
              </a:rPr>
              <a:t>Engagement At-Scale</a:t>
            </a:r>
            <a:endParaRPr lang="en-US" sz="4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998" y="1275263"/>
            <a:ext cx="4108880" cy="3663786"/>
          </a:xfrm>
          <a:prstGeom prst="rect">
            <a:avLst/>
          </a:prstGeom>
        </p:spPr>
      </p:pic>
      <p:pic>
        <p:nvPicPr>
          <p:cNvPr id="33" name="Picture 32"/>
          <p:cNvPicPr>
            <a:picLocks noChangeAspect="1"/>
          </p:cNvPicPr>
          <p:nvPr/>
        </p:nvPicPr>
        <p:blipFill>
          <a:blip r:embed="rId4"/>
          <a:stretch>
            <a:fillRect/>
          </a:stretch>
        </p:blipFill>
        <p:spPr>
          <a:xfrm>
            <a:off x="2750782" y="4273711"/>
            <a:ext cx="1715162" cy="699786"/>
          </a:xfrm>
          <a:prstGeom prst="rect">
            <a:avLst/>
          </a:prstGeom>
        </p:spPr>
      </p:pic>
      <p:pic>
        <p:nvPicPr>
          <p:cNvPr id="38" name="Picture 37"/>
          <p:cNvPicPr>
            <a:picLocks noChangeAspect="1"/>
          </p:cNvPicPr>
          <p:nvPr/>
        </p:nvPicPr>
        <p:blipFill>
          <a:blip r:embed="rId5"/>
          <a:stretch>
            <a:fillRect/>
          </a:stretch>
        </p:blipFill>
        <p:spPr>
          <a:xfrm>
            <a:off x="5385312" y="4907784"/>
            <a:ext cx="986808" cy="986808"/>
          </a:xfrm>
          <a:prstGeom prst="rect">
            <a:avLst/>
          </a:prstGeom>
        </p:spPr>
      </p:pic>
      <p:sp>
        <p:nvSpPr>
          <p:cNvPr id="11" name="Down Arrow 10"/>
          <p:cNvSpPr/>
          <p:nvPr/>
        </p:nvSpPr>
        <p:spPr>
          <a:xfrm>
            <a:off x="3675055" y="3451048"/>
            <a:ext cx="327455" cy="5499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own Arrow 38"/>
          <p:cNvSpPr/>
          <p:nvPr/>
        </p:nvSpPr>
        <p:spPr>
          <a:xfrm rot="13542797">
            <a:off x="5897045" y="3610870"/>
            <a:ext cx="247810" cy="14494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Down Arrow 39"/>
          <p:cNvSpPr/>
          <p:nvPr/>
        </p:nvSpPr>
        <p:spPr>
          <a:xfrm>
            <a:off x="8144591" y="5026782"/>
            <a:ext cx="327455" cy="5499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7291488" y="5718948"/>
            <a:ext cx="2701009" cy="830997"/>
          </a:xfrm>
          <a:prstGeom prst="rect">
            <a:avLst/>
          </a:prstGeom>
          <a:solidFill>
            <a:schemeClr val="accent6">
              <a:lumMod val="75000"/>
            </a:schemeClr>
          </a:solidFill>
        </p:spPr>
        <p:txBody>
          <a:bodyPr wrap="square" rtlCol="0">
            <a:spAutoFit/>
          </a:bodyPr>
          <a:lstStyle/>
          <a:p>
            <a:r>
              <a:rPr lang="en-US" sz="2400" dirty="0">
                <a:solidFill>
                  <a:schemeClr val="bg1"/>
                </a:solidFill>
              </a:rPr>
              <a:t>Results produced by </a:t>
            </a:r>
            <a:r>
              <a:rPr lang="en-US" sz="2400" dirty="0" smtClean="0">
                <a:solidFill>
                  <a:schemeClr val="bg1"/>
                </a:solidFill>
              </a:rPr>
              <a:t>Analysis Commons</a:t>
            </a:r>
            <a:endParaRPr lang="en-US" sz="2400" dirty="0">
              <a:solidFill>
                <a:schemeClr val="bg1"/>
              </a:solidFill>
            </a:endParaRPr>
          </a:p>
        </p:txBody>
      </p:sp>
      <p:pic>
        <p:nvPicPr>
          <p:cNvPr id="19" name="Picture 18"/>
          <p:cNvPicPr>
            <a:picLocks noChangeAspect="1"/>
          </p:cNvPicPr>
          <p:nvPr/>
        </p:nvPicPr>
        <p:blipFill>
          <a:blip r:embed="rId6"/>
          <a:stretch>
            <a:fillRect/>
          </a:stretch>
        </p:blipFill>
        <p:spPr>
          <a:xfrm>
            <a:off x="4716156" y="6010165"/>
            <a:ext cx="1655965" cy="294050"/>
          </a:xfrm>
          <a:prstGeom prst="rect">
            <a:avLst/>
          </a:prstGeom>
        </p:spPr>
      </p:pic>
      <p:pic>
        <p:nvPicPr>
          <p:cNvPr id="21" name="Picture 20"/>
          <p:cNvPicPr>
            <a:picLocks noChangeAspect="1"/>
          </p:cNvPicPr>
          <p:nvPr/>
        </p:nvPicPr>
        <p:blipFill>
          <a:blip r:embed="rId7"/>
          <a:stretch>
            <a:fillRect/>
          </a:stretch>
        </p:blipFill>
        <p:spPr>
          <a:xfrm>
            <a:off x="2360545" y="4907784"/>
            <a:ext cx="2956473" cy="1015970"/>
          </a:xfrm>
          <a:prstGeom prst="rect">
            <a:avLst/>
          </a:prstGeom>
        </p:spPr>
      </p:pic>
      <p:sp>
        <p:nvSpPr>
          <p:cNvPr id="13" name="Line 4"/>
          <p:cNvSpPr>
            <a:spLocks noChangeShapeType="1"/>
          </p:cNvSpPr>
          <p:nvPr/>
        </p:nvSpPr>
        <p:spPr bwMode="auto">
          <a:xfrm>
            <a:off x="1779589" y="1048524"/>
            <a:ext cx="8575675" cy="0"/>
          </a:xfrm>
          <a:prstGeom prst="line">
            <a:avLst/>
          </a:prstGeom>
          <a:noFill/>
          <a:ln w="38100">
            <a:solidFill>
              <a:srgbClr val="FF0000"/>
            </a:solidFill>
            <a:round/>
            <a:headEnd/>
            <a:tailEnd/>
          </a:ln>
        </p:spPr>
        <p:txBody>
          <a:bodyPr/>
          <a:lstStyle/>
          <a:p>
            <a:endParaRPr lang="en-US"/>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82" y="5297934"/>
            <a:ext cx="1136677" cy="1470194"/>
          </a:xfrm>
          <a:prstGeom prst="rect">
            <a:avLst/>
          </a:prstGeom>
        </p:spPr>
      </p:pic>
      <p:pic>
        <p:nvPicPr>
          <p:cNvPr id="15" name="Picture 14"/>
          <p:cNvPicPr>
            <a:picLocks noChangeAspect="1"/>
          </p:cNvPicPr>
          <p:nvPr/>
        </p:nvPicPr>
        <p:blipFill rotWithShape="1">
          <a:blip r:embed="rId9"/>
          <a:srcRect l="1" r="79122" b="40285"/>
          <a:stretch/>
        </p:blipFill>
        <p:spPr>
          <a:xfrm>
            <a:off x="116883" y="3278669"/>
            <a:ext cx="1110555" cy="1786738"/>
          </a:xfrm>
          <a:prstGeom prst="rect">
            <a:avLst/>
          </a:prstGeom>
        </p:spPr>
      </p:pic>
      <p:sp>
        <p:nvSpPr>
          <p:cNvPr id="2" name="TextBox 1"/>
          <p:cNvSpPr txBox="1"/>
          <p:nvPr/>
        </p:nvSpPr>
        <p:spPr>
          <a:xfrm>
            <a:off x="7422292" y="2636106"/>
            <a:ext cx="972065" cy="461665"/>
          </a:xfrm>
          <a:prstGeom prst="rect">
            <a:avLst/>
          </a:prstGeom>
          <a:solidFill>
            <a:schemeClr val="accent5"/>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Data</a:t>
            </a:r>
          </a:p>
          <a:p>
            <a:pPr algn="ctr"/>
            <a:r>
              <a:rPr lang="en-US" sz="1200" dirty="0" smtClean="0">
                <a:latin typeface="Arial" panose="020B0604020202020204" pitchFamily="34" charset="0"/>
                <a:cs typeface="Arial" panose="020B0604020202020204" pitchFamily="34" charset="0"/>
              </a:rPr>
              <a:t>Commons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259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r>
              <a:rPr lang="en-US" sz="4000" b="1" dirty="0" smtClean="0">
                <a:latin typeface="Arial" panose="020B0604020202020204" pitchFamily="34" charset="0"/>
                <a:cs typeface="Arial" panose="020B0604020202020204" pitchFamily="34" charset="0"/>
              </a:rPr>
              <a:t>Clinical </a:t>
            </a:r>
            <a:r>
              <a:rPr lang="en-US" sz="4000" b="1" dirty="0" smtClean="0">
                <a:latin typeface="Arial" panose="020B0604020202020204" pitchFamily="34" charset="0"/>
                <a:cs typeface="Arial" panose="020B0604020202020204" pitchFamily="34" charset="0"/>
                <a:sym typeface="Symbol"/>
              </a:rPr>
              <a:t> </a:t>
            </a:r>
            <a:r>
              <a:rPr lang="en-US" sz="4000" b="1" dirty="0" smtClean="0">
                <a:latin typeface="Arial" panose="020B0604020202020204" pitchFamily="34" charset="0"/>
                <a:cs typeface="Arial" panose="020B0604020202020204" pitchFamily="34" charset="0"/>
              </a:rPr>
              <a:t>Research Enterprises</a:t>
            </a:r>
            <a:endParaRPr lang="en-US" sz="4000" b="1" dirty="0">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1560752" y="1219200"/>
            <a:ext cx="8575675" cy="0"/>
          </a:xfrm>
          <a:prstGeom prst="line">
            <a:avLst/>
          </a:prstGeom>
          <a:noFill/>
          <a:ln w="38100">
            <a:solidFill>
              <a:srgbClr val="FF0000"/>
            </a:solidFill>
            <a:round/>
            <a:headEnd/>
            <a:tailEnd/>
          </a:ln>
        </p:spPr>
        <p:txBody>
          <a:bodyPr/>
          <a:lstStyle/>
          <a:p>
            <a:endParaRPr lang="en-US"/>
          </a:p>
        </p:txBody>
      </p:sp>
      <p:pic>
        <p:nvPicPr>
          <p:cNvPr id="4100" name="Picture 4" descr="http://graphics8.nytimes.com/images/2013/02/19/science/19GENE_SPAN/19GENE-articleLarge.jpg"/>
          <p:cNvPicPr>
            <a:picLocks noChangeAspect="1" noChangeArrowheads="1"/>
          </p:cNvPicPr>
          <p:nvPr/>
        </p:nvPicPr>
        <p:blipFill>
          <a:blip r:embed="rId2" cstate="print"/>
          <a:srcRect/>
          <a:stretch>
            <a:fillRect/>
          </a:stretch>
        </p:blipFill>
        <p:spPr bwMode="auto">
          <a:xfrm>
            <a:off x="381000" y="4604658"/>
            <a:ext cx="2743200" cy="2024743"/>
          </a:xfrm>
          <a:prstGeom prst="rect">
            <a:avLst/>
          </a:prstGeom>
          <a:noFill/>
        </p:spPr>
      </p:pic>
      <p:sp>
        <p:nvSpPr>
          <p:cNvPr id="7" name="TextBox 6"/>
          <p:cNvSpPr txBox="1"/>
          <p:nvPr/>
        </p:nvSpPr>
        <p:spPr>
          <a:xfrm>
            <a:off x="142631" y="1981200"/>
            <a:ext cx="5715000" cy="677108"/>
          </a:xfrm>
          <a:prstGeom prst="rect">
            <a:avLst/>
          </a:prstGeom>
          <a:noFill/>
        </p:spPr>
        <p:txBody>
          <a:bodyPr wrap="square" rtlCol="0">
            <a:spAutoFit/>
          </a:bodyPr>
          <a:lstStyle/>
          <a:p>
            <a:r>
              <a:rPr lang="en-US" sz="2000" b="1" dirty="0"/>
              <a:t>DNA Test for Rare Disorders Becomes More Routine</a:t>
            </a:r>
            <a:r>
              <a:rPr lang="en-US" b="1" dirty="0"/>
              <a:t>, </a:t>
            </a:r>
          </a:p>
          <a:p>
            <a:r>
              <a:rPr lang="en-US" b="1" dirty="0"/>
              <a:t>G. </a:t>
            </a:r>
            <a:r>
              <a:rPr lang="en-US" b="1" dirty="0" err="1"/>
              <a:t>Kolata</a:t>
            </a:r>
            <a:r>
              <a:rPr lang="en-US" b="1" dirty="0"/>
              <a:t> </a:t>
            </a:r>
            <a:endParaRPr lang="en-US" dirty="0"/>
          </a:p>
        </p:txBody>
      </p:sp>
      <p:pic>
        <p:nvPicPr>
          <p:cNvPr id="4102" name="Picture 6" descr="http://deanofcomedy.com/wp-content/uploads/2010/09/NY-Times-Logo_250.jpg">
            <a:hlinkClick r:id="rId3"/>
          </p:cNvPr>
          <p:cNvPicPr>
            <a:picLocks noChangeAspect="1" noChangeArrowheads="1"/>
          </p:cNvPicPr>
          <p:nvPr/>
        </p:nvPicPr>
        <p:blipFill>
          <a:blip r:embed="rId4" cstate="print"/>
          <a:srcRect t="32000" b="39200"/>
          <a:stretch>
            <a:fillRect/>
          </a:stretch>
        </p:blipFill>
        <p:spPr bwMode="auto">
          <a:xfrm>
            <a:off x="142632" y="1447801"/>
            <a:ext cx="2895600" cy="629859"/>
          </a:xfrm>
          <a:prstGeom prst="rect">
            <a:avLst/>
          </a:prstGeom>
          <a:noFill/>
        </p:spPr>
      </p:pic>
      <p:pic>
        <p:nvPicPr>
          <p:cNvPr id="13" name="Picture 17" descr="C:\Users\bmoseley.BCM\AppData\Local\Microsoft\Windows\Temporary Internet Files\Content.Outlook\GQVWNFX2\50892_05 (2).jpg"/>
          <p:cNvPicPr>
            <a:picLocks noChangeAspect="1" noChangeArrowheads="1"/>
          </p:cNvPicPr>
          <p:nvPr/>
        </p:nvPicPr>
        <p:blipFill rotWithShape="1">
          <a:blip r:embed="rId5" cstate="print">
            <a:extLst/>
          </a:blip>
          <a:srcRect l="-102" t="16755" r="29450"/>
          <a:stretch/>
        </p:blipFill>
        <p:spPr bwMode="auto">
          <a:xfrm>
            <a:off x="7370000" y="4008438"/>
            <a:ext cx="2862374" cy="2239962"/>
          </a:xfrm>
          <a:prstGeom prst="rect">
            <a:avLst/>
          </a:prstGeom>
          <a:ln>
            <a:noFill/>
          </a:ln>
          <a:effectLst>
            <a:outerShdw blurRad="190500" algn="tl" rotWithShape="0">
              <a:srgbClr val="000000">
                <a:alpha val="70000"/>
              </a:srgbClr>
            </a:outerShdw>
            <a:reflection blurRad="6350" stA="52000" endA="300" endPos="35000" dir="5400000" sy="-100000" algn="bl" rotWithShape="0"/>
            <a:softEdge rad="63500"/>
          </a:effectLst>
          <a:extLst/>
        </p:spPr>
      </p:pic>
      <p:pic>
        <p:nvPicPr>
          <p:cNvPr id="16" name="Picture 15"/>
          <p:cNvPicPr>
            <a:picLocks noChangeAspect="1"/>
          </p:cNvPicPr>
          <p:nvPr/>
        </p:nvPicPr>
        <p:blipFill>
          <a:blip r:embed="rId6" cstate="print"/>
          <a:srcRect l="12676" t="20078" r="4225" b="19688"/>
          <a:stretch>
            <a:fillRect/>
          </a:stretch>
        </p:blipFill>
        <p:spPr>
          <a:xfrm>
            <a:off x="7086601" y="5184184"/>
            <a:ext cx="2175163" cy="1216616"/>
          </a:xfrm>
          <a:prstGeom prst="rect">
            <a:avLst/>
          </a:prstGeom>
        </p:spPr>
      </p:pic>
      <p:pic>
        <p:nvPicPr>
          <p:cNvPr id="12" name="Picture 11" descr="C:\Users\eboerwinkle\AppData\Local\Microsoft\Windows\Temporary Internet Files\Content.Outlook\16IF7FM7\Virtuous Cycle 2 4 15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3071" y="3660184"/>
            <a:ext cx="3179000" cy="3048000"/>
          </a:xfrm>
          <a:prstGeom prst="rect">
            <a:avLst/>
          </a:prstGeom>
          <a:noFill/>
          <a:ln>
            <a:no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8502" y="1538372"/>
            <a:ext cx="2070268" cy="652277"/>
          </a:xfrm>
          <a:prstGeom prst="rect">
            <a:avLst/>
          </a:prstGeom>
        </p:spPr>
      </p:pic>
      <p:pic>
        <p:nvPicPr>
          <p:cNvPr id="5" name="Picture 4"/>
          <p:cNvPicPr>
            <a:picLocks noChangeAspect="1"/>
          </p:cNvPicPr>
          <p:nvPr/>
        </p:nvPicPr>
        <p:blipFill>
          <a:blip r:embed="rId9"/>
          <a:stretch>
            <a:fillRect/>
          </a:stretch>
        </p:blipFill>
        <p:spPr>
          <a:xfrm>
            <a:off x="9408502" y="2396701"/>
            <a:ext cx="2190750" cy="7620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0277" y="3064672"/>
            <a:ext cx="2133600" cy="371475"/>
          </a:xfrm>
          <a:prstGeom prst="rect">
            <a:avLst/>
          </a:prstGeom>
        </p:spPr>
      </p:pic>
      <p:pic>
        <p:nvPicPr>
          <p:cNvPr id="9" name="Picture 8"/>
          <p:cNvPicPr>
            <a:picLocks noChangeAspect="1"/>
          </p:cNvPicPr>
          <p:nvPr/>
        </p:nvPicPr>
        <p:blipFill>
          <a:blip r:embed="rId11"/>
          <a:stretch>
            <a:fillRect/>
          </a:stretch>
        </p:blipFill>
        <p:spPr>
          <a:xfrm>
            <a:off x="7552935" y="2189675"/>
            <a:ext cx="1475642" cy="555825"/>
          </a:xfrm>
          <a:prstGeom prst="rect">
            <a:avLst/>
          </a:prstGeom>
        </p:spPr>
      </p:pic>
      <p:pic>
        <p:nvPicPr>
          <p:cNvPr id="10" name="Picture 9"/>
          <p:cNvPicPr>
            <a:picLocks noChangeAspect="1"/>
          </p:cNvPicPr>
          <p:nvPr/>
        </p:nvPicPr>
        <p:blipFill>
          <a:blip r:embed="rId12"/>
          <a:stretch>
            <a:fillRect/>
          </a:stretch>
        </p:blipFill>
        <p:spPr>
          <a:xfrm>
            <a:off x="117917" y="2683137"/>
            <a:ext cx="7244758" cy="850599"/>
          </a:xfrm>
          <a:prstGeom prst="rect">
            <a:avLst/>
          </a:prstGeom>
        </p:spPr>
      </p:pic>
    </p:spTree>
    <p:extLst>
      <p:ext uri="{BB962C8B-B14F-4D97-AF65-F5344CB8AC3E}">
        <p14:creationId xmlns:p14="http://schemas.microsoft.com/office/powerpoint/2010/main" val="1689092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Opportunities for the CMGs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30215" y="2200770"/>
            <a:ext cx="10086281" cy="4098430"/>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smtClean="0">
                <a:latin typeface="Arial" panose="020B0604020202020204" pitchFamily="34" charset="0"/>
                <a:cs typeface="Arial" panose="020B0604020202020204" pitchFamily="34" charset="0"/>
              </a:rPr>
              <a:t>Broader Class of Models of Disease and Inheritance</a:t>
            </a:r>
          </a:p>
          <a:p>
            <a:r>
              <a:rPr lang="en-US" sz="3200" dirty="0" smtClean="0">
                <a:latin typeface="Arial" panose="020B0604020202020204" pitchFamily="34" charset="0"/>
                <a:cs typeface="Arial" panose="020B0604020202020204" pitchFamily="34" charset="0"/>
              </a:rPr>
              <a:t>New </a:t>
            </a:r>
            <a:r>
              <a:rPr lang="en-US" sz="3200" dirty="0">
                <a:latin typeface="Arial" panose="020B0604020202020204" pitchFamily="34" charset="0"/>
                <a:cs typeface="Arial" panose="020B0604020202020204" pitchFamily="34" charset="0"/>
              </a:rPr>
              <a:t>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Data </a:t>
            </a:r>
            <a:r>
              <a:rPr lang="en-US" sz="3200" dirty="0" smtClean="0">
                <a:latin typeface="Arial" panose="020B0604020202020204" pitchFamily="34" charset="0"/>
                <a:cs typeface="Arial" panose="020B0604020202020204" pitchFamily="34" charset="0"/>
              </a:rPr>
              <a:t>Lake</a:t>
            </a:r>
            <a:r>
              <a:rPr lang="en-US" sz="3200" dirty="0">
                <a:latin typeface="Arial" panose="020B0604020202020204" pitchFamily="34" charset="0"/>
                <a:cs typeface="Arial" panose="020B0604020202020204" pitchFamily="34" charset="0"/>
              </a:rPr>
              <a:t> and New Models of Data Sharing</a:t>
            </a:r>
          </a:p>
          <a:p>
            <a:endParaRPr lang="en-US" sz="3200" dirty="0" smtClean="0">
              <a:latin typeface="Arial" panose="020B0604020202020204" pitchFamily="34" charset="0"/>
              <a:cs typeface="Arial" panose="020B0604020202020204" pitchFamily="34" charset="0"/>
            </a:endParaRP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endParaRPr lang="en-US"/>
          </a:p>
        </p:txBody>
      </p:sp>
      <p:sp>
        <p:nvSpPr>
          <p:cNvPr id="5" name="Left Brace 4"/>
          <p:cNvSpPr/>
          <p:nvPr/>
        </p:nvSpPr>
        <p:spPr>
          <a:xfrm>
            <a:off x="930876" y="2200770"/>
            <a:ext cx="321275" cy="159687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 name="Rectangle 5"/>
          <p:cNvSpPr/>
          <p:nvPr/>
        </p:nvSpPr>
        <p:spPr>
          <a:xfrm rot="16200000">
            <a:off x="-866495" y="2094123"/>
            <a:ext cx="2919261" cy="646331"/>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Heterogeneity</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rot="16200000">
            <a:off x="-87410" y="4486184"/>
            <a:ext cx="1617751" cy="1200329"/>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effectLst>
                  <a:outerShdw blurRad="12700" dist="38100" dir="2700000" algn="tl" rotWithShape="0">
                    <a:schemeClr val="bg1">
                      <a:lumMod val="50000"/>
                    </a:schemeClr>
                  </a:outerShdw>
                </a:effectLst>
              </a:rPr>
              <a:t>Data</a:t>
            </a:r>
          </a:p>
          <a:p>
            <a:pPr algn="ctr"/>
            <a:r>
              <a:rPr lang="en-U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Science</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p:cNvSpPr/>
          <p:nvPr/>
        </p:nvSpPr>
        <p:spPr>
          <a:xfrm rot="16200000">
            <a:off x="8938594" y="3588261"/>
            <a:ext cx="2833341" cy="1200329"/>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effectLst>
                  <a:outerShdw blurRad="12700" dist="38100" dir="2700000" algn="tl" rotWithShape="0">
                    <a:schemeClr val="bg1">
                      <a:lumMod val="50000"/>
                    </a:schemeClr>
                  </a:outerShdw>
                </a:effectLst>
              </a:rPr>
              <a:t>Data</a:t>
            </a:r>
          </a:p>
          <a:p>
            <a:pPr algn="ctr"/>
            <a:r>
              <a:rPr lang="en-US" sz="3600" b="1" dirty="0" smtClean="0">
                <a:ln w="9525">
                  <a:solidFill>
                    <a:schemeClr val="bg1"/>
                  </a:solidFill>
                  <a:prstDash val="solid"/>
                </a:ln>
                <a:effectLst>
                  <a:outerShdw blurRad="12700" dist="38100" dir="2700000" algn="tl" rotWithShape="0">
                    <a:schemeClr val="bg1">
                      <a:lumMod val="50000"/>
                    </a:schemeClr>
                  </a:outerShdw>
                </a:effectLst>
              </a:rPr>
              <a:t>Accumulation</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118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73081"/>
            <a:ext cx="7886700" cy="1021871"/>
          </a:xfrm>
        </p:spPr>
        <p:txBody>
          <a:bodyPr>
            <a:normAutofit/>
          </a:bodyPr>
          <a:lstStyle/>
          <a:p>
            <a:pPr algn="ctr"/>
            <a:r>
              <a:rPr lang="en-US" sz="4000" b="1" dirty="0" smtClean="0">
                <a:latin typeface="Arial" panose="020B0604020202020204" pitchFamily="34" charset="0"/>
                <a:cs typeface="Arial" panose="020B0604020202020204" pitchFamily="34" charset="0"/>
              </a:rPr>
              <a:t>Why Multi-Ethnic Studies?</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7171" y="1171788"/>
            <a:ext cx="4519882" cy="2731903"/>
          </a:xfrm>
        </p:spPr>
        <p:txBody>
          <a:bodyPr>
            <a:normAutofit/>
          </a:bodyPr>
          <a:lstStyle/>
          <a:p>
            <a:r>
              <a:rPr lang="en-US" dirty="0" smtClean="0"/>
              <a:t>Differences in Environment</a:t>
            </a:r>
          </a:p>
          <a:p>
            <a:r>
              <a:rPr lang="en-US" dirty="0" smtClean="0"/>
              <a:t>Differences in site frequency spectrum</a:t>
            </a:r>
          </a:p>
          <a:p>
            <a:r>
              <a:rPr lang="en-US" dirty="0" smtClean="0"/>
              <a:t>G x E</a:t>
            </a:r>
          </a:p>
          <a:p>
            <a:r>
              <a:rPr lang="en-US" dirty="0" smtClean="0"/>
              <a:t>Epidemiology </a:t>
            </a:r>
            <a:r>
              <a:rPr lang="en-US" dirty="0"/>
              <a:t>of Disease</a:t>
            </a:r>
          </a:p>
          <a:p>
            <a:endParaRPr lang="en-US" dirty="0"/>
          </a:p>
        </p:txBody>
      </p:sp>
      <p:sp>
        <p:nvSpPr>
          <p:cNvPr id="4" name="Slide Number Placeholder 3"/>
          <p:cNvSpPr>
            <a:spLocks noGrp="1"/>
          </p:cNvSpPr>
          <p:nvPr>
            <p:ph type="sldNum" sz="quarter" idx="12"/>
          </p:nvPr>
        </p:nvSpPr>
        <p:spPr/>
        <p:txBody>
          <a:bodyPr/>
          <a:lstStyle/>
          <a:p>
            <a:fld id="{4BC193AB-794D-41C8-AA38-C07DD64F998E}" type="slidenum">
              <a:rPr lang="en-US" smtClean="0"/>
              <a:t>4</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0526" b="52426"/>
          <a:stretch/>
        </p:blipFill>
        <p:spPr>
          <a:xfrm>
            <a:off x="7240687" y="3867079"/>
            <a:ext cx="2614854" cy="2777563"/>
          </a:xfrm>
          <a:prstGeom prst="rect">
            <a:avLst/>
          </a:prstGeom>
        </p:spPr>
      </p:pic>
      <p:pic>
        <p:nvPicPr>
          <p:cNvPr id="7" name="Picture 6"/>
          <p:cNvPicPr>
            <a:picLocks noChangeAspect="1"/>
          </p:cNvPicPr>
          <p:nvPr/>
        </p:nvPicPr>
        <p:blipFill>
          <a:blip r:embed="rId4"/>
          <a:stretch>
            <a:fillRect/>
          </a:stretch>
        </p:blipFill>
        <p:spPr>
          <a:xfrm>
            <a:off x="1620075" y="3848957"/>
            <a:ext cx="4688407" cy="2689956"/>
          </a:xfrm>
          <a:prstGeom prst="rect">
            <a:avLst/>
          </a:prstGeom>
        </p:spPr>
      </p:pic>
      <p:sp>
        <p:nvSpPr>
          <p:cNvPr id="8" name="Line 4"/>
          <p:cNvSpPr>
            <a:spLocks noChangeShapeType="1"/>
          </p:cNvSpPr>
          <p:nvPr/>
        </p:nvSpPr>
        <p:spPr bwMode="auto">
          <a:xfrm>
            <a:off x="1779589" y="960048"/>
            <a:ext cx="8575675" cy="0"/>
          </a:xfrm>
          <a:prstGeom prst="line">
            <a:avLst/>
          </a:prstGeom>
          <a:noFill/>
          <a:ln w="38100">
            <a:solidFill>
              <a:srgbClr val="FF0000"/>
            </a:solidFill>
            <a:round/>
            <a:headEnd/>
            <a:tailEnd/>
          </a:ln>
        </p:spPr>
        <p:txBody>
          <a:bodyPr/>
          <a:lstStyle/>
          <a:p>
            <a:endParaRPr lang="en-US"/>
          </a:p>
        </p:txBody>
      </p:sp>
      <p:sp>
        <p:nvSpPr>
          <p:cNvPr id="9" name="TextBox 8"/>
          <p:cNvSpPr txBox="1"/>
          <p:nvPr/>
        </p:nvSpPr>
        <p:spPr>
          <a:xfrm>
            <a:off x="7142201" y="1631090"/>
            <a:ext cx="4881336" cy="1200329"/>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A full 1/3 of solved cases come</a:t>
            </a:r>
          </a:p>
          <a:p>
            <a:r>
              <a:rPr lang="en-US" sz="2400" b="1" dirty="0">
                <a:solidFill>
                  <a:srgbClr val="FF0000"/>
                </a:solidFill>
                <a:latin typeface="Arial" panose="020B0604020202020204" pitchFamily="34" charset="0"/>
                <a:cs typeface="Arial" panose="020B0604020202020204" pitchFamily="34" charset="0"/>
              </a:rPr>
              <a:t>f</a:t>
            </a:r>
            <a:r>
              <a:rPr lang="en-US" sz="2400" b="1" dirty="0" smtClean="0">
                <a:solidFill>
                  <a:srgbClr val="FF0000"/>
                </a:solidFill>
                <a:latin typeface="Arial" panose="020B0604020202020204" pitchFamily="34" charset="0"/>
                <a:cs typeface="Arial" panose="020B0604020202020204" pitchFamily="34" charset="0"/>
              </a:rPr>
              <a:t>rom genes discovered in</a:t>
            </a:r>
          </a:p>
          <a:p>
            <a:r>
              <a:rPr lang="en-US" sz="2400" b="1" dirty="0" smtClean="0">
                <a:solidFill>
                  <a:srgbClr val="FF0000"/>
                </a:solidFill>
                <a:latin typeface="Arial" panose="020B0604020202020204" pitchFamily="34" charset="0"/>
                <a:cs typeface="Arial" panose="020B0604020202020204" pitchFamily="34" charset="0"/>
              </a:rPr>
              <a:t>the past four years. Yang, </a:t>
            </a:r>
            <a:r>
              <a:rPr lang="en-US" sz="2400" b="1" i="1" dirty="0" smtClean="0">
                <a:solidFill>
                  <a:srgbClr val="FF0000"/>
                </a:solidFill>
                <a:latin typeface="Arial" panose="020B0604020202020204" pitchFamily="34" charset="0"/>
                <a:cs typeface="Arial" panose="020B0604020202020204" pitchFamily="34" charset="0"/>
              </a:rPr>
              <a:t>JAMA</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433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399" y="216841"/>
            <a:ext cx="4970402" cy="1325563"/>
          </a:xfrm>
        </p:spPr>
        <p:txBody>
          <a:bodyPr/>
          <a:lstStyle/>
          <a:p>
            <a:r>
              <a:rPr lang="en-US" b="1" dirty="0" smtClean="0">
                <a:latin typeface="Arial" panose="020B0604020202020204" pitchFamily="34" charset="0"/>
                <a:cs typeface="Arial" panose="020B0604020202020204" pitchFamily="34" charset="0"/>
              </a:rPr>
              <a:t>Persistent Bias</a:t>
            </a:r>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0841"/>
          <a:stretch/>
        </p:blipFill>
        <p:spPr>
          <a:xfrm>
            <a:off x="1430399" y="2078476"/>
            <a:ext cx="4550275" cy="4067142"/>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394"/>
          <a:stretch/>
        </p:blipFill>
        <p:spPr>
          <a:xfrm>
            <a:off x="7448140" y="223582"/>
            <a:ext cx="4282544" cy="6510847"/>
          </a:xfrm>
          <a:prstGeom prst="rect">
            <a:avLst/>
          </a:prstGeom>
        </p:spPr>
      </p:pic>
      <p:sp>
        <p:nvSpPr>
          <p:cNvPr id="6" name="Line 4"/>
          <p:cNvSpPr>
            <a:spLocks noChangeShapeType="1"/>
          </p:cNvSpPr>
          <p:nvPr/>
        </p:nvSpPr>
        <p:spPr bwMode="auto">
          <a:xfrm>
            <a:off x="388450" y="1503348"/>
            <a:ext cx="6254627"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31801" y="6312358"/>
            <a:ext cx="3890809"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Popejoy</a:t>
            </a:r>
            <a:r>
              <a:rPr lang="en-US" dirty="0" smtClean="0">
                <a:latin typeface="Arial" panose="020B0604020202020204" pitchFamily="34" charset="0"/>
                <a:cs typeface="Arial" panose="020B0604020202020204" pitchFamily="34" charset="0"/>
              </a:rPr>
              <a:t> and Fullerton: Nature, 2016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511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Opportunities for the CMGs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30216" y="2200770"/>
            <a:ext cx="10069806" cy="4098430"/>
          </a:xfrm>
        </p:spPr>
        <p:txBody>
          <a:bodyPr/>
          <a:lstStyle/>
          <a:p>
            <a:r>
              <a:rPr lang="en-US" sz="3200" dirty="0" smtClean="0">
                <a:latin typeface="Arial" panose="020B0604020202020204" pitchFamily="34" charset="0"/>
                <a:cs typeface="Arial" panose="020B0604020202020204" pitchFamily="34" charset="0"/>
              </a:rPr>
              <a:t>Expand ethnic representation</a:t>
            </a:r>
          </a:p>
          <a:p>
            <a:r>
              <a:rPr lang="en-US" sz="3200" dirty="0" smtClean="0">
                <a:latin typeface="Arial" panose="020B0604020202020204" pitchFamily="34" charset="0"/>
                <a:cs typeface="Arial" panose="020B0604020202020204" pitchFamily="34" charset="0"/>
              </a:rPr>
              <a:t>Broader Class of Models of Disease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Inheritance</a:t>
            </a:r>
          </a:p>
          <a:p>
            <a:r>
              <a:rPr lang="en-US" sz="3200" dirty="0" smtClean="0">
                <a:latin typeface="Arial" panose="020B0604020202020204" pitchFamily="34" charset="0"/>
                <a:cs typeface="Arial" panose="020B0604020202020204" pitchFamily="34" charset="0"/>
              </a:rPr>
              <a:t>New </a:t>
            </a:r>
            <a:r>
              <a:rPr lang="en-US" sz="3200" dirty="0">
                <a:latin typeface="Arial" panose="020B0604020202020204" pitchFamily="34" charset="0"/>
                <a:cs typeface="Arial" panose="020B0604020202020204" pitchFamily="34" charset="0"/>
              </a:rPr>
              <a:t>data types (SVs and phased data; RG</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Virtuous </a:t>
            </a:r>
            <a:r>
              <a:rPr lang="en-US" sz="3200" dirty="0">
                <a:latin typeface="Arial" panose="020B0604020202020204" pitchFamily="34" charset="0"/>
                <a:cs typeface="Arial" panose="020B0604020202020204" pitchFamily="34" charset="0"/>
              </a:rPr>
              <a:t>cycle of Practice and </a:t>
            </a:r>
            <a:r>
              <a:rPr lang="en-US" sz="3200" dirty="0" smtClean="0">
                <a:latin typeface="Arial" panose="020B0604020202020204" pitchFamily="34" charset="0"/>
                <a:cs typeface="Arial" panose="020B0604020202020204" pitchFamily="34" charset="0"/>
              </a:rPr>
              <a:t>Discovery</a:t>
            </a:r>
          </a:p>
          <a:p>
            <a:r>
              <a:rPr lang="en-US" sz="3200" dirty="0" smtClean="0">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Data Lake and New Models of Data Sharing</a:t>
            </a:r>
          </a:p>
          <a:p>
            <a:endParaRPr lang="en-US" dirty="0"/>
          </a:p>
        </p:txBody>
      </p:sp>
      <p:sp>
        <p:nvSpPr>
          <p:cNvPr id="4" name="Line 4"/>
          <p:cNvSpPr>
            <a:spLocks noChangeShapeType="1"/>
          </p:cNvSpPr>
          <p:nvPr/>
        </p:nvSpPr>
        <p:spPr bwMode="auto">
          <a:xfrm>
            <a:off x="1779589" y="1517503"/>
            <a:ext cx="8575675" cy="0"/>
          </a:xfrm>
          <a:prstGeom prst="line">
            <a:avLst/>
          </a:prstGeom>
          <a:noFill/>
          <a:ln w="38100">
            <a:solidFill>
              <a:srgbClr val="FF0000"/>
            </a:solidFill>
            <a:round/>
            <a:headEnd/>
            <a:tailEnd/>
          </a:ln>
        </p:spPr>
        <p:txBody>
          <a:bodyPr/>
          <a:lstStyle/>
          <a:p>
            <a:endParaRPr lang="en-US"/>
          </a:p>
        </p:txBody>
      </p:sp>
      <p:sp>
        <p:nvSpPr>
          <p:cNvPr id="5" name="Right Arrow 4"/>
          <p:cNvSpPr/>
          <p:nvPr/>
        </p:nvSpPr>
        <p:spPr>
          <a:xfrm>
            <a:off x="790837" y="2962236"/>
            <a:ext cx="378941" cy="230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17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0173" y="152401"/>
            <a:ext cx="11500022" cy="707886"/>
          </a:xfrm>
          <a:prstGeom prst="rect">
            <a:avLst/>
          </a:prstGeom>
          <a:noFill/>
        </p:spPr>
        <p:txBody>
          <a:bodyPr wrap="square" rtlCol="0">
            <a:spAutoFit/>
          </a:bodyPr>
          <a:lstStyle/>
          <a:p>
            <a:pPr algn="ctr"/>
            <a:r>
              <a:rPr lang="en-US" sz="4000" b="1" dirty="0" smtClean="0">
                <a:latin typeface="Arial" panose="020B0604020202020204" pitchFamily="34" charset="0"/>
                <a:cs typeface="Arial" panose="020B0604020202020204" pitchFamily="34" charset="0"/>
              </a:rPr>
              <a:t>Challenging Simple Models of Inheritance</a:t>
            </a:r>
            <a:endParaRPr lang="en-US" sz="4000" b="1" dirty="0">
              <a:latin typeface="Arial" panose="020B0604020202020204" pitchFamily="34" charset="0"/>
              <a:cs typeface="Arial" panose="020B0604020202020204" pitchFamily="34" charset="0"/>
            </a:endParaRPr>
          </a:p>
        </p:txBody>
      </p:sp>
      <p:sp>
        <p:nvSpPr>
          <p:cNvPr id="81" name="TextBox 80"/>
          <p:cNvSpPr txBox="1"/>
          <p:nvPr/>
        </p:nvSpPr>
        <p:spPr>
          <a:xfrm>
            <a:off x="1828800" y="762001"/>
            <a:ext cx="8458200" cy="461665"/>
          </a:xfrm>
          <a:prstGeom prst="rect">
            <a:avLst/>
          </a:prstGeom>
          <a:noFill/>
        </p:spPr>
        <p:txBody>
          <a:bodyPr wrap="square" rtlCol="0">
            <a:spAutoFit/>
          </a:bodyPr>
          <a:lstStyle/>
          <a:p>
            <a:endParaRPr lang="en-US" sz="2400" b="1" dirty="0">
              <a:solidFill>
                <a:prstClr val="black"/>
              </a:solidFill>
              <a:latin typeface="Calibri"/>
              <a:cs typeface="Arial" charset="0"/>
            </a:endParaRPr>
          </a:p>
        </p:txBody>
      </p:sp>
      <p:grpSp>
        <p:nvGrpSpPr>
          <p:cNvPr id="3" name="Group 2"/>
          <p:cNvGrpSpPr/>
          <p:nvPr/>
        </p:nvGrpSpPr>
        <p:grpSpPr>
          <a:xfrm>
            <a:off x="4765597" y="1263913"/>
            <a:ext cx="7239000" cy="1756788"/>
            <a:chOff x="2286000" y="1031788"/>
            <a:chExt cx="7848600" cy="2030103"/>
          </a:xfrm>
        </p:grpSpPr>
        <p:sp>
          <p:nvSpPr>
            <p:cNvPr id="82" name="Rectangle 81"/>
            <p:cNvSpPr/>
            <p:nvPr/>
          </p:nvSpPr>
          <p:spPr>
            <a:xfrm>
              <a:off x="2286000" y="2667243"/>
              <a:ext cx="7848600" cy="3946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ectangle 99"/>
            <p:cNvSpPr/>
            <p:nvPr/>
          </p:nvSpPr>
          <p:spPr>
            <a:xfrm>
              <a:off x="2286000" y="1606131"/>
              <a:ext cx="7848600" cy="1055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p:cNvSpPr/>
            <p:nvPr/>
          </p:nvSpPr>
          <p:spPr>
            <a:xfrm>
              <a:off x="2286000" y="1072731"/>
              <a:ext cx="7848600" cy="521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TextBox 102"/>
            <p:cNvSpPr txBox="1"/>
            <p:nvPr/>
          </p:nvSpPr>
          <p:spPr>
            <a:xfrm>
              <a:off x="2286001" y="1031788"/>
              <a:ext cx="1915791" cy="584775"/>
            </a:xfrm>
            <a:prstGeom prst="rect">
              <a:avLst/>
            </a:prstGeom>
            <a:noFill/>
          </p:spPr>
          <p:txBody>
            <a:bodyPr wrap="square" rtlCol="1">
              <a:spAutoFit/>
            </a:bodyPr>
            <a:lstStyle/>
            <a:p>
              <a:r>
                <a:rPr lang="en-US" sz="1600" b="1" i="1" dirty="0">
                  <a:solidFill>
                    <a:prstClr val="black"/>
                  </a:solidFill>
                  <a:latin typeface="Calibri"/>
                  <a:cs typeface="Arial" charset="0"/>
                </a:rPr>
                <a:t>Molecular diagnosis:</a:t>
              </a:r>
              <a:endParaRPr lang="he-IL" sz="1600" b="1" i="1" dirty="0">
                <a:solidFill>
                  <a:prstClr val="black"/>
                </a:solidFill>
                <a:latin typeface="Calibri"/>
                <a:cs typeface="Arial" charset="0"/>
              </a:endParaRPr>
            </a:p>
          </p:txBody>
        </p:sp>
        <p:sp>
          <p:nvSpPr>
            <p:cNvPr id="104" name="TextBox 103"/>
            <p:cNvSpPr txBox="1"/>
            <p:nvPr/>
          </p:nvSpPr>
          <p:spPr>
            <a:xfrm>
              <a:off x="4038600" y="1184187"/>
              <a:ext cx="914400" cy="338554"/>
            </a:xfrm>
            <a:prstGeom prst="rect">
              <a:avLst/>
            </a:prstGeom>
            <a:noFill/>
          </p:spPr>
          <p:txBody>
            <a:bodyPr wrap="square" rtlCol="1">
              <a:spAutoFit/>
            </a:bodyPr>
            <a:lstStyle/>
            <a:p>
              <a:pPr algn="ctr"/>
              <a:r>
                <a:rPr lang="en-US" sz="1600" b="1" dirty="0">
                  <a:solidFill>
                    <a:prstClr val="black"/>
                  </a:solidFill>
                  <a:latin typeface="Calibri"/>
                  <a:cs typeface="Arial" charset="0"/>
                </a:rPr>
                <a:t>Gene A</a:t>
              </a:r>
              <a:endParaRPr lang="he-IL" sz="1600" b="1" dirty="0">
                <a:solidFill>
                  <a:prstClr val="black"/>
                </a:solidFill>
                <a:latin typeface="Calibri"/>
                <a:cs typeface="Arial" charset="0"/>
              </a:endParaRPr>
            </a:p>
          </p:txBody>
        </p:sp>
        <p:sp>
          <p:nvSpPr>
            <p:cNvPr id="106" name="TextBox 105"/>
            <p:cNvSpPr txBox="1"/>
            <p:nvPr/>
          </p:nvSpPr>
          <p:spPr>
            <a:xfrm>
              <a:off x="5688332" y="1184187"/>
              <a:ext cx="868040" cy="338554"/>
            </a:xfrm>
            <a:prstGeom prst="rect">
              <a:avLst/>
            </a:prstGeom>
            <a:noFill/>
          </p:spPr>
          <p:txBody>
            <a:bodyPr wrap="square" rtlCol="1">
              <a:spAutoFit/>
            </a:bodyPr>
            <a:lstStyle/>
            <a:p>
              <a:pPr algn="ctr"/>
              <a:r>
                <a:rPr lang="en-US" sz="1600" b="1" dirty="0">
                  <a:solidFill>
                    <a:prstClr val="black"/>
                  </a:solidFill>
                  <a:latin typeface="Calibri"/>
                  <a:cs typeface="Arial" charset="0"/>
                </a:rPr>
                <a:t>Gene B</a:t>
              </a:r>
              <a:endParaRPr lang="he-IL" sz="1600" b="1" dirty="0">
                <a:solidFill>
                  <a:prstClr val="black"/>
                </a:solidFill>
                <a:latin typeface="Calibri"/>
                <a:cs typeface="Arial" charset="0"/>
              </a:endParaRPr>
            </a:p>
          </p:txBody>
        </p:sp>
        <p:sp>
          <p:nvSpPr>
            <p:cNvPr id="107" name="Oval 106"/>
            <p:cNvSpPr/>
            <p:nvPr/>
          </p:nvSpPr>
          <p:spPr>
            <a:xfrm>
              <a:off x="3959228" y="1699809"/>
              <a:ext cx="1069972" cy="85597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Calibri"/>
                <a:cs typeface="Arial" panose="020B0604020202020204" pitchFamily="34" charset="0"/>
              </a:endParaRPr>
            </a:p>
          </p:txBody>
        </p:sp>
        <p:sp>
          <p:nvSpPr>
            <p:cNvPr id="108" name="Oval 107"/>
            <p:cNvSpPr/>
            <p:nvPr/>
          </p:nvSpPr>
          <p:spPr>
            <a:xfrm>
              <a:off x="5635628" y="1699809"/>
              <a:ext cx="1069972" cy="85597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Calibri"/>
                <a:cs typeface="Arial" panose="020B0604020202020204" pitchFamily="34" charset="0"/>
              </a:endParaRPr>
            </a:p>
          </p:txBody>
        </p:sp>
        <p:sp>
          <p:nvSpPr>
            <p:cNvPr id="109" name="Oval 108"/>
            <p:cNvSpPr/>
            <p:nvPr/>
          </p:nvSpPr>
          <p:spPr>
            <a:xfrm>
              <a:off x="8134036" y="1699809"/>
              <a:ext cx="1069972" cy="85597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Calibri"/>
                <a:cs typeface="Arial" panose="020B0604020202020204" pitchFamily="34" charset="0"/>
              </a:endParaRPr>
            </a:p>
          </p:txBody>
        </p:sp>
        <p:sp>
          <p:nvSpPr>
            <p:cNvPr id="110" name="Oval 109"/>
            <p:cNvSpPr/>
            <p:nvPr/>
          </p:nvSpPr>
          <p:spPr>
            <a:xfrm>
              <a:off x="8455028" y="1699809"/>
              <a:ext cx="1069972" cy="855979"/>
            </a:xfrm>
            <a:prstGeom prst="ellipse">
              <a:avLst/>
            </a:prstGeom>
            <a:solidFill>
              <a:schemeClr val="accent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Calibri"/>
                <a:cs typeface="Arial" panose="020B0604020202020204" pitchFamily="34" charset="0"/>
              </a:endParaRPr>
            </a:p>
          </p:txBody>
        </p:sp>
        <p:sp>
          <p:nvSpPr>
            <p:cNvPr id="111" name="TextBox 110"/>
            <p:cNvSpPr txBox="1"/>
            <p:nvPr/>
          </p:nvSpPr>
          <p:spPr>
            <a:xfrm>
              <a:off x="7933350" y="1184187"/>
              <a:ext cx="905850" cy="338554"/>
            </a:xfrm>
            <a:prstGeom prst="rect">
              <a:avLst/>
            </a:prstGeom>
            <a:noFill/>
          </p:spPr>
          <p:txBody>
            <a:bodyPr wrap="square" rtlCol="1">
              <a:spAutoFit/>
            </a:bodyPr>
            <a:lstStyle/>
            <a:p>
              <a:r>
                <a:rPr lang="en-US" sz="1600" b="1" dirty="0">
                  <a:solidFill>
                    <a:prstClr val="black"/>
                  </a:solidFill>
                  <a:latin typeface="Calibri"/>
                  <a:cs typeface="Arial" charset="0"/>
                </a:rPr>
                <a:t>Gene A</a:t>
              </a:r>
              <a:endParaRPr lang="he-IL" sz="1600" b="1" dirty="0">
                <a:solidFill>
                  <a:prstClr val="black"/>
                </a:solidFill>
                <a:latin typeface="Calibri"/>
                <a:cs typeface="Arial" charset="0"/>
              </a:endParaRPr>
            </a:p>
          </p:txBody>
        </p:sp>
        <p:sp>
          <p:nvSpPr>
            <p:cNvPr id="112" name="TextBox 111"/>
            <p:cNvSpPr txBox="1"/>
            <p:nvPr/>
          </p:nvSpPr>
          <p:spPr>
            <a:xfrm>
              <a:off x="8906850" y="1184187"/>
              <a:ext cx="999150" cy="338554"/>
            </a:xfrm>
            <a:prstGeom prst="rect">
              <a:avLst/>
            </a:prstGeom>
            <a:noFill/>
          </p:spPr>
          <p:txBody>
            <a:bodyPr wrap="square" rtlCol="1">
              <a:spAutoFit/>
            </a:bodyPr>
            <a:lstStyle/>
            <a:p>
              <a:r>
                <a:rPr lang="en-US" sz="1600" b="1" dirty="0">
                  <a:solidFill>
                    <a:prstClr val="black"/>
                  </a:solidFill>
                  <a:latin typeface="Calibri"/>
                  <a:cs typeface="Arial" charset="0"/>
                </a:rPr>
                <a:t>Gene B</a:t>
              </a:r>
              <a:endParaRPr lang="he-IL" sz="1600" b="1" dirty="0">
                <a:solidFill>
                  <a:prstClr val="black"/>
                </a:solidFill>
                <a:latin typeface="Calibri"/>
                <a:cs typeface="Arial" charset="0"/>
              </a:endParaRPr>
            </a:p>
          </p:txBody>
        </p:sp>
        <p:sp>
          <p:nvSpPr>
            <p:cNvPr id="113" name="TextBox 112"/>
            <p:cNvSpPr txBox="1"/>
            <p:nvPr/>
          </p:nvSpPr>
          <p:spPr>
            <a:xfrm>
              <a:off x="2286001" y="1869987"/>
              <a:ext cx="1915791" cy="338554"/>
            </a:xfrm>
            <a:prstGeom prst="rect">
              <a:avLst/>
            </a:prstGeom>
            <a:noFill/>
          </p:spPr>
          <p:txBody>
            <a:bodyPr wrap="square" rtlCol="1">
              <a:spAutoFit/>
            </a:bodyPr>
            <a:lstStyle/>
            <a:p>
              <a:r>
                <a:rPr lang="en-US" sz="1600" b="1" i="1" dirty="0">
                  <a:solidFill>
                    <a:prstClr val="black"/>
                  </a:solidFill>
                  <a:latin typeface="Calibri"/>
                  <a:cs typeface="Arial" charset="0"/>
                </a:rPr>
                <a:t>Phenotype:</a:t>
              </a:r>
              <a:endParaRPr lang="he-IL" sz="1600" b="1" i="1" dirty="0">
                <a:solidFill>
                  <a:prstClr val="black"/>
                </a:solidFill>
                <a:latin typeface="Calibri"/>
                <a:cs typeface="Arial" charset="0"/>
              </a:endParaRPr>
            </a:p>
          </p:txBody>
        </p:sp>
        <p:sp>
          <p:nvSpPr>
            <p:cNvPr id="114" name="TextBox 113"/>
            <p:cNvSpPr txBox="1"/>
            <p:nvPr/>
          </p:nvSpPr>
          <p:spPr>
            <a:xfrm>
              <a:off x="4038600" y="2694539"/>
              <a:ext cx="2667000" cy="338554"/>
            </a:xfrm>
            <a:prstGeom prst="rect">
              <a:avLst/>
            </a:prstGeom>
            <a:noFill/>
          </p:spPr>
          <p:txBody>
            <a:bodyPr wrap="square" rtlCol="1">
              <a:spAutoFit/>
            </a:bodyPr>
            <a:lstStyle/>
            <a:p>
              <a:pPr algn="ctr"/>
              <a:r>
                <a:rPr lang="en-US" sz="1600" dirty="0">
                  <a:solidFill>
                    <a:prstClr val="black"/>
                  </a:solidFill>
                  <a:latin typeface="Calibri"/>
                  <a:cs typeface="Arial" charset="0"/>
                </a:rPr>
                <a:t>Distinct phenotypes</a:t>
              </a:r>
              <a:endParaRPr lang="he-IL" sz="1600" dirty="0">
                <a:solidFill>
                  <a:prstClr val="black"/>
                </a:solidFill>
                <a:latin typeface="Calibri"/>
                <a:cs typeface="Arial" charset="0"/>
              </a:endParaRPr>
            </a:p>
          </p:txBody>
        </p:sp>
        <p:sp>
          <p:nvSpPr>
            <p:cNvPr id="115" name="TextBox 114"/>
            <p:cNvSpPr txBox="1"/>
            <p:nvPr/>
          </p:nvSpPr>
          <p:spPr>
            <a:xfrm>
              <a:off x="7467600" y="2694539"/>
              <a:ext cx="2667000" cy="338554"/>
            </a:xfrm>
            <a:prstGeom prst="rect">
              <a:avLst/>
            </a:prstGeom>
            <a:noFill/>
          </p:spPr>
          <p:txBody>
            <a:bodyPr wrap="square" rtlCol="1">
              <a:spAutoFit/>
            </a:bodyPr>
            <a:lstStyle/>
            <a:p>
              <a:pPr algn="ctr"/>
              <a:r>
                <a:rPr lang="en-US" sz="1600" dirty="0">
                  <a:solidFill>
                    <a:prstClr val="black"/>
                  </a:solidFill>
                  <a:latin typeface="Calibri"/>
                  <a:cs typeface="Arial" charset="0"/>
                </a:rPr>
                <a:t>Overlapping phenotypes</a:t>
              </a:r>
              <a:endParaRPr lang="he-IL" sz="1600" dirty="0">
                <a:solidFill>
                  <a:prstClr val="black"/>
                </a:solidFill>
                <a:latin typeface="Calibri"/>
                <a:cs typeface="Arial" charset="0"/>
              </a:endParaRPr>
            </a:p>
          </p:txBody>
        </p:sp>
        <p:sp>
          <p:nvSpPr>
            <p:cNvPr id="116" name="TextBox 115"/>
            <p:cNvSpPr txBox="1"/>
            <p:nvPr/>
          </p:nvSpPr>
          <p:spPr>
            <a:xfrm>
              <a:off x="2286001" y="2709689"/>
              <a:ext cx="1915791" cy="338554"/>
            </a:xfrm>
            <a:prstGeom prst="rect">
              <a:avLst/>
            </a:prstGeom>
            <a:noFill/>
          </p:spPr>
          <p:txBody>
            <a:bodyPr wrap="square" rtlCol="1">
              <a:spAutoFit/>
            </a:bodyPr>
            <a:lstStyle/>
            <a:p>
              <a:r>
                <a:rPr lang="en-US" sz="1600" b="1" i="1" dirty="0">
                  <a:solidFill>
                    <a:prstClr val="black"/>
                  </a:solidFill>
                  <a:latin typeface="Calibri"/>
                  <a:cs typeface="Arial" charset="0"/>
                </a:rPr>
                <a:t>Concept:</a:t>
              </a:r>
              <a:endParaRPr lang="he-IL" sz="1600" b="1" i="1" dirty="0">
                <a:solidFill>
                  <a:prstClr val="black"/>
                </a:solidFill>
                <a:latin typeface="Calibri"/>
                <a:cs typeface="Arial" charset="0"/>
              </a:endParaRPr>
            </a:p>
          </p:txBody>
        </p:sp>
      </p:grpSp>
      <p:sp>
        <p:nvSpPr>
          <p:cNvPr id="117" name="Line 4"/>
          <p:cNvSpPr>
            <a:spLocks noChangeShapeType="1"/>
          </p:cNvSpPr>
          <p:nvPr/>
        </p:nvSpPr>
        <p:spPr bwMode="auto">
          <a:xfrm>
            <a:off x="1779589" y="866712"/>
            <a:ext cx="8575675" cy="0"/>
          </a:xfrm>
          <a:prstGeom prst="line">
            <a:avLst/>
          </a:prstGeom>
          <a:noFill/>
          <a:ln w="38100">
            <a:solidFill>
              <a:srgbClr val="FF0000"/>
            </a:solidFill>
            <a:round/>
            <a:headEnd/>
            <a:tailEnd/>
          </a:ln>
        </p:spPr>
        <p:txBody>
          <a:bodyPr/>
          <a:lstStyle/>
          <a:p>
            <a:endParaRPr lang="en-US"/>
          </a:p>
        </p:txBody>
      </p:sp>
      <p:sp>
        <p:nvSpPr>
          <p:cNvPr id="118" name="TextBox 117"/>
          <p:cNvSpPr txBox="1"/>
          <p:nvPr/>
        </p:nvSpPr>
        <p:spPr>
          <a:xfrm>
            <a:off x="277592" y="3737540"/>
            <a:ext cx="4609978" cy="2769989"/>
          </a:xfrm>
          <a:prstGeom prst="rect">
            <a:avLst/>
          </a:prstGeom>
          <a:noFill/>
          <a:ln>
            <a:noFill/>
          </a:ln>
        </p:spPr>
        <p:txBody>
          <a:bodyPr wrap="square" rtlCol="0">
            <a:spAutoFit/>
          </a:bodyPr>
          <a:lstStyle/>
          <a:p>
            <a:pPr>
              <a:spcBef>
                <a:spcPts val="600"/>
              </a:spcBef>
              <a:spcAft>
                <a:spcPts val="1200"/>
              </a:spcAft>
            </a:pPr>
            <a:r>
              <a:rPr lang="en-US" sz="2400" b="1" dirty="0">
                <a:solidFill>
                  <a:srgbClr val="C00000"/>
                </a:solidFill>
                <a:latin typeface="Calibri"/>
                <a:cs typeface="Arial" charset="0"/>
              </a:rPr>
              <a:t>7374 sequential cases </a:t>
            </a:r>
            <a:r>
              <a:rPr lang="en-US" sz="2400" dirty="0">
                <a:solidFill>
                  <a:prstClr val="black"/>
                </a:solidFill>
                <a:latin typeface="Calibri"/>
                <a:cs typeface="Arial" charset="0"/>
              </a:rPr>
              <a:t>for proband-WES</a:t>
            </a:r>
          </a:p>
          <a:p>
            <a:pPr marL="342900" indent="-342900">
              <a:spcBef>
                <a:spcPts val="600"/>
              </a:spcBef>
              <a:spcAft>
                <a:spcPts val="1200"/>
              </a:spcAft>
              <a:buFont typeface="Arial" panose="020B0604020202020204" pitchFamily="34" charset="0"/>
              <a:buChar char="•"/>
            </a:pPr>
            <a:r>
              <a:rPr lang="en-US" sz="2400" dirty="0">
                <a:solidFill>
                  <a:prstClr val="black"/>
                </a:solidFill>
                <a:latin typeface="Calibri"/>
                <a:cs typeface="Arial" charset="0"/>
              </a:rPr>
              <a:t>Diagnosis in</a:t>
            </a:r>
            <a:r>
              <a:rPr lang="en-US" sz="2400" dirty="0">
                <a:solidFill>
                  <a:srgbClr val="C00000"/>
                </a:solidFill>
                <a:latin typeface="Calibri"/>
                <a:cs typeface="Arial" charset="0"/>
              </a:rPr>
              <a:t> </a:t>
            </a:r>
            <a:r>
              <a:rPr lang="en-US" sz="2400" b="1" dirty="0">
                <a:solidFill>
                  <a:srgbClr val="C00000"/>
                </a:solidFill>
                <a:latin typeface="Calibri"/>
                <a:cs typeface="Arial" charset="0"/>
              </a:rPr>
              <a:t>28.2% </a:t>
            </a:r>
            <a:r>
              <a:rPr lang="en-US" sz="2400" dirty="0">
                <a:solidFill>
                  <a:prstClr val="black"/>
                </a:solidFill>
                <a:latin typeface="Calibri"/>
                <a:cs typeface="Arial" charset="0"/>
              </a:rPr>
              <a:t>(2076/7374)</a:t>
            </a:r>
          </a:p>
          <a:p>
            <a:pPr marL="342900" indent="-342900">
              <a:spcBef>
                <a:spcPts val="600"/>
              </a:spcBef>
              <a:spcAft>
                <a:spcPts val="1200"/>
              </a:spcAft>
              <a:buFont typeface="Arial" panose="020B0604020202020204" pitchFamily="34" charset="0"/>
              <a:buChar char="•"/>
            </a:pPr>
            <a:r>
              <a:rPr lang="en-US" sz="2400" dirty="0">
                <a:solidFill>
                  <a:prstClr val="black"/>
                </a:solidFill>
                <a:latin typeface="Calibri"/>
                <a:cs typeface="Arial" charset="0"/>
              </a:rPr>
              <a:t>Two or more diagnoses </a:t>
            </a:r>
            <a:r>
              <a:rPr lang="en-US" sz="2400" b="1" dirty="0">
                <a:solidFill>
                  <a:prstClr val="black"/>
                </a:solidFill>
                <a:latin typeface="Calibri"/>
                <a:cs typeface="Arial" charset="0"/>
              </a:rPr>
              <a:t>related to phenotype </a:t>
            </a:r>
            <a:r>
              <a:rPr lang="en-US" sz="2400" dirty="0">
                <a:solidFill>
                  <a:prstClr val="black"/>
                </a:solidFill>
                <a:latin typeface="Calibri"/>
                <a:cs typeface="Arial" charset="0"/>
              </a:rPr>
              <a:t>in </a:t>
            </a:r>
            <a:r>
              <a:rPr lang="en-US" sz="2400" b="1" dirty="0">
                <a:solidFill>
                  <a:srgbClr val="C00000"/>
                </a:solidFill>
                <a:latin typeface="Calibri"/>
                <a:cs typeface="Arial" charset="0"/>
              </a:rPr>
              <a:t>4.9%</a:t>
            </a:r>
            <a:r>
              <a:rPr lang="en-US" sz="2400" dirty="0">
                <a:solidFill>
                  <a:prstClr val="black"/>
                </a:solidFill>
                <a:latin typeface="Calibri"/>
                <a:cs typeface="Arial" charset="0"/>
              </a:rPr>
              <a:t> (101/2076) of diagnosed cases</a:t>
            </a:r>
          </a:p>
        </p:txBody>
      </p:sp>
      <p:pic>
        <p:nvPicPr>
          <p:cNvPr id="2" name="Picture 1"/>
          <p:cNvPicPr>
            <a:picLocks noChangeAspect="1"/>
          </p:cNvPicPr>
          <p:nvPr/>
        </p:nvPicPr>
        <p:blipFill>
          <a:blip r:embed="rId3"/>
          <a:stretch>
            <a:fillRect/>
          </a:stretch>
        </p:blipFill>
        <p:spPr>
          <a:xfrm>
            <a:off x="6417278" y="3596734"/>
            <a:ext cx="4644519" cy="3118167"/>
          </a:xfrm>
          <a:prstGeom prst="rect">
            <a:avLst/>
          </a:prstGeom>
        </p:spPr>
      </p:pic>
      <p:pic>
        <p:nvPicPr>
          <p:cNvPr id="25" name="Picture 24"/>
          <p:cNvPicPr>
            <a:picLocks noChangeAspect="1"/>
          </p:cNvPicPr>
          <p:nvPr/>
        </p:nvPicPr>
        <p:blipFill>
          <a:blip r:embed="rId4"/>
          <a:stretch>
            <a:fillRect/>
          </a:stretch>
        </p:blipFill>
        <p:spPr>
          <a:xfrm>
            <a:off x="306405" y="1106627"/>
            <a:ext cx="3859102" cy="2334970"/>
          </a:xfrm>
          <a:prstGeom prst="rect">
            <a:avLst/>
          </a:prstGeom>
        </p:spPr>
      </p:pic>
    </p:spTree>
    <p:extLst>
      <p:ext uri="{BB962C8B-B14F-4D97-AF65-F5344CB8AC3E}">
        <p14:creationId xmlns:p14="http://schemas.microsoft.com/office/powerpoint/2010/main" val="353550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6726" y="4291014"/>
            <a:ext cx="8621713" cy="2338387"/>
          </a:xfrm>
          <a:prstGeom prst="rect">
            <a:avLst/>
          </a:prstGeom>
          <a:solidFill>
            <a:schemeClr val="tx1"/>
          </a:solidFill>
        </p:spPr>
        <p:txBody>
          <a:bodyPr wrap="none">
            <a:spAutoFit/>
          </a:bodyPr>
          <a:lstStyle/>
          <a:p>
            <a:pPr defTabSz="457200" fontAlgn="base">
              <a:spcBef>
                <a:spcPct val="0"/>
              </a:spcBef>
              <a:spcAft>
                <a:spcPct val="0"/>
              </a:spcAft>
              <a:buClr>
                <a:srgbClr val="000000"/>
              </a:buClr>
              <a:buSzPct val="100000"/>
              <a:defRPr/>
            </a:pPr>
            <a:r>
              <a:rPr lang="en-US" sz="2000" b="1" dirty="0">
                <a:solidFill>
                  <a:prstClr val="white"/>
                </a:solidFill>
                <a:effectLst>
                  <a:outerShdw blurRad="38100" dist="38100" dir="2700000" algn="tl">
                    <a:srgbClr val="000000">
                      <a:alpha val="43137"/>
                    </a:srgbClr>
                  </a:outerShdw>
                </a:effectLst>
                <a:latin typeface="Arial" charset="0"/>
                <a:ea typeface="ＭＳ Ｐゴシック" charset="-128"/>
                <a:cs typeface="Arial" charset="0"/>
              </a:rPr>
              <a:t>Highlights:</a:t>
            </a:r>
            <a:endParaRPr lang="en-US" b="1" dirty="0">
              <a:solidFill>
                <a:prstClr val="white"/>
              </a:solidFill>
              <a:effectLst>
                <a:outerShdw blurRad="38100" dist="38100" dir="2700000" algn="tl">
                  <a:srgbClr val="000000">
                    <a:alpha val="43137"/>
                  </a:srgbClr>
                </a:outerShdw>
              </a:effectLst>
              <a:latin typeface="Arial" charset="0"/>
              <a:ea typeface="ＭＳ Ｐゴシック" charset="-128"/>
              <a:cs typeface="Arial" charset="0"/>
            </a:endParaRPr>
          </a:p>
          <a:p>
            <a:pPr defTabSz="457200" fontAlgn="base">
              <a:spcBef>
                <a:spcPct val="0"/>
              </a:spcBef>
              <a:spcAft>
                <a:spcPct val="0"/>
              </a:spcAft>
              <a:buClr>
                <a:srgbClr val="000000"/>
              </a:buClr>
              <a:buSzPct val="100000"/>
              <a:defRPr/>
            </a:pPr>
            <a:endParaRPr lang="en-US" b="1" dirty="0">
              <a:solidFill>
                <a:prstClr val="white"/>
              </a:solidFill>
              <a:latin typeface="Arial" charset="0"/>
              <a:ea typeface="ＭＳ Ｐゴシック" charset="-128"/>
              <a:cs typeface="Arial" charset="0"/>
            </a:endParaRP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•WES of a neuropathy cohort identifies causal variants in ∼45% of patients</a:t>
            </a: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•Three candidate peripheral neuropathy disease genes</a:t>
            </a: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a:t>
            </a:r>
            <a:r>
              <a:rPr lang="en-US" b="1" i="1" dirty="0">
                <a:solidFill>
                  <a:prstClr val="white"/>
                </a:solidFill>
                <a:latin typeface="Arial" charset="0"/>
                <a:ea typeface="ＭＳ Ｐゴシック" charset="-128"/>
                <a:cs typeface="Arial" charset="0"/>
              </a:rPr>
              <a:t>PMP2</a:t>
            </a:r>
            <a:r>
              <a:rPr lang="en-US" b="1" dirty="0">
                <a:solidFill>
                  <a:prstClr val="white"/>
                </a:solidFill>
                <a:latin typeface="Arial" charset="0"/>
                <a:ea typeface="ＭＳ Ｐゴシック" charset="-128"/>
                <a:cs typeface="Arial" charset="0"/>
              </a:rPr>
              <a:t>, </a:t>
            </a:r>
            <a:r>
              <a:rPr lang="en-US" b="1" i="1" dirty="0">
                <a:solidFill>
                  <a:prstClr val="white"/>
                </a:solidFill>
                <a:latin typeface="Arial" charset="0"/>
                <a:ea typeface="ＭＳ Ｐゴシック" charset="-128"/>
                <a:cs typeface="Arial" charset="0"/>
              </a:rPr>
              <a:t>DNAJB5</a:t>
            </a:r>
            <a:r>
              <a:rPr lang="en-US" b="1" dirty="0">
                <a:solidFill>
                  <a:prstClr val="white"/>
                </a:solidFill>
                <a:latin typeface="Arial" charset="0"/>
                <a:ea typeface="ＭＳ Ｐゴシック" charset="-128"/>
                <a:cs typeface="Arial" charset="0"/>
              </a:rPr>
              <a:t>, </a:t>
            </a:r>
            <a:r>
              <a:rPr lang="en-US" b="1" i="1" dirty="0">
                <a:solidFill>
                  <a:prstClr val="white"/>
                </a:solidFill>
                <a:latin typeface="Arial" charset="0"/>
                <a:ea typeface="ＭＳ Ｐゴシック" charset="-128"/>
                <a:cs typeface="Arial" charset="0"/>
              </a:rPr>
              <a:t>SPTLC3</a:t>
            </a:r>
            <a:r>
              <a:rPr lang="en-US" b="1" dirty="0">
                <a:solidFill>
                  <a:prstClr val="white"/>
                </a:solidFill>
                <a:latin typeface="Arial" charset="0"/>
                <a:ea typeface="ＭＳ Ｐゴシック" charset="-128"/>
                <a:cs typeface="Arial" charset="0"/>
              </a:rPr>
              <a:t>) proposed</a:t>
            </a: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•Evidence for genetic mutation burden found in two independent cohorts</a:t>
            </a: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•Variant combinatorial effects may contribute to </a:t>
            </a:r>
          </a:p>
          <a:p>
            <a:pPr defTabSz="457200" fontAlgn="base">
              <a:spcBef>
                <a:spcPct val="0"/>
              </a:spcBef>
              <a:spcAft>
                <a:spcPct val="0"/>
              </a:spcAft>
              <a:buClr>
                <a:srgbClr val="000000"/>
              </a:buClr>
              <a:buSzPct val="100000"/>
              <a:defRPr/>
            </a:pPr>
            <a:r>
              <a:rPr lang="en-US" b="1" dirty="0">
                <a:solidFill>
                  <a:prstClr val="white"/>
                </a:solidFill>
                <a:latin typeface="Arial" charset="0"/>
                <a:ea typeface="ＭＳ Ｐゴシック" charset="-128"/>
                <a:cs typeface="Arial" charset="0"/>
              </a:rPr>
              <a:t>              clinical variability and expressivity</a:t>
            </a:r>
          </a:p>
        </p:txBody>
      </p:sp>
      <p:sp>
        <p:nvSpPr>
          <p:cNvPr id="792579" name="TextBox 4"/>
          <p:cNvSpPr txBox="1">
            <a:spLocks noChangeArrowheads="1"/>
          </p:cNvSpPr>
          <p:nvPr/>
        </p:nvSpPr>
        <p:spPr bwMode="auto">
          <a:xfrm>
            <a:off x="3962400" y="990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altLang="en-US">
              <a:solidFill>
                <a:prstClr val="black"/>
              </a:solidFill>
              <a:latin typeface="Arial" charset="0"/>
              <a:cs typeface="Arial" charset="0"/>
            </a:endParaRPr>
          </a:p>
        </p:txBody>
      </p:sp>
      <p:pic>
        <p:nvPicPr>
          <p:cNvPr id="79258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2513"/>
          <a:stretch/>
        </p:blipFill>
        <p:spPr bwMode="auto">
          <a:xfrm>
            <a:off x="1600200" y="1391138"/>
            <a:ext cx="9036050" cy="257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2581" name="TextBox 5"/>
          <p:cNvSpPr txBox="1">
            <a:spLocks noChangeArrowheads="1"/>
          </p:cNvSpPr>
          <p:nvPr/>
        </p:nvSpPr>
        <p:spPr bwMode="auto">
          <a:xfrm>
            <a:off x="7784490" y="3876432"/>
            <a:ext cx="3583032"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b="1" dirty="0">
                <a:solidFill>
                  <a:srgbClr val="00FFFF"/>
                </a:solidFill>
                <a:latin typeface="Arial" charset="0"/>
                <a:cs typeface="Arial" charset="0"/>
              </a:rPr>
              <a:t>Gonzaga-Jauregui, </a:t>
            </a:r>
            <a:r>
              <a:rPr lang="en-US" altLang="en-US" b="1" i="1" dirty="0">
                <a:solidFill>
                  <a:srgbClr val="00FFFF"/>
                </a:solidFill>
                <a:latin typeface="Arial" charset="0"/>
                <a:cs typeface="Arial" charset="0"/>
              </a:rPr>
              <a:t>et al </a:t>
            </a:r>
            <a:r>
              <a:rPr lang="en-US" altLang="en-US" b="1" dirty="0">
                <a:solidFill>
                  <a:srgbClr val="00FFFF"/>
                </a:solidFill>
                <a:latin typeface="Arial" charset="0"/>
                <a:cs typeface="Arial" charset="0"/>
              </a:rPr>
              <a:t>(2015) </a:t>
            </a:r>
          </a:p>
          <a:p>
            <a:pPr fontAlgn="base">
              <a:spcBef>
                <a:spcPct val="0"/>
              </a:spcBef>
              <a:spcAft>
                <a:spcPct val="0"/>
              </a:spcAft>
            </a:pPr>
            <a:r>
              <a:rPr lang="en-US" altLang="en-US" b="1" i="1" dirty="0">
                <a:solidFill>
                  <a:srgbClr val="00FFFF"/>
                </a:solidFill>
                <a:latin typeface="Arial" charset="0"/>
                <a:cs typeface="Arial" charset="0"/>
              </a:rPr>
              <a:t>     Cell Reports 12</a:t>
            </a:r>
            <a:r>
              <a:rPr lang="en-US" altLang="en-US" b="1" dirty="0">
                <a:solidFill>
                  <a:srgbClr val="00FFFF"/>
                </a:solidFill>
                <a:latin typeface="Arial" charset="0"/>
                <a:cs typeface="Arial" charset="0"/>
              </a:rPr>
              <a:t>: 1169-1183</a:t>
            </a:r>
          </a:p>
        </p:txBody>
      </p:sp>
      <p:sp>
        <p:nvSpPr>
          <p:cNvPr id="6" name="Line 4"/>
          <p:cNvSpPr>
            <a:spLocks noChangeShapeType="1"/>
          </p:cNvSpPr>
          <p:nvPr/>
        </p:nvSpPr>
        <p:spPr bwMode="auto">
          <a:xfrm>
            <a:off x="1779589" y="1314275"/>
            <a:ext cx="8575675" cy="0"/>
          </a:xfrm>
          <a:prstGeom prst="line">
            <a:avLst/>
          </a:prstGeom>
          <a:noFill/>
          <a:ln w="38100">
            <a:solidFill>
              <a:srgbClr val="FF0000"/>
            </a:solidFill>
            <a:round/>
            <a:headEnd/>
            <a:tailEnd/>
          </a:ln>
        </p:spPr>
        <p:txBody>
          <a:bodyPr/>
          <a:lstStyle/>
          <a:p>
            <a:endParaRPr lang="en-US"/>
          </a:p>
        </p:txBody>
      </p:sp>
      <p:sp>
        <p:nvSpPr>
          <p:cNvPr id="2" name="TextBox 1"/>
          <p:cNvSpPr txBox="1"/>
          <p:nvPr/>
        </p:nvSpPr>
        <p:spPr>
          <a:xfrm>
            <a:off x="1359877" y="376494"/>
            <a:ext cx="9132628" cy="707886"/>
          </a:xfrm>
          <a:prstGeom prst="rect">
            <a:avLst/>
          </a:prstGeom>
          <a:noFill/>
        </p:spPr>
        <p:txBody>
          <a:bodyPr wrap="none" rtlCol="0">
            <a:spAutoFit/>
          </a:bodyPr>
          <a:lstStyle/>
          <a:p>
            <a:r>
              <a:rPr lang="en-US" sz="4000" b="1" dirty="0" err="1" smtClean="0">
                <a:latin typeface="Arial" panose="020B0604020202020204" pitchFamily="34" charset="0"/>
                <a:cs typeface="Arial" panose="020B0604020202020204" pitchFamily="34" charset="0"/>
              </a:rPr>
              <a:t>Oligogenic</a:t>
            </a:r>
            <a:r>
              <a:rPr lang="en-US" sz="4000" b="1" dirty="0" smtClean="0">
                <a:latin typeface="Arial" panose="020B0604020202020204" pitchFamily="34" charset="0"/>
                <a:cs typeface="Arial" panose="020B0604020202020204" pitchFamily="34" charset="0"/>
              </a:rPr>
              <a:t> Involvement / Inheritance</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705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TextBox 6"/>
          <p:cNvSpPr txBox="1">
            <a:spLocks noChangeArrowheads="1"/>
          </p:cNvSpPr>
          <p:nvPr/>
        </p:nvSpPr>
        <p:spPr bwMode="auto">
          <a:xfrm>
            <a:off x="7010400" y="1508125"/>
            <a:ext cx="36893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b="1">
                <a:solidFill>
                  <a:srgbClr val="000000"/>
                </a:solidFill>
                <a:latin typeface="Arial" charset="0"/>
                <a:cs typeface="Arial" charset="0"/>
              </a:rPr>
              <a:t>37 unrelated families CMT-like </a:t>
            </a:r>
          </a:p>
          <a:p>
            <a:pPr fontAlgn="base">
              <a:spcBef>
                <a:spcPct val="0"/>
              </a:spcBef>
              <a:spcAft>
                <a:spcPct val="0"/>
              </a:spcAft>
            </a:pPr>
            <a:r>
              <a:rPr lang="en-US" altLang="en-US" b="1">
                <a:solidFill>
                  <a:srgbClr val="000000"/>
                </a:solidFill>
                <a:latin typeface="Arial" charset="0"/>
                <a:cs typeface="Arial" charset="0"/>
              </a:rPr>
              <a:t> peripheral neuropathy </a:t>
            </a:r>
          </a:p>
          <a:p>
            <a:pPr fontAlgn="base">
              <a:spcBef>
                <a:spcPct val="0"/>
              </a:spcBef>
              <a:spcAft>
                <a:spcPct val="0"/>
              </a:spcAft>
            </a:pPr>
            <a:r>
              <a:rPr lang="en-US" altLang="en-US" b="1">
                <a:solidFill>
                  <a:srgbClr val="000000"/>
                </a:solidFill>
                <a:latin typeface="Arial" charset="0"/>
                <a:cs typeface="Arial" charset="0"/>
              </a:rPr>
              <a:t> refractory to molecular Dx </a:t>
            </a:r>
          </a:p>
          <a:p>
            <a:pPr fontAlgn="base">
              <a:spcBef>
                <a:spcPct val="0"/>
              </a:spcBef>
              <a:spcAft>
                <a:spcPct val="0"/>
              </a:spcAft>
            </a:pPr>
            <a:endParaRPr lang="en-US" altLang="en-US" b="1">
              <a:solidFill>
                <a:srgbClr val="000000"/>
              </a:solidFill>
              <a:latin typeface="Arial" charset="0"/>
              <a:cs typeface="Arial" charset="0"/>
            </a:endParaRPr>
          </a:p>
          <a:p>
            <a:pPr fontAlgn="base">
              <a:spcBef>
                <a:spcPct val="0"/>
              </a:spcBef>
              <a:spcAft>
                <a:spcPct val="0"/>
              </a:spcAft>
            </a:pPr>
            <a:r>
              <a:rPr lang="en-US" altLang="en-US" b="1">
                <a:solidFill>
                  <a:srgbClr val="000000"/>
                </a:solidFill>
                <a:latin typeface="Arial" charset="0"/>
                <a:cs typeface="Arial" charset="0"/>
              </a:rPr>
              <a:t>WES, study rare vrnts in </a:t>
            </a:r>
          </a:p>
          <a:p>
            <a:pPr fontAlgn="base">
              <a:spcBef>
                <a:spcPct val="0"/>
              </a:spcBef>
              <a:spcAft>
                <a:spcPct val="0"/>
              </a:spcAft>
            </a:pPr>
            <a:r>
              <a:rPr lang="en-US" altLang="en-US" b="1">
                <a:solidFill>
                  <a:srgbClr val="000000"/>
                </a:solidFill>
                <a:latin typeface="Arial" charset="0"/>
                <a:cs typeface="Arial" charset="0"/>
              </a:rPr>
              <a:t> neuropathy genes in </a:t>
            </a:r>
          </a:p>
          <a:p>
            <a:pPr fontAlgn="base">
              <a:spcBef>
                <a:spcPct val="0"/>
              </a:spcBef>
              <a:spcAft>
                <a:spcPct val="0"/>
              </a:spcAft>
            </a:pPr>
            <a:r>
              <a:rPr lang="en-US" altLang="en-US" b="1">
                <a:solidFill>
                  <a:srgbClr val="000000"/>
                </a:solidFill>
                <a:latin typeface="Arial" charset="0"/>
                <a:cs typeface="Arial" charset="0"/>
              </a:rPr>
              <a:t> subjects vs cntrls</a:t>
            </a:r>
          </a:p>
          <a:p>
            <a:pPr fontAlgn="base">
              <a:spcBef>
                <a:spcPct val="0"/>
              </a:spcBef>
              <a:spcAft>
                <a:spcPct val="0"/>
              </a:spcAft>
            </a:pPr>
            <a:r>
              <a:rPr lang="en-US" altLang="en-US" b="1">
                <a:solidFill>
                  <a:srgbClr val="C00000"/>
                </a:solidFill>
                <a:latin typeface="Arial" charset="0"/>
                <a:cs typeface="Arial" charset="0"/>
              </a:rPr>
              <a:t>evidence for burden NA cohort</a:t>
            </a:r>
          </a:p>
          <a:p>
            <a:pPr fontAlgn="base">
              <a:spcBef>
                <a:spcPct val="0"/>
              </a:spcBef>
              <a:spcAft>
                <a:spcPct val="0"/>
              </a:spcAft>
            </a:pPr>
            <a:r>
              <a:rPr lang="en-US" altLang="en-US" b="1">
                <a:solidFill>
                  <a:srgbClr val="C00000"/>
                </a:solidFill>
                <a:latin typeface="Arial" charset="0"/>
                <a:cs typeface="Arial" charset="0"/>
              </a:rPr>
              <a:t> replicate in 2</a:t>
            </a:r>
            <a:r>
              <a:rPr lang="en-US" altLang="en-US" b="1" baseline="30000">
                <a:solidFill>
                  <a:srgbClr val="C00000"/>
                </a:solidFill>
                <a:latin typeface="Arial" charset="0"/>
                <a:cs typeface="Arial" charset="0"/>
              </a:rPr>
              <a:t>nd</a:t>
            </a:r>
            <a:r>
              <a:rPr lang="en-US" altLang="en-US" b="1">
                <a:solidFill>
                  <a:srgbClr val="C00000"/>
                </a:solidFill>
                <a:latin typeface="Arial" charset="0"/>
                <a:cs typeface="Arial" charset="0"/>
              </a:rPr>
              <a:t> (Turkish) pt pop</a:t>
            </a:r>
          </a:p>
        </p:txBody>
      </p:sp>
      <p:sp>
        <p:nvSpPr>
          <p:cNvPr id="800771" name="TextBox 10"/>
          <p:cNvSpPr txBox="1">
            <a:spLocks noChangeArrowheads="1"/>
          </p:cNvSpPr>
          <p:nvPr/>
        </p:nvSpPr>
        <p:spPr bwMode="auto">
          <a:xfrm>
            <a:off x="7343776" y="4114800"/>
            <a:ext cx="3019425"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b="1" i="1">
                <a:solidFill>
                  <a:srgbClr val="00FF00"/>
                </a:solidFill>
                <a:latin typeface="Arial" charset="0"/>
                <a:cs typeface="Arial" charset="0"/>
              </a:rPr>
              <a:t>Combinatorial effect of</a:t>
            </a:r>
          </a:p>
          <a:p>
            <a:pPr fontAlgn="base">
              <a:spcBef>
                <a:spcPct val="0"/>
              </a:spcBef>
              <a:spcAft>
                <a:spcPct val="0"/>
              </a:spcAft>
            </a:pPr>
            <a:r>
              <a:rPr lang="en-US" altLang="en-US" b="1" i="1">
                <a:solidFill>
                  <a:srgbClr val="00FF00"/>
                </a:solidFill>
                <a:latin typeface="Arial" charset="0"/>
                <a:cs typeface="Arial" charset="0"/>
              </a:rPr>
              <a:t>  rare variants contributes</a:t>
            </a:r>
          </a:p>
          <a:p>
            <a:pPr fontAlgn="base">
              <a:spcBef>
                <a:spcPct val="0"/>
              </a:spcBef>
              <a:spcAft>
                <a:spcPct val="0"/>
              </a:spcAft>
            </a:pPr>
            <a:r>
              <a:rPr lang="en-US" altLang="en-US" b="1" i="1">
                <a:solidFill>
                  <a:srgbClr val="00FF00"/>
                </a:solidFill>
                <a:latin typeface="Arial" charset="0"/>
                <a:cs typeface="Arial" charset="0"/>
              </a:rPr>
              <a:t>  to Dz burden &amp; variable </a:t>
            </a:r>
          </a:p>
          <a:p>
            <a:pPr fontAlgn="base">
              <a:spcBef>
                <a:spcPct val="0"/>
              </a:spcBef>
              <a:spcAft>
                <a:spcPct val="0"/>
              </a:spcAft>
            </a:pPr>
            <a:r>
              <a:rPr lang="en-US" altLang="en-US" b="1" i="1">
                <a:solidFill>
                  <a:srgbClr val="00FF00"/>
                </a:solidFill>
                <a:latin typeface="Arial" charset="0"/>
                <a:cs typeface="Arial" charset="0"/>
              </a:rPr>
              <a:t>  expression of Dz</a:t>
            </a:r>
          </a:p>
        </p:txBody>
      </p:sp>
      <p:sp>
        <p:nvSpPr>
          <p:cNvPr id="800772" name="TextBox 11"/>
          <p:cNvSpPr txBox="1">
            <a:spLocks noChangeArrowheads="1"/>
          </p:cNvSpPr>
          <p:nvPr/>
        </p:nvSpPr>
        <p:spPr bwMode="auto">
          <a:xfrm>
            <a:off x="7391400" y="5486400"/>
            <a:ext cx="315595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400" b="1">
                <a:solidFill>
                  <a:prstClr val="white"/>
                </a:solidFill>
                <a:latin typeface="Arial" charset="0"/>
                <a:cs typeface="Arial" charset="0"/>
              </a:rPr>
              <a:t>Gonzaga-Jauregui, Harel, </a:t>
            </a:r>
            <a:r>
              <a:rPr lang="en-US" altLang="en-US" sz="1400" b="1" i="1">
                <a:solidFill>
                  <a:prstClr val="white"/>
                </a:solidFill>
                <a:latin typeface="Arial" charset="0"/>
                <a:cs typeface="Arial" charset="0"/>
              </a:rPr>
              <a:t>et al.</a:t>
            </a:r>
          </a:p>
          <a:p>
            <a:pPr fontAlgn="base">
              <a:spcBef>
                <a:spcPct val="0"/>
              </a:spcBef>
              <a:spcAft>
                <a:spcPct val="0"/>
              </a:spcAft>
            </a:pPr>
            <a:r>
              <a:rPr lang="en-US" altLang="en-US" sz="1400" b="1" i="1">
                <a:solidFill>
                  <a:prstClr val="white"/>
                </a:solidFill>
                <a:latin typeface="Arial" charset="0"/>
                <a:cs typeface="Arial" charset="0"/>
              </a:rPr>
              <a:t> </a:t>
            </a:r>
            <a:r>
              <a:rPr lang="en-US" altLang="en-US" sz="1400" b="1">
                <a:solidFill>
                  <a:prstClr val="white"/>
                </a:solidFill>
                <a:latin typeface="Arial" charset="0"/>
                <a:cs typeface="Arial" charset="0"/>
              </a:rPr>
              <a:t>(2015) </a:t>
            </a:r>
            <a:r>
              <a:rPr lang="en-US" altLang="en-US" sz="1400" b="1" i="1">
                <a:solidFill>
                  <a:prstClr val="white"/>
                </a:solidFill>
                <a:latin typeface="Arial" charset="0"/>
                <a:cs typeface="Arial" charset="0"/>
              </a:rPr>
              <a:t>Cell Reports 12</a:t>
            </a:r>
            <a:r>
              <a:rPr lang="en-US" altLang="en-US" sz="1400" b="1">
                <a:solidFill>
                  <a:prstClr val="white"/>
                </a:solidFill>
                <a:latin typeface="Arial" charset="0"/>
                <a:cs typeface="Arial" charset="0"/>
              </a:rPr>
              <a:t>:1169-1183</a:t>
            </a:r>
          </a:p>
          <a:p>
            <a:pPr fontAlgn="base">
              <a:spcBef>
                <a:spcPct val="0"/>
              </a:spcBef>
              <a:spcAft>
                <a:spcPct val="0"/>
              </a:spcAft>
            </a:pPr>
            <a:r>
              <a:rPr lang="en-US" altLang="en-US" sz="1400" b="1">
                <a:solidFill>
                  <a:prstClr val="white"/>
                </a:solidFill>
                <a:latin typeface="Arial" charset="0"/>
                <a:cs typeface="Arial" charset="0"/>
              </a:rPr>
              <a:t>       Gibbs, Battaloglu, Boerwinkle, </a:t>
            </a:r>
          </a:p>
          <a:p>
            <a:pPr fontAlgn="base">
              <a:spcBef>
                <a:spcPct val="0"/>
              </a:spcBef>
              <a:spcAft>
                <a:spcPct val="0"/>
              </a:spcAft>
            </a:pPr>
            <a:r>
              <a:rPr lang="en-US" altLang="en-US" sz="1400" b="1">
                <a:solidFill>
                  <a:prstClr val="white"/>
                </a:solidFill>
                <a:latin typeface="Arial" charset="0"/>
                <a:cs typeface="Arial" charset="0"/>
              </a:rPr>
              <a:t>          Katsanis &amp; Lupski Labs</a:t>
            </a:r>
          </a:p>
        </p:txBody>
      </p:sp>
      <p:pic>
        <p:nvPicPr>
          <p:cNvPr id="8007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300038"/>
            <a:ext cx="1066800"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0774" name="TextBox 13"/>
          <p:cNvSpPr txBox="1">
            <a:spLocks noChangeArrowheads="1"/>
          </p:cNvSpPr>
          <p:nvPr/>
        </p:nvSpPr>
        <p:spPr bwMode="auto">
          <a:xfrm>
            <a:off x="10034588" y="147638"/>
            <a:ext cx="633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200" b="1">
                <a:solidFill>
                  <a:srgbClr val="000000"/>
                </a:solidFill>
                <a:latin typeface="Arial" charset="0"/>
                <a:cs typeface="Arial" charset="0"/>
              </a:rPr>
              <a:t>Tamar</a:t>
            </a:r>
          </a:p>
          <a:p>
            <a:pPr fontAlgn="base">
              <a:spcBef>
                <a:spcPct val="0"/>
              </a:spcBef>
              <a:spcAft>
                <a:spcPct val="0"/>
              </a:spcAft>
            </a:pPr>
            <a:r>
              <a:rPr lang="en-US" altLang="en-US" sz="1200" b="1">
                <a:solidFill>
                  <a:srgbClr val="000000"/>
                </a:solidFill>
                <a:latin typeface="Arial" charset="0"/>
                <a:cs typeface="Arial" charset="0"/>
              </a:rPr>
              <a:t> Harel</a:t>
            </a:r>
          </a:p>
        </p:txBody>
      </p:sp>
      <p:pic>
        <p:nvPicPr>
          <p:cNvPr id="800775" name="Picture 4" descr="DSC01593"/>
          <p:cNvPicPr>
            <a:picLocks noChangeAspect="1" noChangeArrowheads="1"/>
          </p:cNvPicPr>
          <p:nvPr/>
        </p:nvPicPr>
        <p:blipFill>
          <a:blip r:embed="rId3">
            <a:extLst>
              <a:ext uri="{28A0092B-C50C-407E-A947-70E740481C1C}">
                <a14:useLocalDpi xmlns:a14="http://schemas.microsoft.com/office/drawing/2010/main" val="0"/>
              </a:ext>
            </a:extLst>
          </a:blip>
          <a:srcRect l="18808" r="23956" b="26248"/>
          <a:stretch>
            <a:fillRect/>
          </a:stretch>
        </p:blipFill>
        <p:spPr bwMode="auto">
          <a:xfrm>
            <a:off x="7086601" y="263526"/>
            <a:ext cx="1014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6" name="TextBox 19"/>
          <p:cNvSpPr txBox="1">
            <a:spLocks noChangeArrowheads="1"/>
          </p:cNvSpPr>
          <p:nvPr/>
        </p:nvSpPr>
        <p:spPr bwMode="auto">
          <a:xfrm>
            <a:off x="8077200" y="76201"/>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200" b="1">
                <a:solidFill>
                  <a:srgbClr val="000000"/>
                </a:solidFill>
                <a:latin typeface="Arial" charset="0"/>
                <a:cs typeface="Arial" charset="0"/>
              </a:rPr>
              <a:t>Claudia</a:t>
            </a:r>
          </a:p>
          <a:p>
            <a:pPr fontAlgn="base">
              <a:spcBef>
                <a:spcPct val="0"/>
              </a:spcBef>
              <a:spcAft>
                <a:spcPct val="0"/>
              </a:spcAft>
            </a:pPr>
            <a:r>
              <a:rPr lang="en-US" altLang="en-US" sz="1200" b="1">
                <a:solidFill>
                  <a:srgbClr val="000000"/>
                </a:solidFill>
                <a:latin typeface="Arial" charset="0"/>
                <a:cs typeface="Arial" charset="0"/>
              </a:rPr>
              <a:t>Gonzaga-</a:t>
            </a:r>
          </a:p>
          <a:p>
            <a:pPr fontAlgn="base">
              <a:spcBef>
                <a:spcPct val="0"/>
              </a:spcBef>
              <a:spcAft>
                <a:spcPct val="0"/>
              </a:spcAft>
            </a:pPr>
            <a:r>
              <a:rPr lang="en-US" altLang="en-US" sz="1200" b="1">
                <a:solidFill>
                  <a:srgbClr val="000000"/>
                </a:solidFill>
                <a:latin typeface="Arial" charset="0"/>
                <a:cs typeface="Arial" charset="0"/>
              </a:rPr>
              <a:t>Jauregui</a:t>
            </a:r>
          </a:p>
        </p:txBody>
      </p:sp>
      <p:pic>
        <p:nvPicPr>
          <p:cNvPr id="80077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60376"/>
            <a:ext cx="5030788"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07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1" y="1143000"/>
            <a:ext cx="415925"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779" name="Picture 22" descr="Image of National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1" y="1143000"/>
            <a:ext cx="4429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80" name="TextBox 1"/>
          <p:cNvSpPr txBox="1">
            <a:spLocks noChangeArrowheads="1"/>
          </p:cNvSpPr>
          <p:nvPr/>
        </p:nvSpPr>
        <p:spPr bwMode="auto">
          <a:xfrm>
            <a:off x="2362200" y="5638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altLang="en-US">
              <a:solidFill>
                <a:prstClr val="black"/>
              </a:solidFill>
              <a:latin typeface="Arial" charset="0"/>
              <a:cs typeface="Arial" charset="0"/>
            </a:endParaRPr>
          </a:p>
        </p:txBody>
      </p:sp>
      <p:sp>
        <p:nvSpPr>
          <p:cNvPr id="800781" name="TextBox 12"/>
          <p:cNvSpPr txBox="1">
            <a:spLocks noChangeArrowheads="1"/>
          </p:cNvSpPr>
          <p:nvPr/>
        </p:nvSpPr>
        <p:spPr bwMode="auto">
          <a:xfrm>
            <a:off x="3427081" y="5789614"/>
            <a:ext cx="364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2400" b="1">
                <a:solidFill>
                  <a:prstClr val="black"/>
                </a:solidFill>
                <a:latin typeface="Arial" charset="0"/>
                <a:cs typeface="Arial" charset="0"/>
              </a:rPr>
              <a:t>+</a:t>
            </a:r>
            <a:endParaRPr lang="he-IL" altLang="en-US" sz="2400" b="1">
              <a:solidFill>
                <a:prstClr val="black"/>
              </a:solidFill>
              <a:latin typeface="Arial" charset="0"/>
            </a:endParaRPr>
          </a:p>
        </p:txBody>
      </p:sp>
      <p:sp>
        <p:nvSpPr>
          <p:cNvPr id="800782" name="TextBox 13"/>
          <p:cNvSpPr txBox="1">
            <a:spLocks noChangeArrowheads="1"/>
          </p:cNvSpPr>
          <p:nvPr/>
        </p:nvSpPr>
        <p:spPr bwMode="auto">
          <a:xfrm>
            <a:off x="5367006" y="5792789"/>
            <a:ext cx="364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en-US" sz="2400" b="1">
                <a:solidFill>
                  <a:prstClr val="black"/>
                </a:solidFill>
                <a:latin typeface="Arial" charset="0"/>
                <a:cs typeface="Arial" charset="0"/>
              </a:rPr>
              <a:t>=</a:t>
            </a:r>
            <a:endParaRPr lang="he-IL" altLang="en-US" sz="2400" b="1">
              <a:solidFill>
                <a:prstClr val="black"/>
              </a:solidFill>
              <a:latin typeface="Arial" charset="0"/>
            </a:endParaRPr>
          </a:p>
        </p:txBody>
      </p:sp>
      <p:grpSp>
        <p:nvGrpSpPr>
          <p:cNvPr id="800783" name="Group 22"/>
          <p:cNvGrpSpPr>
            <a:grpSpLocks/>
          </p:cNvGrpSpPr>
          <p:nvPr/>
        </p:nvGrpSpPr>
        <p:grpSpPr bwMode="auto">
          <a:xfrm>
            <a:off x="1843089" y="5919789"/>
            <a:ext cx="1584325" cy="331787"/>
            <a:chOff x="-2916832" y="1294990"/>
            <a:chExt cx="6521009" cy="1401826"/>
          </a:xfrm>
        </p:grpSpPr>
        <p:sp>
          <p:nvSpPr>
            <p:cNvPr id="16" name="Freeform 15"/>
            <p:cNvSpPr/>
            <p:nvPr/>
          </p:nvSpPr>
          <p:spPr>
            <a:xfrm>
              <a:off x="-2916832" y="1294990"/>
              <a:ext cx="6521009" cy="1401826"/>
            </a:xfrm>
            <a:custGeom>
              <a:avLst/>
              <a:gdLst>
                <a:gd name="connsiteX0" fmla="*/ 951398 w 6521009"/>
                <a:gd name="connsiteY0" fmla="*/ 833068 h 1401826"/>
                <a:gd name="connsiteX1" fmla="*/ 768518 w 6521009"/>
                <a:gd name="connsiteY1" fmla="*/ 999323 h 1401826"/>
                <a:gd name="connsiteX2" fmla="*/ 535762 w 6521009"/>
                <a:gd name="connsiteY2" fmla="*/ 1082450 h 1401826"/>
                <a:gd name="connsiteX3" fmla="*/ 236504 w 6521009"/>
                <a:gd name="connsiteY3" fmla="*/ 1049199 h 1401826"/>
                <a:gd name="connsiteX4" fmla="*/ 20373 w 6521009"/>
                <a:gd name="connsiteY4" fmla="*/ 899570 h 1401826"/>
                <a:gd name="connsiteX5" fmla="*/ 20373 w 6521009"/>
                <a:gd name="connsiteY5" fmla="*/ 600312 h 1401826"/>
                <a:gd name="connsiteX6" fmla="*/ 120126 w 6521009"/>
                <a:gd name="connsiteY6" fmla="*/ 434057 h 1401826"/>
                <a:gd name="connsiteX7" fmla="*/ 253129 w 6521009"/>
                <a:gd name="connsiteY7" fmla="*/ 251177 h 1401826"/>
                <a:gd name="connsiteX8" fmla="*/ 552388 w 6521009"/>
                <a:gd name="connsiteY8" fmla="*/ 134799 h 1401826"/>
                <a:gd name="connsiteX9" fmla="*/ 968024 w 6521009"/>
                <a:gd name="connsiteY9" fmla="*/ 84923 h 1401826"/>
                <a:gd name="connsiteX10" fmla="*/ 1184155 w 6521009"/>
                <a:gd name="connsiteY10" fmla="*/ 1795 h 1401826"/>
                <a:gd name="connsiteX11" fmla="*/ 1416911 w 6521009"/>
                <a:gd name="connsiteY11" fmla="*/ 35046 h 1401826"/>
                <a:gd name="connsiteX12" fmla="*/ 1533289 w 6521009"/>
                <a:gd name="connsiteY12" fmla="*/ 118174 h 1401826"/>
                <a:gd name="connsiteX13" fmla="*/ 1915675 w 6521009"/>
                <a:gd name="connsiteY13" fmla="*/ 118174 h 1401826"/>
                <a:gd name="connsiteX14" fmla="*/ 2464315 w 6521009"/>
                <a:gd name="connsiteY14" fmla="*/ 134799 h 1401826"/>
                <a:gd name="connsiteX15" fmla="*/ 3195835 w 6521009"/>
                <a:gd name="connsiteY15" fmla="*/ 168050 h 1401826"/>
                <a:gd name="connsiteX16" fmla="*/ 4658875 w 6521009"/>
                <a:gd name="connsiteY16" fmla="*/ 317679 h 1401826"/>
                <a:gd name="connsiteX17" fmla="*/ 5290642 w 6521009"/>
                <a:gd name="connsiteY17" fmla="*/ 301054 h 1401826"/>
                <a:gd name="connsiteX18" fmla="*/ 6205042 w 6521009"/>
                <a:gd name="connsiteY18" fmla="*/ 367555 h 1401826"/>
                <a:gd name="connsiteX19" fmla="*/ 6404548 w 6521009"/>
                <a:gd name="connsiteY19" fmla="*/ 350930 h 1401826"/>
                <a:gd name="connsiteX20" fmla="*/ 6520926 w 6521009"/>
                <a:gd name="connsiteY20" fmla="*/ 517185 h 1401826"/>
                <a:gd name="connsiteX21" fmla="*/ 6387922 w 6521009"/>
                <a:gd name="connsiteY21" fmla="*/ 600312 h 1401826"/>
                <a:gd name="connsiteX22" fmla="*/ 5722904 w 6521009"/>
                <a:gd name="connsiteY22" fmla="*/ 616937 h 1401826"/>
                <a:gd name="connsiteX23" fmla="*/ 4825129 w 6521009"/>
                <a:gd name="connsiteY23" fmla="*/ 666814 h 1401826"/>
                <a:gd name="connsiteX24" fmla="*/ 3977231 w 6521009"/>
                <a:gd name="connsiteY24" fmla="*/ 683439 h 1401826"/>
                <a:gd name="connsiteX25" fmla="*/ 3378715 w 6521009"/>
                <a:gd name="connsiteY25" fmla="*/ 650188 h 1401826"/>
                <a:gd name="connsiteX26" fmla="*/ 2613944 w 6521009"/>
                <a:gd name="connsiteY26" fmla="*/ 533810 h 1401826"/>
                <a:gd name="connsiteX27" fmla="*/ 1948926 w 6521009"/>
                <a:gd name="connsiteY27" fmla="*/ 500559 h 1401826"/>
                <a:gd name="connsiteX28" fmla="*/ 1450162 w 6521009"/>
                <a:gd name="connsiteY28" fmla="*/ 400806 h 1401826"/>
                <a:gd name="connsiteX29" fmla="*/ 1134278 w 6521009"/>
                <a:gd name="connsiteY29" fmla="*/ 533810 h 1401826"/>
                <a:gd name="connsiteX30" fmla="*/ 934773 w 6521009"/>
                <a:gd name="connsiteY30" fmla="*/ 882945 h 1401826"/>
                <a:gd name="connsiteX31" fmla="*/ 1084402 w 6521009"/>
                <a:gd name="connsiteY31" fmla="*/ 1148952 h 1401826"/>
                <a:gd name="connsiteX32" fmla="*/ 1500038 w 6521009"/>
                <a:gd name="connsiteY32" fmla="*/ 1398334 h 1401826"/>
                <a:gd name="connsiteX33" fmla="*/ 1932300 w 6521009"/>
                <a:gd name="connsiteY33" fmla="*/ 1281955 h 1401826"/>
                <a:gd name="connsiteX34" fmla="*/ 2131806 w 6521009"/>
                <a:gd name="connsiteY34" fmla="*/ 1099075 h 1401826"/>
                <a:gd name="connsiteX35" fmla="*/ 2214933 w 6521009"/>
                <a:gd name="connsiteY35" fmla="*/ 899570 h 1401826"/>
                <a:gd name="connsiteX36" fmla="*/ 2131806 w 6521009"/>
                <a:gd name="connsiteY36" fmla="*/ 616937 h 1401826"/>
                <a:gd name="connsiteX37" fmla="*/ 1998802 w 6521009"/>
                <a:gd name="connsiteY37" fmla="*/ 533810 h 1401826"/>
                <a:gd name="connsiteX38" fmla="*/ 1982177 w 6521009"/>
                <a:gd name="connsiteY38" fmla="*/ 533810 h 14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21009" h="1401826">
                  <a:moveTo>
                    <a:pt x="951398" y="833068"/>
                  </a:moveTo>
                  <a:cubicBezTo>
                    <a:pt x="894594" y="895413"/>
                    <a:pt x="837791" y="957759"/>
                    <a:pt x="768518" y="999323"/>
                  </a:cubicBezTo>
                  <a:cubicBezTo>
                    <a:pt x="699245" y="1040887"/>
                    <a:pt x="624431" y="1074137"/>
                    <a:pt x="535762" y="1082450"/>
                  </a:cubicBezTo>
                  <a:cubicBezTo>
                    <a:pt x="447093" y="1090763"/>
                    <a:pt x="322402" y="1079679"/>
                    <a:pt x="236504" y="1049199"/>
                  </a:cubicBezTo>
                  <a:cubicBezTo>
                    <a:pt x="150606" y="1018719"/>
                    <a:pt x="56395" y="974384"/>
                    <a:pt x="20373" y="899570"/>
                  </a:cubicBezTo>
                  <a:cubicBezTo>
                    <a:pt x="-15649" y="824756"/>
                    <a:pt x="3747" y="677898"/>
                    <a:pt x="20373" y="600312"/>
                  </a:cubicBezTo>
                  <a:cubicBezTo>
                    <a:pt x="36999" y="522726"/>
                    <a:pt x="81333" y="492246"/>
                    <a:pt x="120126" y="434057"/>
                  </a:cubicBezTo>
                  <a:cubicBezTo>
                    <a:pt x="158919" y="375868"/>
                    <a:pt x="181085" y="301053"/>
                    <a:pt x="253129" y="251177"/>
                  </a:cubicBezTo>
                  <a:cubicBezTo>
                    <a:pt x="325173" y="201301"/>
                    <a:pt x="433239" y="162508"/>
                    <a:pt x="552388" y="134799"/>
                  </a:cubicBezTo>
                  <a:cubicBezTo>
                    <a:pt x="671537" y="107090"/>
                    <a:pt x="862730" y="107090"/>
                    <a:pt x="968024" y="84923"/>
                  </a:cubicBezTo>
                  <a:cubicBezTo>
                    <a:pt x="1073318" y="62756"/>
                    <a:pt x="1109341" y="10108"/>
                    <a:pt x="1184155" y="1795"/>
                  </a:cubicBezTo>
                  <a:cubicBezTo>
                    <a:pt x="1258969" y="-6518"/>
                    <a:pt x="1358722" y="15649"/>
                    <a:pt x="1416911" y="35046"/>
                  </a:cubicBezTo>
                  <a:cubicBezTo>
                    <a:pt x="1475100" y="54443"/>
                    <a:pt x="1450162" y="104319"/>
                    <a:pt x="1533289" y="118174"/>
                  </a:cubicBezTo>
                  <a:cubicBezTo>
                    <a:pt x="1616416" y="132029"/>
                    <a:pt x="1760504" y="115403"/>
                    <a:pt x="1915675" y="118174"/>
                  </a:cubicBezTo>
                  <a:cubicBezTo>
                    <a:pt x="2070846" y="120945"/>
                    <a:pt x="2464315" y="134799"/>
                    <a:pt x="2464315" y="134799"/>
                  </a:cubicBezTo>
                  <a:cubicBezTo>
                    <a:pt x="2677675" y="143112"/>
                    <a:pt x="2830075" y="137570"/>
                    <a:pt x="3195835" y="168050"/>
                  </a:cubicBezTo>
                  <a:cubicBezTo>
                    <a:pt x="3561595" y="198530"/>
                    <a:pt x="4309740" y="295512"/>
                    <a:pt x="4658875" y="317679"/>
                  </a:cubicBezTo>
                  <a:cubicBezTo>
                    <a:pt x="5008010" y="339846"/>
                    <a:pt x="5032948" y="292741"/>
                    <a:pt x="5290642" y="301054"/>
                  </a:cubicBezTo>
                  <a:cubicBezTo>
                    <a:pt x="5548336" y="309367"/>
                    <a:pt x="6019391" y="359242"/>
                    <a:pt x="6205042" y="367555"/>
                  </a:cubicBezTo>
                  <a:cubicBezTo>
                    <a:pt x="6390693" y="375868"/>
                    <a:pt x="6351901" y="325992"/>
                    <a:pt x="6404548" y="350930"/>
                  </a:cubicBezTo>
                  <a:cubicBezTo>
                    <a:pt x="6457195" y="375868"/>
                    <a:pt x="6523697" y="475621"/>
                    <a:pt x="6520926" y="517185"/>
                  </a:cubicBezTo>
                  <a:cubicBezTo>
                    <a:pt x="6518155" y="558749"/>
                    <a:pt x="6520926" y="583687"/>
                    <a:pt x="6387922" y="600312"/>
                  </a:cubicBezTo>
                  <a:cubicBezTo>
                    <a:pt x="6254918" y="616937"/>
                    <a:pt x="5983369" y="605853"/>
                    <a:pt x="5722904" y="616937"/>
                  </a:cubicBezTo>
                  <a:cubicBezTo>
                    <a:pt x="5462439" y="628021"/>
                    <a:pt x="5116075" y="655730"/>
                    <a:pt x="4825129" y="666814"/>
                  </a:cubicBezTo>
                  <a:cubicBezTo>
                    <a:pt x="4534183" y="677898"/>
                    <a:pt x="4218300" y="686210"/>
                    <a:pt x="3977231" y="683439"/>
                  </a:cubicBezTo>
                  <a:cubicBezTo>
                    <a:pt x="3736162" y="680668"/>
                    <a:pt x="3605929" y="675126"/>
                    <a:pt x="3378715" y="650188"/>
                  </a:cubicBezTo>
                  <a:cubicBezTo>
                    <a:pt x="3151501" y="625250"/>
                    <a:pt x="2852242" y="558748"/>
                    <a:pt x="2613944" y="533810"/>
                  </a:cubicBezTo>
                  <a:cubicBezTo>
                    <a:pt x="2375646" y="508872"/>
                    <a:pt x="2142890" y="522726"/>
                    <a:pt x="1948926" y="500559"/>
                  </a:cubicBezTo>
                  <a:cubicBezTo>
                    <a:pt x="1754962" y="478392"/>
                    <a:pt x="1585937" y="395264"/>
                    <a:pt x="1450162" y="400806"/>
                  </a:cubicBezTo>
                  <a:cubicBezTo>
                    <a:pt x="1314387" y="406348"/>
                    <a:pt x="1220176" y="453454"/>
                    <a:pt x="1134278" y="533810"/>
                  </a:cubicBezTo>
                  <a:cubicBezTo>
                    <a:pt x="1048380" y="614166"/>
                    <a:pt x="943086" y="780421"/>
                    <a:pt x="934773" y="882945"/>
                  </a:cubicBezTo>
                  <a:cubicBezTo>
                    <a:pt x="926460" y="985469"/>
                    <a:pt x="990191" y="1063054"/>
                    <a:pt x="1084402" y="1148952"/>
                  </a:cubicBezTo>
                  <a:cubicBezTo>
                    <a:pt x="1178613" y="1234850"/>
                    <a:pt x="1358722" y="1376167"/>
                    <a:pt x="1500038" y="1398334"/>
                  </a:cubicBezTo>
                  <a:cubicBezTo>
                    <a:pt x="1641354" y="1420501"/>
                    <a:pt x="1827005" y="1331831"/>
                    <a:pt x="1932300" y="1281955"/>
                  </a:cubicBezTo>
                  <a:cubicBezTo>
                    <a:pt x="2037595" y="1232079"/>
                    <a:pt x="2084701" y="1162806"/>
                    <a:pt x="2131806" y="1099075"/>
                  </a:cubicBezTo>
                  <a:cubicBezTo>
                    <a:pt x="2178911" y="1035344"/>
                    <a:pt x="2214933" y="979926"/>
                    <a:pt x="2214933" y="899570"/>
                  </a:cubicBezTo>
                  <a:cubicBezTo>
                    <a:pt x="2214933" y="819214"/>
                    <a:pt x="2167828" y="677897"/>
                    <a:pt x="2131806" y="616937"/>
                  </a:cubicBezTo>
                  <a:cubicBezTo>
                    <a:pt x="2095784" y="555977"/>
                    <a:pt x="2023740" y="547665"/>
                    <a:pt x="1998802" y="533810"/>
                  </a:cubicBezTo>
                  <a:cubicBezTo>
                    <a:pt x="1973864" y="519955"/>
                    <a:pt x="1978020" y="526882"/>
                    <a:pt x="1982177" y="5338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Oval 16"/>
            <p:cNvSpPr/>
            <p:nvPr/>
          </p:nvSpPr>
          <p:spPr>
            <a:xfrm>
              <a:off x="-2740414" y="1851695"/>
              <a:ext cx="574999" cy="422563"/>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Freeform 17"/>
            <p:cNvSpPr/>
            <p:nvPr/>
          </p:nvSpPr>
          <p:spPr>
            <a:xfrm>
              <a:off x="-649509" y="1992550"/>
              <a:ext cx="2430677" cy="234754"/>
            </a:xfrm>
            <a:custGeom>
              <a:avLst/>
              <a:gdLst>
                <a:gd name="connsiteX0" fmla="*/ 0 w 2432731"/>
                <a:gd name="connsiteY0" fmla="*/ 234603 h 234603"/>
                <a:gd name="connsiteX1" fmla="*/ 648393 w 2432731"/>
                <a:gd name="connsiteY1" fmla="*/ 151476 h 234603"/>
                <a:gd name="connsiteX2" fmla="*/ 1379913 w 2432731"/>
                <a:gd name="connsiteY2" fmla="*/ 134850 h 234603"/>
                <a:gd name="connsiteX3" fmla="*/ 2310939 w 2432731"/>
                <a:gd name="connsiteY3" fmla="*/ 18472 h 234603"/>
                <a:gd name="connsiteX4" fmla="*/ 2394066 w 2432731"/>
                <a:gd name="connsiteY4" fmla="*/ 1847 h 23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731" h="234603">
                  <a:moveTo>
                    <a:pt x="0" y="234603"/>
                  </a:moveTo>
                  <a:cubicBezTo>
                    <a:pt x="209204" y="201352"/>
                    <a:pt x="418408" y="168101"/>
                    <a:pt x="648393" y="151476"/>
                  </a:cubicBezTo>
                  <a:cubicBezTo>
                    <a:pt x="878378" y="134851"/>
                    <a:pt x="1102822" y="157017"/>
                    <a:pt x="1379913" y="134850"/>
                  </a:cubicBezTo>
                  <a:cubicBezTo>
                    <a:pt x="1657004" y="112683"/>
                    <a:pt x="2141914" y="40639"/>
                    <a:pt x="2310939" y="18472"/>
                  </a:cubicBezTo>
                  <a:cubicBezTo>
                    <a:pt x="2479964" y="-3695"/>
                    <a:pt x="2437015" y="-924"/>
                    <a:pt x="2394066" y="1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800784" name="Group 22"/>
          <p:cNvGrpSpPr>
            <a:grpSpLocks/>
          </p:cNvGrpSpPr>
          <p:nvPr/>
        </p:nvGrpSpPr>
        <p:grpSpPr bwMode="auto">
          <a:xfrm>
            <a:off x="3786189" y="5903914"/>
            <a:ext cx="1584325" cy="331787"/>
            <a:chOff x="-2916832" y="1294990"/>
            <a:chExt cx="6521009" cy="1401826"/>
          </a:xfrm>
        </p:grpSpPr>
        <p:sp>
          <p:nvSpPr>
            <p:cNvPr id="20" name="Freeform 19"/>
            <p:cNvSpPr/>
            <p:nvPr/>
          </p:nvSpPr>
          <p:spPr>
            <a:xfrm>
              <a:off x="-2916832" y="1294990"/>
              <a:ext cx="6521009" cy="1401826"/>
            </a:xfrm>
            <a:custGeom>
              <a:avLst/>
              <a:gdLst>
                <a:gd name="connsiteX0" fmla="*/ 951398 w 6521009"/>
                <a:gd name="connsiteY0" fmla="*/ 833068 h 1401826"/>
                <a:gd name="connsiteX1" fmla="*/ 768518 w 6521009"/>
                <a:gd name="connsiteY1" fmla="*/ 999323 h 1401826"/>
                <a:gd name="connsiteX2" fmla="*/ 535762 w 6521009"/>
                <a:gd name="connsiteY2" fmla="*/ 1082450 h 1401826"/>
                <a:gd name="connsiteX3" fmla="*/ 236504 w 6521009"/>
                <a:gd name="connsiteY3" fmla="*/ 1049199 h 1401826"/>
                <a:gd name="connsiteX4" fmla="*/ 20373 w 6521009"/>
                <a:gd name="connsiteY4" fmla="*/ 899570 h 1401826"/>
                <a:gd name="connsiteX5" fmla="*/ 20373 w 6521009"/>
                <a:gd name="connsiteY5" fmla="*/ 600312 h 1401826"/>
                <a:gd name="connsiteX6" fmla="*/ 120126 w 6521009"/>
                <a:gd name="connsiteY6" fmla="*/ 434057 h 1401826"/>
                <a:gd name="connsiteX7" fmla="*/ 253129 w 6521009"/>
                <a:gd name="connsiteY7" fmla="*/ 251177 h 1401826"/>
                <a:gd name="connsiteX8" fmla="*/ 552388 w 6521009"/>
                <a:gd name="connsiteY8" fmla="*/ 134799 h 1401826"/>
                <a:gd name="connsiteX9" fmla="*/ 968024 w 6521009"/>
                <a:gd name="connsiteY9" fmla="*/ 84923 h 1401826"/>
                <a:gd name="connsiteX10" fmla="*/ 1184155 w 6521009"/>
                <a:gd name="connsiteY10" fmla="*/ 1795 h 1401826"/>
                <a:gd name="connsiteX11" fmla="*/ 1416911 w 6521009"/>
                <a:gd name="connsiteY11" fmla="*/ 35046 h 1401826"/>
                <a:gd name="connsiteX12" fmla="*/ 1533289 w 6521009"/>
                <a:gd name="connsiteY12" fmla="*/ 118174 h 1401826"/>
                <a:gd name="connsiteX13" fmla="*/ 1915675 w 6521009"/>
                <a:gd name="connsiteY13" fmla="*/ 118174 h 1401826"/>
                <a:gd name="connsiteX14" fmla="*/ 2464315 w 6521009"/>
                <a:gd name="connsiteY14" fmla="*/ 134799 h 1401826"/>
                <a:gd name="connsiteX15" fmla="*/ 3195835 w 6521009"/>
                <a:gd name="connsiteY15" fmla="*/ 168050 h 1401826"/>
                <a:gd name="connsiteX16" fmla="*/ 4658875 w 6521009"/>
                <a:gd name="connsiteY16" fmla="*/ 317679 h 1401826"/>
                <a:gd name="connsiteX17" fmla="*/ 5290642 w 6521009"/>
                <a:gd name="connsiteY17" fmla="*/ 301054 h 1401826"/>
                <a:gd name="connsiteX18" fmla="*/ 6205042 w 6521009"/>
                <a:gd name="connsiteY18" fmla="*/ 367555 h 1401826"/>
                <a:gd name="connsiteX19" fmla="*/ 6404548 w 6521009"/>
                <a:gd name="connsiteY19" fmla="*/ 350930 h 1401826"/>
                <a:gd name="connsiteX20" fmla="*/ 6520926 w 6521009"/>
                <a:gd name="connsiteY20" fmla="*/ 517185 h 1401826"/>
                <a:gd name="connsiteX21" fmla="*/ 6387922 w 6521009"/>
                <a:gd name="connsiteY21" fmla="*/ 600312 h 1401826"/>
                <a:gd name="connsiteX22" fmla="*/ 5722904 w 6521009"/>
                <a:gd name="connsiteY22" fmla="*/ 616937 h 1401826"/>
                <a:gd name="connsiteX23" fmla="*/ 4825129 w 6521009"/>
                <a:gd name="connsiteY23" fmla="*/ 666814 h 1401826"/>
                <a:gd name="connsiteX24" fmla="*/ 3977231 w 6521009"/>
                <a:gd name="connsiteY24" fmla="*/ 683439 h 1401826"/>
                <a:gd name="connsiteX25" fmla="*/ 3378715 w 6521009"/>
                <a:gd name="connsiteY25" fmla="*/ 650188 h 1401826"/>
                <a:gd name="connsiteX26" fmla="*/ 2613944 w 6521009"/>
                <a:gd name="connsiteY26" fmla="*/ 533810 h 1401826"/>
                <a:gd name="connsiteX27" fmla="*/ 1948926 w 6521009"/>
                <a:gd name="connsiteY27" fmla="*/ 500559 h 1401826"/>
                <a:gd name="connsiteX28" fmla="*/ 1450162 w 6521009"/>
                <a:gd name="connsiteY28" fmla="*/ 400806 h 1401826"/>
                <a:gd name="connsiteX29" fmla="*/ 1134278 w 6521009"/>
                <a:gd name="connsiteY29" fmla="*/ 533810 h 1401826"/>
                <a:gd name="connsiteX30" fmla="*/ 934773 w 6521009"/>
                <a:gd name="connsiteY30" fmla="*/ 882945 h 1401826"/>
                <a:gd name="connsiteX31" fmla="*/ 1084402 w 6521009"/>
                <a:gd name="connsiteY31" fmla="*/ 1148952 h 1401826"/>
                <a:gd name="connsiteX32" fmla="*/ 1500038 w 6521009"/>
                <a:gd name="connsiteY32" fmla="*/ 1398334 h 1401826"/>
                <a:gd name="connsiteX33" fmla="*/ 1932300 w 6521009"/>
                <a:gd name="connsiteY33" fmla="*/ 1281955 h 1401826"/>
                <a:gd name="connsiteX34" fmla="*/ 2131806 w 6521009"/>
                <a:gd name="connsiteY34" fmla="*/ 1099075 h 1401826"/>
                <a:gd name="connsiteX35" fmla="*/ 2214933 w 6521009"/>
                <a:gd name="connsiteY35" fmla="*/ 899570 h 1401826"/>
                <a:gd name="connsiteX36" fmla="*/ 2131806 w 6521009"/>
                <a:gd name="connsiteY36" fmla="*/ 616937 h 1401826"/>
                <a:gd name="connsiteX37" fmla="*/ 1998802 w 6521009"/>
                <a:gd name="connsiteY37" fmla="*/ 533810 h 1401826"/>
                <a:gd name="connsiteX38" fmla="*/ 1982177 w 6521009"/>
                <a:gd name="connsiteY38" fmla="*/ 533810 h 14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21009" h="1401826">
                  <a:moveTo>
                    <a:pt x="951398" y="833068"/>
                  </a:moveTo>
                  <a:cubicBezTo>
                    <a:pt x="894594" y="895413"/>
                    <a:pt x="837791" y="957759"/>
                    <a:pt x="768518" y="999323"/>
                  </a:cubicBezTo>
                  <a:cubicBezTo>
                    <a:pt x="699245" y="1040887"/>
                    <a:pt x="624431" y="1074137"/>
                    <a:pt x="535762" y="1082450"/>
                  </a:cubicBezTo>
                  <a:cubicBezTo>
                    <a:pt x="447093" y="1090763"/>
                    <a:pt x="322402" y="1079679"/>
                    <a:pt x="236504" y="1049199"/>
                  </a:cubicBezTo>
                  <a:cubicBezTo>
                    <a:pt x="150606" y="1018719"/>
                    <a:pt x="56395" y="974384"/>
                    <a:pt x="20373" y="899570"/>
                  </a:cubicBezTo>
                  <a:cubicBezTo>
                    <a:pt x="-15649" y="824756"/>
                    <a:pt x="3747" y="677898"/>
                    <a:pt x="20373" y="600312"/>
                  </a:cubicBezTo>
                  <a:cubicBezTo>
                    <a:pt x="36999" y="522726"/>
                    <a:pt x="81333" y="492246"/>
                    <a:pt x="120126" y="434057"/>
                  </a:cubicBezTo>
                  <a:cubicBezTo>
                    <a:pt x="158919" y="375868"/>
                    <a:pt x="181085" y="301053"/>
                    <a:pt x="253129" y="251177"/>
                  </a:cubicBezTo>
                  <a:cubicBezTo>
                    <a:pt x="325173" y="201301"/>
                    <a:pt x="433239" y="162508"/>
                    <a:pt x="552388" y="134799"/>
                  </a:cubicBezTo>
                  <a:cubicBezTo>
                    <a:pt x="671537" y="107090"/>
                    <a:pt x="862730" y="107090"/>
                    <a:pt x="968024" y="84923"/>
                  </a:cubicBezTo>
                  <a:cubicBezTo>
                    <a:pt x="1073318" y="62756"/>
                    <a:pt x="1109341" y="10108"/>
                    <a:pt x="1184155" y="1795"/>
                  </a:cubicBezTo>
                  <a:cubicBezTo>
                    <a:pt x="1258969" y="-6518"/>
                    <a:pt x="1358722" y="15649"/>
                    <a:pt x="1416911" y="35046"/>
                  </a:cubicBezTo>
                  <a:cubicBezTo>
                    <a:pt x="1475100" y="54443"/>
                    <a:pt x="1450162" y="104319"/>
                    <a:pt x="1533289" y="118174"/>
                  </a:cubicBezTo>
                  <a:cubicBezTo>
                    <a:pt x="1616416" y="132029"/>
                    <a:pt x="1760504" y="115403"/>
                    <a:pt x="1915675" y="118174"/>
                  </a:cubicBezTo>
                  <a:cubicBezTo>
                    <a:pt x="2070846" y="120945"/>
                    <a:pt x="2464315" y="134799"/>
                    <a:pt x="2464315" y="134799"/>
                  </a:cubicBezTo>
                  <a:cubicBezTo>
                    <a:pt x="2677675" y="143112"/>
                    <a:pt x="2830075" y="137570"/>
                    <a:pt x="3195835" y="168050"/>
                  </a:cubicBezTo>
                  <a:cubicBezTo>
                    <a:pt x="3561595" y="198530"/>
                    <a:pt x="4309740" y="295512"/>
                    <a:pt x="4658875" y="317679"/>
                  </a:cubicBezTo>
                  <a:cubicBezTo>
                    <a:pt x="5008010" y="339846"/>
                    <a:pt x="5032948" y="292741"/>
                    <a:pt x="5290642" y="301054"/>
                  </a:cubicBezTo>
                  <a:cubicBezTo>
                    <a:pt x="5548336" y="309367"/>
                    <a:pt x="6019391" y="359242"/>
                    <a:pt x="6205042" y="367555"/>
                  </a:cubicBezTo>
                  <a:cubicBezTo>
                    <a:pt x="6390693" y="375868"/>
                    <a:pt x="6351901" y="325992"/>
                    <a:pt x="6404548" y="350930"/>
                  </a:cubicBezTo>
                  <a:cubicBezTo>
                    <a:pt x="6457195" y="375868"/>
                    <a:pt x="6523697" y="475621"/>
                    <a:pt x="6520926" y="517185"/>
                  </a:cubicBezTo>
                  <a:cubicBezTo>
                    <a:pt x="6518155" y="558749"/>
                    <a:pt x="6520926" y="583687"/>
                    <a:pt x="6387922" y="600312"/>
                  </a:cubicBezTo>
                  <a:cubicBezTo>
                    <a:pt x="6254918" y="616937"/>
                    <a:pt x="5983369" y="605853"/>
                    <a:pt x="5722904" y="616937"/>
                  </a:cubicBezTo>
                  <a:cubicBezTo>
                    <a:pt x="5462439" y="628021"/>
                    <a:pt x="5116075" y="655730"/>
                    <a:pt x="4825129" y="666814"/>
                  </a:cubicBezTo>
                  <a:cubicBezTo>
                    <a:pt x="4534183" y="677898"/>
                    <a:pt x="4218300" y="686210"/>
                    <a:pt x="3977231" y="683439"/>
                  </a:cubicBezTo>
                  <a:cubicBezTo>
                    <a:pt x="3736162" y="680668"/>
                    <a:pt x="3605929" y="675126"/>
                    <a:pt x="3378715" y="650188"/>
                  </a:cubicBezTo>
                  <a:cubicBezTo>
                    <a:pt x="3151501" y="625250"/>
                    <a:pt x="2852242" y="558748"/>
                    <a:pt x="2613944" y="533810"/>
                  </a:cubicBezTo>
                  <a:cubicBezTo>
                    <a:pt x="2375646" y="508872"/>
                    <a:pt x="2142890" y="522726"/>
                    <a:pt x="1948926" y="500559"/>
                  </a:cubicBezTo>
                  <a:cubicBezTo>
                    <a:pt x="1754962" y="478392"/>
                    <a:pt x="1585937" y="395264"/>
                    <a:pt x="1450162" y="400806"/>
                  </a:cubicBezTo>
                  <a:cubicBezTo>
                    <a:pt x="1314387" y="406348"/>
                    <a:pt x="1220176" y="453454"/>
                    <a:pt x="1134278" y="533810"/>
                  </a:cubicBezTo>
                  <a:cubicBezTo>
                    <a:pt x="1048380" y="614166"/>
                    <a:pt x="943086" y="780421"/>
                    <a:pt x="934773" y="882945"/>
                  </a:cubicBezTo>
                  <a:cubicBezTo>
                    <a:pt x="926460" y="985469"/>
                    <a:pt x="990191" y="1063054"/>
                    <a:pt x="1084402" y="1148952"/>
                  </a:cubicBezTo>
                  <a:cubicBezTo>
                    <a:pt x="1178613" y="1234850"/>
                    <a:pt x="1358722" y="1376167"/>
                    <a:pt x="1500038" y="1398334"/>
                  </a:cubicBezTo>
                  <a:cubicBezTo>
                    <a:pt x="1641354" y="1420501"/>
                    <a:pt x="1827005" y="1331831"/>
                    <a:pt x="1932300" y="1281955"/>
                  </a:cubicBezTo>
                  <a:cubicBezTo>
                    <a:pt x="2037595" y="1232079"/>
                    <a:pt x="2084701" y="1162806"/>
                    <a:pt x="2131806" y="1099075"/>
                  </a:cubicBezTo>
                  <a:cubicBezTo>
                    <a:pt x="2178911" y="1035344"/>
                    <a:pt x="2214933" y="979926"/>
                    <a:pt x="2214933" y="899570"/>
                  </a:cubicBezTo>
                  <a:cubicBezTo>
                    <a:pt x="2214933" y="819214"/>
                    <a:pt x="2167828" y="677897"/>
                    <a:pt x="2131806" y="616937"/>
                  </a:cubicBezTo>
                  <a:cubicBezTo>
                    <a:pt x="2095784" y="555977"/>
                    <a:pt x="2023740" y="547665"/>
                    <a:pt x="1998802" y="533810"/>
                  </a:cubicBezTo>
                  <a:cubicBezTo>
                    <a:pt x="1973864" y="519955"/>
                    <a:pt x="1978020" y="526882"/>
                    <a:pt x="1982177" y="5338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Oval 20"/>
            <p:cNvSpPr/>
            <p:nvPr/>
          </p:nvSpPr>
          <p:spPr>
            <a:xfrm>
              <a:off x="-2740414" y="1851695"/>
              <a:ext cx="574999" cy="422563"/>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Freeform 21"/>
            <p:cNvSpPr/>
            <p:nvPr/>
          </p:nvSpPr>
          <p:spPr>
            <a:xfrm>
              <a:off x="-649509" y="1992550"/>
              <a:ext cx="2430677" cy="234754"/>
            </a:xfrm>
            <a:custGeom>
              <a:avLst/>
              <a:gdLst>
                <a:gd name="connsiteX0" fmla="*/ 0 w 2432731"/>
                <a:gd name="connsiteY0" fmla="*/ 234603 h 234603"/>
                <a:gd name="connsiteX1" fmla="*/ 648393 w 2432731"/>
                <a:gd name="connsiteY1" fmla="*/ 151476 h 234603"/>
                <a:gd name="connsiteX2" fmla="*/ 1379913 w 2432731"/>
                <a:gd name="connsiteY2" fmla="*/ 134850 h 234603"/>
                <a:gd name="connsiteX3" fmla="*/ 2310939 w 2432731"/>
                <a:gd name="connsiteY3" fmla="*/ 18472 h 234603"/>
                <a:gd name="connsiteX4" fmla="*/ 2394066 w 2432731"/>
                <a:gd name="connsiteY4" fmla="*/ 1847 h 23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731" h="234603">
                  <a:moveTo>
                    <a:pt x="0" y="234603"/>
                  </a:moveTo>
                  <a:cubicBezTo>
                    <a:pt x="209204" y="201352"/>
                    <a:pt x="418408" y="168101"/>
                    <a:pt x="648393" y="151476"/>
                  </a:cubicBezTo>
                  <a:cubicBezTo>
                    <a:pt x="878378" y="134851"/>
                    <a:pt x="1102822" y="157017"/>
                    <a:pt x="1379913" y="134850"/>
                  </a:cubicBezTo>
                  <a:cubicBezTo>
                    <a:pt x="1657004" y="112683"/>
                    <a:pt x="2141914" y="40639"/>
                    <a:pt x="2310939" y="18472"/>
                  </a:cubicBezTo>
                  <a:cubicBezTo>
                    <a:pt x="2479964" y="-3695"/>
                    <a:pt x="2437015" y="-924"/>
                    <a:pt x="2394066" y="1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800785" name="Group 22"/>
          <p:cNvGrpSpPr>
            <a:grpSpLocks/>
          </p:cNvGrpSpPr>
          <p:nvPr/>
        </p:nvGrpSpPr>
        <p:grpSpPr bwMode="auto">
          <a:xfrm>
            <a:off x="5730876" y="5903914"/>
            <a:ext cx="1584325" cy="331787"/>
            <a:chOff x="-2916832" y="1294990"/>
            <a:chExt cx="6521009" cy="1401826"/>
          </a:xfrm>
        </p:grpSpPr>
        <p:sp>
          <p:nvSpPr>
            <p:cNvPr id="24" name="Freeform 23"/>
            <p:cNvSpPr/>
            <p:nvPr/>
          </p:nvSpPr>
          <p:spPr>
            <a:xfrm>
              <a:off x="-2916832" y="1294990"/>
              <a:ext cx="6521009" cy="1401826"/>
            </a:xfrm>
            <a:custGeom>
              <a:avLst/>
              <a:gdLst>
                <a:gd name="connsiteX0" fmla="*/ 951398 w 6521009"/>
                <a:gd name="connsiteY0" fmla="*/ 833068 h 1401826"/>
                <a:gd name="connsiteX1" fmla="*/ 768518 w 6521009"/>
                <a:gd name="connsiteY1" fmla="*/ 999323 h 1401826"/>
                <a:gd name="connsiteX2" fmla="*/ 535762 w 6521009"/>
                <a:gd name="connsiteY2" fmla="*/ 1082450 h 1401826"/>
                <a:gd name="connsiteX3" fmla="*/ 236504 w 6521009"/>
                <a:gd name="connsiteY3" fmla="*/ 1049199 h 1401826"/>
                <a:gd name="connsiteX4" fmla="*/ 20373 w 6521009"/>
                <a:gd name="connsiteY4" fmla="*/ 899570 h 1401826"/>
                <a:gd name="connsiteX5" fmla="*/ 20373 w 6521009"/>
                <a:gd name="connsiteY5" fmla="*/ 600312 h 1401826"/>
                <a:gd name="connsiteX6" fmla="*/ 120126 w 6521009"/>
                <a:gd name="connsiteY6" fmla="*/ 434057 h 1401826"/>
                <a:gd name="connsiteX7" fmla="*/ 253129 w 6521009"/>
                <a:gd name="connsiteY7" fmla="*/ 251177 h 1401826"/>
                <a:gd name="connsiteX8" fmla="*/ 552388 w 6521009"/>
                <a:gd name="connsiteY8" fmla="*/ 134799 h 1401826"/>
                <a:gd name="connsiteX9" fmla="*/ 968024 w 6521009"/>
                <a:gd name="connsiteY9" fmla="*/ 84923 h 1401826"/>
                <a:gd name="connsiteX10" fmla="*/ 1184155 w 6521009"/>
                <a:gd name="connsiteY10" fmla="*/ 1795 h 1401826"/>
                <a:gd name="connsiteX11" fmla="*/ 1416911 w 6521009"/>
                <a:gd name="connsiteY11" fmla="*/ 35046 h 1401826"/>
                <a:gd name="connsiteX12" fmla="*/ 1533289 w 6521009"/>
                <a:gd name="connsiteY12" fmla="*/ 118174 h 1401826"/>
                <a:gd name="connsiteX13" fmla="*/ 1915675 w 6521009"/>
                <a:gd name="connsiteY13" fmla="*/ 118174 h 1401826"/>
                <a:gd name="connsiteX14" fmla="*/ 2464315 w 6521009"/>
                <a:gd name="connsiteY14" fmla="*/ 134799 h 1401826"/>
                <a:gd name="connsiteX15" fmla="*/ 3195835 w 6521009"/>
                <a:gd name="connsiteY15" fmla="*/ 168050 h 1401826"/>
                <a:gd name="connsiteX16" fmla="*/ 4658875 w 6521009"/>
                <a:gd name="connsiteY16" fmla="*/ 317679 h 1401826"/>
                <a:gd name="connsiteX17" fmla="*/ 5290642 w 6521009"/>
                <a:gd name="connsiteY17" fmla="*/ 301054 h 1401826"/>
                <a:gd name="connsiteX18" fmla="*/ 6205042 w 6521009"/>
                <a:gd name="connsiteY18" fmla="*/ 367555 h 1401826"/>
                <a:gd name="connsiteX19" fmla="*/ 6404548 w 6521009"/>
                <a:gd name="connsiteY19" fmla="*/ 350930 h 1401826"/>
                <a:gd name="connsiteX20" fmla="*/ 6520926 w 6521009"/>
                <a:gd name="connsiteY20" fmla="*/ 517185 h 1401826"/>
                <a:gd name="connsiteX21" fmla="*/ 6387922 w 6521009"/>
                <a:gd name="connsiteY21" fmla="*/ 600312 h 1401826"/>
                <a:gd name="connsiteX22" fmla="*/ 5722904 w 6521009"/>
                <a:gd name="connsiteY22" fmla="*/ 616937 h 1401826"/>
                <a:gd name="connsiteX23" fmla="*/ 4825129 w 6521009"/>
                <a:gd name="connsiteY23" fmla="*/ 666814 h 1401826"/>
                <a:gd name="connsiteX24" fmla="*/ 3977231 w 6521009"/>
                <a:gd name="connsiteY24" fmla="*/ 683439 h 1401826"/>
                <a:gd name="connsiteX25" fmla="*/ 3378715 w 6521009"/>
                <a:gd name="connsiteY25" fmla="*/ 650188 h 1401826"/>
                <a:gd name="connsiteX26" fmla="*/ 2613944 w 6521009"/>
                <a:gd name="connsiteY26" fmla="*/ 533810 h 1401826"/>
                <a:gd name="connsiteX27" fmla="*/ 1948926 w 6521009"/>
                <a:gd name="connsiteY27" fmla="*/ 500559 h 1401826"/>
                <a:gd name="connsiteX28" fmla="*/ 1450162 w 6521009"/>
                <a:gd name="connsiteY28" fmla="*/ 400806 h 1401826"/>
                <a:gd name="connsiteX29" fmla="*/ 1134278 w 6521009"/>
                <a:gd name="connsiteY29" fmla="*/ 533810 h 1401826"/>
                <a:gd name="connsiteX30" fmla="*/ 934773 w 6521009"/>
                <a:gd name="connsiteY30" fmla="*/ 882945 h 1401826"/>
                <a:gd name="connsiteX31" fmla="*/ 1084402 w 6521009"/>
                <a:gd name="connsiteY31" fmla="*/ 1148952 h 1401826"/>
                <a:gd name="connsiteX32" fmla="*/ 1500038 w 6521009"/>
                <a:gd name="connsiteY32" fmla="*/ 1398334 h 1401826"/>
                <a:gd name="connsiteX33" fmla="*/ 1932300 w 6521009"/>
                <a:gd name="connsiteY33" fmla="*/ 1281955 h 1401826"/>
                <a:gd name="connsiteX34" fmla="*/ 2131806 w 6521009"/>
                <a:gd name="connsiteY34" fmla="*/ 1099075 h 1401826"/>
                <a:gd name="connsiteX35" fmla="*/ 2214933 w 6521009"/>
                <a:gd name="connsiteY35" fmla="*/ 899570 h 1401826"/>
                <a:gd name="connsiteX36" fmla="*/ 2131806 w 6521009"/>
                <a:gd name="connsiteY36" fmla="*/ 616937 h 1401826"/>
                <a:gd name="connsiteX37" fmla="*/ 1998802 w 6521009"/>
                <a:gd name="connsiteY37" fmla="*/ 533810 h 1401826"/>
                <a:gd name="connsiteX38" fmla="*/ 1982177 w 6521009"/>
                <a:gd name="connsiteY38" fmla="*/ 533810 h 14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21009" h="1401826">
                  <a:moveTo>
                    <a:pt x="951398" y="833068"/>
                  </a:moveTo>
                  <a:cubicBezTo>
                    <a:pt x="894594" y="895413"/>
                    <a:pt x="837791" y="957759"/>
                    <a:pt x="768518" y="999323"/>
                  </a:cubicBezTo>
                  <a:cubicBezTo>
                    <a:pt x="699245" y="1040887"/>
                    <a:pt x="624431" y="1074137"/>
                    <a:pt x="535762" y="1082450"/>
                  </a:cubicBezTo>
                  <a:cubicBezTo>
                    <a:pt x="447093" y="1090763"/>
                    <a:pt x="322402" y="1079679"/>
                    <a:pt x="236504" y="1049199"/>
                  </a:cubicBezTo>
                  <a:cubicBezTo>
                    <a:pt x="150606" y="1018719"/>
                    <a:pt x="56395" y="974384"/>
                    <a:pt x="20373" y="899570"/>
                  </a:cubicBezTo>
                  <a:cubicBezTo>
                    <a:pt x="-15649" y="824756"/>
                    <a:pt x="3747" y="677898"/>
                    <a:pt x="20373" y="600312"/>
                  </a:cubicBezTo>
                  <a:cubicBezTo>
                    <a:pt x="36999" y="522726"/>
                    <a:pt x="81333" y="492246"/>
                    <a:pt x="120126" y="434057"/>
                  </a:cubicBezTo>
                  <a:cubicBezTo>
                    <a:pt x="158919" y="375868"/>
                    <a:pt x="181085" y="301053"/>
                    <a:pt x="253129" y="251177"/>
                  </a:cubicBezTo>
                  <a:cubicBezTo>
                    <a:pt x="325173" y="201301"/>
                    <a:pt x="433239" y="162508"/>
                    <a:pt x="552388" y="134799"/>
                  </a:cubicBezTo>
                  <a:cubicBezTo>
                    <a:pt x="671537" y="107090"/>
                    <a:pt x="862730" y="107090"/>
                    <a:pt x="968024" y="84923"/>
                  </a:cubicBezTo>
                  <a:cubicBezTo>
                    <a:pt x="1073318" y="62756"/>
                    <a:pt x="1109341" y="10108"/>
                    <a:pt x="1184155" y="1795"/>
                  </a:cubicBezTo>
                  <a:cubicBezTo>
                    <a:pt x="1258969" y="-6518"/>
                    <a:pt x="1358722" y="15649"/>
                    <a:pt x="1416911" y="35046"/>
                  </a:cubicBezTo>
                  <a:cubicBezTo>
                    <a:pt x="1475100" y="54443"/>
                    <a:pt x="1450162" y="104319"/>
                    <a:pt x="1533289" y="118174"/>
                  </a:cubicBezTo>
                  <a:cubicBezTo>
                    <a:pt x="1616416" y="132029"/>
                    <a:pt x="1760504" y="115403"/>
                    <a:pt x="1915675" y="118174"/>
                  </a:cubicBezTo>
                  <a:cubicBezTo>
                    <a:pt x="2070846" y="120945"/>
                    <a:pt x="2464315" y="134799"/>
                    <a:pt x="2464315" y="134799"/>
                  </a:cubicBezTo>
                  <a:cubicBezTo>
                    <a:pt x="2677675" y="143112"/>
                    <a:pt x="2830075" y="137570"/>
                    <a:pt x="3195835" y="168050"/>
                  </a:cubicBezTo>
                  <a:cubicBezTo>
                    <a:pt x="3561595" y="198530"/>
                    <a:pt x="4309740" y="295512"/>
                    <a:pt x="4658875" y="317679"/>
                  </a:cubicBezTo>
                  <a:cubicBezTo>
                    <a:pt x="5008010" y="339846"/>
                    <a:pt x="5032948" y="292741"/>
                    <a:pt x="5290642" y="301054"/>
                  </a:cubicBezTo>
                  <a:cubicBezTo>
                    <a:pt x="5548336" y="309367"/>
                    <a:pt x="6019391" y="359242"/>
                    <a:pt x="6205042" y="367555"/>
                  </a:cubicBezTo>
                  <a:cubicBezTo>
                    <a:pt x="6390693" y="375868"/>
                    <a:pt x="6351901" y="325992"/>
                    <a:pt x="6404548" y="350930"/>
                  </a:cubicBezTo>
                  <a:cubicBezTo>
                    <a:pt x="6457195" y="375868"/>
                    <a:pt x="6523697" y="475621"/>
                    <a:pt x="6520926" y="517185"/>
                  </a:cubicBezTo>
                  <a:cubicBezTo>
                    <a:pt x="6518155" y="558749"/>
                    <a:pt x="6520926" y="583687"/>
                    <a:pt x="6387922" y="600312"/>
                  </a:cubicBezTo>
                  <a:cubicBezTo>
                    <a:pt x="6254918" y="616937"/>
                    <a:pt x="5983369" y="605853"/>
                    <a:pt x="5722904" y="616937"/>
                  </a:cubicBezTo>
                  <a:cubicBezTo>
                    <a:pt x="5462439" y="628021"/>
                    <a:pt x="5116075" y="655730"/>
                    <a:pt x="4825129" y="666814"/>
                  </a:cubicBezTo>
                  <a:cubicBezTo>
                    <a:pt x="4534183" y="677898"/>
                    <a:pt x="4218300" y="686210"/>
                    <a:pt x="3977231" y="683439"/>
                  </a:cubicBezTo>
                  <a:cubicBezTo>
                    <a:pt x="3736162" y="680668"/>
                    <a:pt x="3605929" y="675126"/>
                    <a:pt x="3378715" y="650188"/>
                  </a:cubicBezTo>
                  <a:cubicBezTo>
                    <a:pt x="3151501" y="625250"/>
                    <a:pt x="2852242" y="558748"/>
                    <a:pt x="2613944" y="533810"/>
                  </a:cubicBezTo>
                  <a:cubicBezTo>
                    <a:pt x="2375646" y="508872"/>
                    <a:pt x="2142890" y="522726"/>
                    <a:pt x="1948926" y="500559"/>
                  </a:cubicBezTo>
                  <a:cubicBezTo>
                    <a:pt x="1754962" y="478392"/>
                    <a:pt x="1585937" y="395264"/>
                    <a:pt x="1450162" y="400806"/>
                  </a:cubicBezTo>
                  <a:cubicBezTo>
                    <a:pt x="1314387" y="406348"/>
                    <a:pt x="1220176" y="453454"/>
                    <a:pt x="1134278" y="533810"/>
                  </a:cubicBezTo>
                  <a:cubicBezTo>
                    <a:pt x="1048380" y="614166"/>
                    <a:pt x="943086" y="780421"/>
                    <a:pt x="934773" y="882945"/>
                  </a:cubicBezTo>
                  <a:cubicBezTo>
                    <a:pt x="926460" y="985469"/>
                    <a:pt x="990191" y="1063054"/>
                    <a:pt x="1084402" y="1148952"/>
                  </a:cubicBezTo>
                  <a:cubicBezTo>
                    <a:pt x="1178613" y="1234850"/>
                    <a:pt x="1358722" y="1376167"/>
                    <a:pt x="1500038" y="1398334"/>
                  </a:cubicBezTo>
                  <a:cubicBezTo>
                    <a:pt x="1641354" y="1420501"/>
                    <a:pt x="1827005" y="1331831"/>
                    <a:pt x="1932300" y="1281955"/>
                  </a:cubicBezTo>
                  <a:cubicBezTo>
                    <a:pt x="2037595" y="1232079"/>
                    <a:pt x="2084701" y="1162806"/>
                    <a:pt x="2131806" y="1099075"/>
                  </a:cubicBezTo>
                  <a:cubicBezTo>
                    <a:pt x="2178911" y="1035344"/>
                    <a:pt x="2214933" y="979926"/>
                    <a:pt x="2214933" y="899570"/>
                  </a:cubicBezTo>
                  <a:cubicBezTo>
                    <a:pt x="2214933" y="819214"/>
                    <a:pt x="2167828" y="677897"/>
                    <a:pt x="2131806" y="616937"/>
                  </a:cubicBezTo>
                  <a:cubicBezTo>
                    <a:pt x="2095784" y="555977"/>
                    <a:pt x="2023740" y="547665"/>
                    <a:pt x="1998802" y="533810"/>
                  </a:cubicBezTo>
                  <a:cubicBezTo>
                    <a:pt x="1973864" y="519955"/>
                    <a:pt x="1978020" y="526882"/>
                    <a:pt x="1982177" y="53381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Oval 24"/>
            <p:cNvSpPr/>
            <p:nvPr/>
          </p:nvSpPr>
          <p:spPr>
            <a:xfrm>
              <a:off x="-2740410" y="1851695"/>
              <a:ext cx="574999" cy="422563"/>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Freeform 25"/>
            <p:cNvSpPr/>
            <p:nvPr/>
          </p:nvSpPr>
          <p:spPr>
            <a:xfrm>
              <a:off x="-649505" y="1992550"/>
              <a:ext cx="2430677" cy="234754"/>
            </a:xfrm>
            <a:custGeom>
              <a:avLst/>
              <a:gdLst>
                <a:gd name="connsiteX0" fmla="*/ 0 w 2432731"/>
                <a:gd name="connsiteY0" fmla="*/ 234603 h 234603"/>
                <a:gd name="connsiteX1" fmla="*/ 648393 w 2432731"/>
                <a:gd name="connsiteY1" fmla="*/ 151476 h 234603"/>
                <a:gd name="connsiteX2" fmla="*/ 1379913 w 2432731"/>
                <a:gd name="connsiteY2" fmla="*/ 134850 h 234603"/>
                <a:gd name="connsiteX3" fmla="*/ 2310939 w 2432731"/>
                <a:gd name="connsiteY3" fmla="*/ 18472 h 234603"/>
                <a:gd name="connsiteX4" fmla="*/ 2394066 w 2432731"/>
                <a:gd name="connsiteY4" fmla="*/ 1847 h 23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731" h="234603">
                  <a:moveTo>
                    <a:pt x="0" y="234603"/>
                  </a:moveTo>
                  <a:cubicBezTo>
                    <a:pt x="209204" y="201352"/>
                    <a:pt x="418408" y="168101"/>
                    <a:pt x="648393" y="151476"/>
                  </a:cubicBezTo>
                  <a:cubicBezTo>
                    <a:pt x="878378" y="134851"/>
                    <a:pt x="1102822" y="157017"/>
                    <a:pt x="1379913" y="134850"/>
                  </a:cubicBezTo>
                  <a:cubicBezTo>
                    <a:pt x="1657004" y="112683"/>
                    <a:pt x="2141914" y="40639"/>
                    <a:pt x="2310939" y="18472"/>
                  </a:cubicBezTo>
                  <a:cubicBezTo>
                    <a:pt x="2479964" y="-3695"/>
                    <a:pt x="2437015" y="-924"/>
                    <a:pt x="2394066" y="1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00786" name="TextBox 26"/>
          <p:cNvSpPr txBox="1">
            <a:spLocks noChangeArrowheads="1"/>
          </p:cNvSpPr>
          <p:nvPr/>
        </p:nvSpPr>
        <p:spPr bwMode="auto">
          <a:xfrm>
            <a:off x="5675313" y="6367463"/>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en-US" b="1" i="1">
                <a:solidFill>
                  <a:srgbClr val="C00000"/>
                </a:solidFill>
                <a:latin typeface="Arial" charset="0"/>
                <a:cs typeface="Arial" charset="0"/>
              </a:rPr>
              <a:t>phenotype</a:t>
            </a:r>
            <a:endParaRPr lang="he-IL" altLang="en-US" b="1" i="1">
              <a:solidFill>
                <a:srgbClr val="C00000"/>
              </a:solidFill>
              <a:latin typeface="Arial" charset="0"/>
            </a:endParaRPr>
          </a:p>
        </p:txBody>
      </p:sp>
      <p:sp>
        <p:nvSpPr>
          <p:cNvPr id="800787" name="TextBox 27"/>
          <p:cNvSpPr txBox="1">
            <a:spLocks noChangeArrowheads="1"/>
          </p:cNvSpPr>
          <p:nvPr/>
        </p:nvSpPr>
        <p:spPr bwMode="auto">
          <a:xfrm>
            <a:off x="6788150" y="5878513"/>
            <a:ext cx="247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1200" b="1">
                <a:solidFill>
                  <a:srgbClr val="C00000"/>
                </a:solidFill>
                <a:latin typeface="Arial" charset="0"/>
                <a:cs typeface="Arial" charset="0"/>
              </a:rPr>
              <a:t>X</a:t>
            </a:r>
          </a:p>
        </p:txBody>
      </p:sp>
      <p:sp>
        <p:nvSpPr>
          <p:cNvPr id="800788" name="TextBox 28"/>
          <p:cNvSpPr txBox="1">
            <a:spLocks noChangeArrowheads="1"/>
          </p:cNvSpPr>
          <p:nvPr/>
        </p:nvSpPr>
        <p:spPr bwMode="auto">
          <a:xfrm>
            <a:off x="6651625" y="5880101"/>
            <a:ext cx="247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1200" b="1">
                <a:solidFill>
                  <a:srgbClr val="C00000"/>
                </a:solidFill>
                <a:latin typeface="Arial" charset="0"/>
                <a:cs typeface="Arial" charset="0"/>
              </a:rPr>
              <a:t>X</a:t>
            </a:r>
          </a:p>
        </p:txBody>
      </p:sp>
      <p:sp>
        <p:nvSpPr>
          <p:cNvPr id="800789" name="TextBox 29"/>
          <p:cNvSpPr txBox="1">
            <a:spLocks noChangeArrowheads="1"/>
          </p:cNvSpPr>
          <p:nvPr/>
        </p:nvSpPr>
        <p:spPr bwMode="auto">
          <a:xfrm>
            <a:off x="6526213" y="5878514"/>
            <a:ext cx="247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1200" b="1">
                <a:solidFill>
                  <a:srgbClr val="C00000"/>
                </a:solidFill>
                <a:latin typeface="Arial" charset="0"/>
                <a:cs typeface="Arial" charset="0"/>
              </a:rPr>
              <a:t>X</a:t>
            </a:r>
          </a:p>
        </p:txBody>
      </p:sp>
      <p:sp>
        <p:nvSpPr>
          <p:cNvPr id="800790" name="TextBox 2"/>
          <p:cNvSpPr txBox="1">
            <a:spLocks noChangeArrowheads="1"/>
          </p:cNvSpPr>
          <p:nvPr/>
        </p:nvSpPr>
        <p:spPr bwMode="auto">
          <a:xfrm>
            <a:off x="3725864" y="6272214"/>
            <a:ext cx="16843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400" b="1" i="1">
                <a:solidFill>
                  <a:prstClr val="black"/>
                </a:solidFill>
                <a:latin typeface="Arial" charset="0"/>
                <a:cs typeface="Arial" charset="0"/>
              </a:rPr>
              <a:t>Sub-optimal dose</a:t>
            </a:r>
          </a:p>
          <a:p>
            <a:pPr fontAlgn="base">
              <a:spcBef>
                <a:spcPct val="0"/>
              </a:spcBef>
              <a:spcAft>
                <a:spcPct val="0"/>
              </a:spcAft>
            </a:pPr>
            <a:r>
              <a:rPr lang="en-US" altLang="en-US" sz="1400" b="1" i="1">
                <a:solidFill>
                  <a:prstClr val="black"/>
                </a:solidFill>
                <a:latin typeface="Arial" charset="0"/>
                <a:cs typeface="Arial" charset="0"/>
              </a:rPr>
              <a:t> </a:t>
            </a:r>
            <a:r>
              <a:rPr lang="en-US" altLang="en-US" sz="1400" b="1" i="1">
                <a:solidFill>
                  <a:srgbClr val="008000"/>
                </a:solidFill>
                <a:latin typeface="Arial" charset="0"/>
                <a:cs typeface="Arial" charset="0"/>
              </a:rPr>
              <a:t>morpholino A2</a:t>
            </a:r>
            <a:endParaRPr lang="he-IL" altLang="en-US" sz="1400" b="1" i="1">
              <a:solidFill>
                <a:srgbClr val="008000"/>
              </a:solidFill>
              <a:latin typeface="Arial" charset="0"/>
            </a:endParaRPr>
          </a:p>
        </p:txBody>
      </p:sp>
      <p:sp>
        <p:nvSpPr>
          <p:cNvPr id="800791" name="TextBox 3"/>
          <p:cNvSpPr txBox="1">
            <a:spLocks noChangeArrowheads="1"/>
          </p:cNvSpPr>
          <p:nvPr/>
        </p:nvSpPr>
        <p:spPr bwMode="auto">
          <a:xfrm>
            <a:off x="1820864" y="6257926"/>
            <a:ext cx="1684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400" b="1" i="1">
                <a:solidFill>
                  <a:prstClr val="black"/>
                </a:solidFill>
                <a:latin typeface="Arial" charset="0"/>
                <a:cs typeface="Arial" charset="0"/>
              </a:rPr>
              <a:t>Sub-optimal dose</a:t>
            </a:r>
          </a:p>
          <a:p>
            <a:pPr fontAlgn="base">
              <a:spcBef>
                <a:spcPct val="0"/>
              </a:spcBef>
              <a:spcAft>
                <a:spcPct val="0"/>
              </a:spcAft>
            </a:pPr>
            <a:r>
              <a:rPr lang="en-US" altLang="en-US" sz="1400" b="1" i="1">
                <a:solidFill>
                  <a:prstClr val="black"/>
                </a:solidFill>
                <a:latin typeface="Arial" charset="0"/>
                <a:cs typeface="Arial" charset="0"/>
              </a:rPr>
              <a:t> </a:t>
            </a:r>
            <a:r>
              <a:rPr lang="en-US" altLang="en-US" sz="1400" b="1" i="1">
                <a:solidFill>
                  <a:srgbClr val="008000"/>
                </a:solidFill>
                <a:latin typeface="Arial" charset="0"/>
                <a:cs typeface="Arial" charset="0"/>
              </a:rPr>
              <a:t>morpholino A1</a:t>
            </a:r>
            <a:endParaRPr lang="he-IL" altLang="en-US" sz="1400" b="1" i="1">
              <a:solidFill>
                <a:srgbClr val="008000"/>
              </a:solidFill>
              <a:latin typeface="Arial" charset="0"/>
            </a:endParaRPr>
          </a:p>
        </p:txBody>
      </p:sp>
      <p:sp>
        <p:nvSpPr>
          <p:cNvPr id="800792" name="TextBox 4"/>
          <p:cNvSpPr txBox="1">
            <a:spLocks noChangeArrowheads="1"/>
          </p:cNvSpPr>
          <p:nvPr/>
        </p:nvSpPr>
        <p:spPr bwMode="auto">
          <a:xfrm>
            <a:off x="7259638" y="6505576"/>
            <a:ext cx="3027362"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en-US" sz="1200" b="1" i="1">
                <a:solidFill>
                  <a:srgbClr val="FFFF00"/>
                </a:solidFill>
                <a:latin typeface="Arial" charset="0"/>
                <a:cs typeface="Arial" charset="0"/>
              </a:rPr>
              <a:t>Model genetic interactions in zebrafish</a:t>
            </a:r>
          </a:p>
        </p:txBody>
      </p:sp>
      <p:sp>
        <p:nvSpPr>
          <p:cNvPr id="800793" name="TextBox 1"/>
          <p:cNvSpPr txBox="1">
            <a:spLocks noChangeArrowheads="1"/>
          </p:cNvSpPr>
          <p:nvPr/>
        </p:nvSpPr>
        <p:spPr bwMode="auto">
          <a:xfrm>
            <a:off x="2743201" y="71438"/>
            <a:ext cx="3362325" cy="461962"/>
          </a:xfrm>
          <a:prstGeom prst="rect">
            <a:avLst/>
          </a:prstGeom>
          <a:solidFill>
            <a:schemeClr val="tx1"/>
          </a:solidFill>
          <a:ln w="28575">
            <a:solidFill>
              <a:srgbClr val="00FF00"/>
            </a:solidFill>
            <a:miter lim="800000"/>
            <a:headEnd/>
            <a:tailEnd/>
          </a:ln>
        </p:spPr>
        <p:txBody>
          <a:bodyPr wrap="none">
            <a:spAutoFit/>
          </a:bodyPr>
          <a:lstStyle/>
          <a:p>
            <a:pPr fontAlgn="base">
              <a:spcBef>
                <a:spcPct val="0"/>
              </a:spcBef>
              <a:spcAft>
                <a:spcPct val="0"/>
              </a:spcAft>
            </a:pPr>
            <a:r>
              <a:rPr lang="en-US" altLang="en-US" sz="2400" b="1">
                <a:solidFill>
                  <a:srgbClr val="3FE5F7"/>
                </a:solidFill>
                <a:latin typeface="Arial" charset="0"/>
                <a:cs typeface="Arial" charset="0"/>
              </a:rPr>
              <a:t>Mutation burden &amp; Dz</a:t>
            </a:r>
          </a:p>
        </p:txBody>
      </p:sp>
      <p:pic>
        <p:nvPicPr>
          <p:cNvPr id="35" name="Picture 6" descr="Maria Kousi_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57447" y="216370"/>
            <a:ext cx="10795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2"/>
          <p:cNvSpPr txBox="1">
            <a:spLocks noChangeArrowheads="1"/>
          </p:cNvSpPr>
          <p:nvPr/>
        </p:nvSpPr>
        <p:spPr bwMode="auto">
          <a:xfrm>
            <a:off x="10762197" y="1768944"/>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en-US" altLang="en-US">
                <a:solidFill>
                  <a:srgbClr val="000000"/>
                </a:solidFill>
                <a:latin typeface="Arial" charset="0"/>
                <a:cs typeface="Arial" charset="0"/>
              </a:rPr>
              <a:t>Maria Kousi</a:t>
            </a:r>
          </a:p>
        </p:txBody>
      </p:sp>
      <p:pic>
        <p:nvPicPr>
          <p:cNvPr id="37" name="Picture 2" descr="Image of National Fla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5647" y="1524470"/>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446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7083</TotalTime>
  <Words>1827</Words>
  <Application>Microsoft Office PowerPoint</Application>
  <PresentationFormat>Widescreen</PresentationFormat>
  <Paragraphs>323</Paragraphs>
  <Slides>24</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ＭＳ Ｐゴシック</vt:lpstr>
      <vt:lpstr>Arial</vt:lpstr>
      <vt:lpstr>Calibri</vt:lpstr>
      <vt:lpstr>Calibri Light</vt:lpstr>
      <vt:lpstr>Calibri(Headings)</vt:lpstr>
      <vt:lpstr>Helvetica Light</vt:lpstr>
      <vt:lpstr>Symbol</vt:lpstr>
      <vt:lpstr>Office Theme</vt:lpstr>
      <vt:lpstr>7_Office Theme</vt:lpstr>
      <vt:lpstr>1_Office Theme</vt:lpstr>
      <vt:lpstr>Heterogeneity and Data Science: Future Opportunities for the CMGs</vt:lpstr>
      <vt:lpstr>Opportunities for the CMGs</vt:lpstr>
      <vt:lpstr>Opportunities for the CMGs</vt:lpstr>
      <vt:lpstr>Why Multi-Ethnic Studies?</vt:lpstr>
      <vt:lpstr>Persistent Bias</vt:lpstr>
      <vt:lpstr>Opportunities for the CMGs</vt:lpstr>
      <vt:lpstr>PowerPoint Presentation</vt:lpstr>
      <vt:lpstr>PowerPoint Presentation</vt:lpstr>
      <vt:lpstr>PowerPoint Presentation</vt:lpstr>
      <vt:lpstr>Mosaicism</vt:lpstr>
      <vt:lpstr>Opportunities for the CMGs</vt:lpstr>
      <vt:lpstr>PowerPoint Presentation</vt:lpstr>
      <vt:lpstr>PowerPoint Presentation</vt:lpstr>
      <vt:lpstr>Not just Whole Genomes, but Improved Genomes</vt:lpstr>
      <vt:lpstr>Opportunities for the CMGs</vt:lpstr>
      <vt:lpstr>&gt; 53,000 BCM EXOMES</vt:lpstr>
      <vt:lpstr> 146 cases solved through collaborative work between  BHCMG + clinical exome lab at BCM + GeneMatcher</vt:lpstr>
      <vt:lpstr>The Opportunities</vt:lpstr>
      <vt:lpstr>Current Model of Information Sharing</vt:lpstr>
      <vt:lpstr>Data Lake: Architecture/Design/Governance</vt:lpstr>
      <vt:lpstr>PowerPoint Presentation</vt:lpstr>
      <vt:lpstr>Basic Components of an Analysis Commons</vt:lpstr>
      <vt:lpstr>Community Engagement At-Scale</vt:lpstr>
      <vt:lpstr>Clinical  Research Enterprises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Murugan, Mullai</dc:creator>
  <cp:lastModifiedBy>Eric Boerwinkle</cp:lastModifiedBy>
  <cp:revision>195</cp:revision>
  <dcterms:created xsi:type="dcterms:W3CDTF">2016-09-10T23:23:33Z</dcterms:created>
  <dcterms:modified xsi:type="dcterms:W3CDTF">2017-03-29T10:22:23Z</dcterms:modified>
</cp:coreProperties>
</file>