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png" ContentType="image/png"/>
  <Default Extension="wdp" ContentType="image/vnd.ms-photo"/>
  <Default Extension="bin" ContentType="application/vnd.openxmlformats-officedocument.oleObject"/>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Lst>
  <p:notesMasterIdLst>
    <p:notesMasterId r:id="rId83"/>
  </p:notesMasterIdLst>
  <p:handoutMasterIdLst>
    <p:handoutMasterId r:id="rId84"/>
  </p:handoutMasterIdLst>
  <p:sldIdLst>
    <p:sldId id="6147" r:id="rId5"/>
    <p:sldId id="6178" r:id="rId6"/>
    <p:sldId id="6108" r:id="rId7"/>
    <p:sldId id="6145" r:id="rId8"/>
    <p:sldId id="6179" r:id="rId9"/>
    <p:sldId id="6180" r:id="rId10"/>
    <p:sldId id="6148" r:id="rId11"/>
    <p:sldId id="6170" r:id="rId12"/>
    <p:sldId id="6035" r:id="rId13"/>
    <p:sldId id="5905" r:id="rId14"/>
    <p:sldId id="5906" r:id="rId15"/>
    <p:sldId id="5907" r:id="rId16"/>
    <p:sldId id="5908" r:id="rId17"/>
    <p:sldId id="5909" r:id="rId18"/>
    <p:sldId id="5782" r:id="rId19"/>
    <p:sldId id="5783" r:id="rId20"/>
    <p:sldId id="6182" r:id="rId21"/>
    <p:sldId id="6184" r:id="rId22"/>
    <p:sldId id="6171" r:id="rId23"/>
    <p:sldId id="6009" r:id="rId24"/>
    <p:sldId id="6003" r:id="rId25"/>
    <p:sldId id="6004" r:id="rId26"/>
    <p:sldId id="6005" r:id="rId27"/>
    <p:sldId id="6007" r:id="rId28"/>
    <p:sldId id="6008" r:id="rId29"/>
    <p:sldId id="6011" r:id="rId30"/>
    <p:sldId id="6012" r:id="rId31"/>
    <p:sldId id="6013" r:id="rId32"/>
    <p:sldId id="6172" r:id="rId33"/>
    <p:sldId id="6139" r:id="rId34"/>
    <p:sldId id="6140" r:id="rId35"/>
    <p:sldId id="6141" r:id="rId36"/>
    <p:sldId id="6142" r:id="rId37"/>
    <p:sldId id="6143" r:id="rId38"/>
    <p:sldId id="6144" r:id="rId39"/>
    <p:sldId id="6173" r:id="rId40"/>
    <p:sldId id="6107" r:id="rId41"/>
    <p:sldId id="6089" r:id="rId42"/>
    <p:sldId id="6090" r:id="rId43"/>
    <p:sldId id="6091" r:id="rId44"/>
    <p:sldId id="6092" r:id="rId45"/>
    <p:sldId id="6093" r:id="rId46"/>
    <p:sldId id="6094" r:id="rId47"/>
    <p:sldId id="6095" r:id="rId48"/>
    <p:sldId id="6174" r:id="rId49"/>
    <p:sldId id="6114" r:id="rId50"/>
    <p:sldId id="6112" r:id="rId51"/>
    <p:sldId id="6113" r:id="rId52"/>
    <p:sldId id="6115" r:id="rId53"/>
    <p:sldId id="6116" r:id="rId54"/>
    <p:sldId id="6181" r:id="rId55"/>
    <p:sldId id="6101" r:id="rId56"/>
    <p:sldId id="6102" r:id="rId57"/>
    <p:sldId id="6103" r:id="rId58"/>
    <p:sldId id="6118" r:id="rId59"/>
    <p:sldId id="6120" r:id="rId60"/>
    <p:sldId id="6122" r:id="rId61"/>
    <p:sldId id="6123" r:id="rId62"/>
    <p:sldId id="6125" r:id="rId63"/>
    <p:sldId id="6175" r:id="rId64"/>
    <p:sldId id="6157" r:id="rId65"/>
    <p:sldId id="6158" r:id="rId66"/>
    <p:sldId id="6159" r:id="rId67"/>
    <p:sldId id="6160" r:id="rId68"/>
    <p:sldId id="6161" r:id="rId69"/>
    <p:sldId id="6162" r:id="rId70"/>
    <p:sldId id="6163" r:id="rId71"/>
    <p:sldId id="6164" r:id="rId72"/>
    <p:sldId id="6165" r:id="rId73"/>
    <p:sldId id="6166" r:id="rId74"/>
    <p:sldId id="6167" r:id="rId75"/>
    <p:sldId id="6168" r:id="rId76"/>
    <p:sldId id="6176" r:id="rId77"/>
    <p:sldId id="6177" r:id="rId78"/>
    <p:sldId id="6149" r:id="rId79"/>
    <p:sldId id="6185" r:id="rId80"/>
    <p:sldId id="6082" r:id="rId81"/>
    <p:sldId id="6083" r:id="rId8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51" autoAdjust="0"/>
    <p:restoredTop sz="50000" autoAdjust="0"/>
  </p:normalViewPr>
  <p:slideViewPr>
    <p:cSldViewPr snapToGrid="0">
      <p:cViewPr>
        <p:scale>
          <a:sx n="106" d="100"/>
          <a:sy n="106" d="100"/>
        </p:scale>
        <p:origin x="1352" y="328"/>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image" Target="../media/image30.emf"/><Relationship Id="rId2"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a:t>
            </a:fld>
            <a:endParaRPr lang="en-US" altLang="en-US">
              <a:solidFill>
                <a:srgbClr val="000000"/>
              </a:solidFill>
              <a:latin typeface="Calibri" charset="0"/>
            </a:endParaRPr>
          </a:p>
        </p:txBody>
      </p:sp>
    </p:spTree>
    <p:extLst>
      <p:ext uri="{BB962C8B-B14F-4D97-AF65-F5344CB8AC3E}">
        <p14:creationId xmlns:p14="http://schemas.microsoft.com/office/powerpoint/2010/main" val="633909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26099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19</a:t>
            </a:fld>
            <a:endParaRPr lang="en-US" altLang="en-US">
              <a:solidFill>
                <a:srgbClr val="000000"/>
              </a:solidFill>
              <a:latin typeface="Calibri" charset="0"/>
            </a:endParaRPr>
          </a:p>
        </p:txBody>
      </p:sp>
    </p:spTree>
    <p:extLst>
      <p:ext uri="{BB962C8B-B14F-4D97-AF65-F5344CB8AC3E}">
        <p14:creationId xmlns:p14="http://schemas.microsoft.com/office/powerpoint/2010/main" val="139757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29</a:t>
            </a:fld>
            <a:endParaRPr lang="en-US" altLang="en-US">
              <a:solidFill>
                <a:srgbClr val="000000"/>
              </a:solidFill>
              <a:latin typeface="Calibri" charset="0"/>
            </a:endParaRPr>
          </a:p>
        </p:txBody>
      </p:sp>
    </p:spTree>
    <p:extLst>
      <p:ext uri="{BB962C8B-B14F-4D97-AF65-F5344CB8AC3E}">
        <p14:creationId xmlns:p14="http://schemas.microsoft.com/office/powerpoint/2010/main" val="60896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a:t>
            </a:fld>
            <a:endParaRPr lang="en-US" altLang="en-US">
              <a:solidFill>
                <a:srgbClr val="000000"/>
              </a:solidFill>
              <a:latin typeface="Calibri" charset="0"/>
            </a:endParaRPr>
          </a:p>
        </p:txBody>
      </p:sp>
    </p:spTree>
    <p:extLst>
      <p:ext uri="{BB962C8B-B14F-4D97-AF65-F5344CB8AC3E}">
        <p14:creationId xmlns:p14="http://schemas.microsoft.com/office/powerpoint/2010/main" val="67865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36</a:t>
            </a:fld>
            <a:endParaRPr lang="en-US" altLang="en-US">
              <a:solidFill>
                <a:srgbClr val="000000"/>
              </a:solidFill>
              <a:latin typeface="Calibri" charset="0"/>
            </a:endParaRPr>
          </a:p>
        </p:txBody>
      </p:sp>
    </p:spTree>
    <p:extLst>
      <p:ext uri="{BB962C8B-B14F-4D97-AF65-F5344CB8AC3E}">
        <p14:creationId xmlns:p14="http://schemas.microsoft.com/office/powerpoint/2010/main" val="773137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45</a:t>
            </a:fld>
            <a:endParaRPr lang="en-US" altLang="en-US">
              <a:solidFill>
                <a:srgbClr val="000000"/>
              </a:solidFill>
              <a:latin typeface="Calibri" charset="0"/>
            </a:endParaRPr>
          </a:p>
        </p:txBody>
      </p:sp>
    </p:spTree>
    <p:extLst>
      <p:ext uri="{BB962C8B-B14F-4D97-AF65-F5344CB8AC3E}">
        <p14:creationId xmlns:p14="http://schemas.microsoft.com/office/powerpoint/2010/main" val="961509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47</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52</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53</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54</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60</a:t>
            </a:fld>
            <a:endParaRPr lang="en-US" altLang="en-US">
              <a:solidFill>
                <a:srgbClr val="000000"/>
              </a:solidFill>
              <a:latin typeface="Calibri" charset="0"/>
            </a:endParaRPr>
          </a:p>
        </p:txBody>
      </p:sp>
    </p:spTree>
    <p:extLst>
      <p:ext uri="{BB962C8B-B14F-4D97-AF65-F5344CB8AC3E}">
        <p14:creationId xmlns:p14="http://schemas.microsoft.com/office/powerpoint/2010/main" val="1571213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66</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73</a:t>
            </a:fld>
            <a:endParaRPr lang="en-US" altLang="en-US">
              <a:solidFill>
                <a:srgbClr val="000000"/>
              </a:solidFill>
              <a:latin typeface="Calibri" charset="0"/>
            </a:endParaRPr>
          </a:p>
        </p:txBody>
      </p:sp>
    </p:spTree>
    <p:extLst>
      <p:ext uri="{BB962C8B-B14F-4D97-AF65-F5344CB8AC3E}">
        <p14:creationId xmlns:p14="http://schemas.microsoft.com/office/powerpoint/2010/main" val="8426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74</a:t>
            </a:fld>
            <a:endParaRPr lang="en-US" altLang="en-US">
              <a:solidFill>
                <a:srgbClr val="000000"/>
              </a:solidFill>
              <a:latin typeface="Calibri" charset="0"/>
            </a:endParaRPr>
          </a:p>
        </p:txBody>
      </p:sp>
    </p:spTree>
    <p:extLst>
      <p:ext uri="{BB962C8B-B14F-4D97-AF65-F5344CB8AC3E}">
        <p14:creationId xmlns:p14="http://schemas.microsoft.com/office/powerpoint/2010/main" val="22963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3/29/17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3/29/17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5.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9.xml"/><Relationship Id="rId3"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8.emf"/><Relationship Id="rId5" Type="http://schemas.openxmlformats.org/officeDocument/2006/relationships/oleObject" Target="../embeddings/oleObject2.bin"/><Relationship Id="rId6" Type="http://schemas.openxmlformats.org/officeDocument/2006/relationships/image" Target="../media/image26.emf"/><Relationship Id="rId7" Type="http://schemas.openxmlformats.org/officeDocument/2006/relationships/oleObject" Target="../embeddings/oleObject3.bin"/><Relationship Id="rId8" Type="http://schemas.openxmlformats.org/officeDocument/2006/relationships/image" Target="../media/image27.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32.emf"/><Relationship Id="rId20" Type="http://schemas.openxmlformats.org/officeDocument/2006/relationships/image" Target="../media/image41.emf"/><Relationship Id="rId21" Type="http://schemas.openxmlformats.org/officeDocument/2006/relationships/oleObject" Target="../embeddings/oleObject9.bin"/><Relationship Id="rId22" Type="http://schemas.openxmlformats.org/officeDocument/2006/relationships/image" Target="../media/image35.emf"/><Relationship Id="rId10" Type="http://schemas.openxmlformats.org/officeDocument/2006/relationships/oleObject" Target="../embeddings/oleObject7.bin"/><Relationship Id="rId11" Type="http://schemas.openxmlformats.org/officeDocument/2006/relationships/image" Target="../media/image33.emf"/><Relationship Id="rId12" Type="http://schemas.openxmlformats.org/officeDocument/2006/relationships/oleObject" Target="../embeddings/oleObject8.bin"/><Relationship Id="rId13" Type="http://schemas.openxmlformats.org/officeDocument/2006/relationships/image" Target="../media/image34.emf"/><Relationship Id="rId14" Type="http://schemas.openxmlformats.org/officeDocument/2006/relationships/image" Target="../media/image29.png"/><Relationship Id="rId15" Type="http://schemas.openxmlformats.org/officeDocument/2006/relationships/image" Target="../media/image36.png"/><Relationship Id="rId16" Type="http://schemas.openxmlformats.org/officeDocument/2006/relationships/image" Target="../media/image37.emf"/><Relationship Id="rId17" Type="http://schemas.openxmlformats.org/officeDocument/2006/relationships/image" Target="../media/image38.emf"/><Relationship Id="rId18" Type="http://schemas.openxmlformats.org/officeDocument/2006/relationships/image" Target="../media/image39.emf"/><Relationship Id="rId19" Type="http://schemas.openxmlformats.org/officeDocument/2006/relationships/image" Target="../media/image40.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30.emf"/><Relationship Id="rId6" Type="http://schemas.openxmlformats.org/officeDocument/2006/relationships/oleObject" Target="../embeddings/oleObject5.bin"/><Relationship Id="rId7" Type="http://schemas.openxmlformats.org/officeDocument/2006/relationships/image" Target="../media/image31.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9.png"/><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 Id="rId3" Type="http://schemas.openxmlformats.org/officeDocument/2006/relationships/image" Target="../media/image63.gif"/></Relationships>
</file>

<file path=ppt/slides/_rels/slide39.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jpeg"/><Relationship Id="rId1" Type="http://schemas.openxmlformats.org/officeDocument/2006/relationships/slideLayout" Target="../slideLayouts/slideLayout5.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png"/><Relationship Id="rId9" Type="http://schemas.openxmlformats.org/officeDocument/2006/relationships/image" Target="../media/image71.jpeg"/><Relationship Id="rId10"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9" Type="http://schemas.openxmlformats.org/officeDocument/2006/relationships/image" Target="../media/image12.jpg"/><Relationship Id="rId10" Type="http://schemas.openxmlformats.org/officeDocument/2006/relationships/image" Target="../media/image13.jpg"/><Relationship Id="rId11"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f"/><Relationship Id="rId3" Type="http://schemas.openxmlformats.org/officeDocument/2006/relationships/image" Target="../media/image7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jpg"/></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tags" Target="../tags/tag9.xml"/><Relationship Id="rId2" Type="http://schemas.openxmlformats.org/officeDocument/2006/relationships/tags" Target="../tags/tag10.xml"/><Relationship Id="rId3" Type="http://schemas.openxmlformats.org/officeDocument/2006/relationships/tags" Target="../tags/tag11.xml"/><Relationship Id="rId4" Type="http://schemas.openxmlformats.org/officeDocument/2006/relationships/tags" Target="../tags/tag12.xml"/><Relationship Id="rId5" Type="http://schemas.openxmlformats.org/officeDocument/2006/relationships/tags" Target="../tags/tag13.xml"/><Relationship Id="rId6" Type="http://schemas.openxmlformats.org/officeDocument/2006/relationships/tags" Target="../tags/tag14.xml"/><Relationship Id="rId7" Type="http://schemas.openxmlformats.org/officeDocument/2006/relationships/tags" Target="../tags/tag15.xml"/><Relationship Id="rId8" Type="http://schemas.openxmlformats.org/officeDocument/2006/relationships/tags" Target="../tags/tag16.xml"/><Relationship Id="rId9" Type="http://schemas.openxmlformats.org/officeDocument/2006/relationships/slideLayout" Target="../slideLayouts/slideLayout2.xml"/><Relationship Id="rId10" Type="http://schemas.openxmlformats.org/officeDocument/2006/relationships/image" Target="../media/image96.png"/></Relationships>
</file>

<file path=ppt/slides/_rels/slide62.xml.rels><?xml version="1.0" encoding="UTF-8" standalone="yes"?>
<Relationships xmlns="http://schemas.openxmlformats.org/package/2006/relationships"><Relationship Id="rId11" Type="http://schemas.openxmlformats.org/officeDocument/2006/relationships/tags" Target="../tags/tag27.xml"/><Relationship Id="rId12" Type="http://schemas.openxmlformats.org/officeDocument/2006/relationships/tags" Target="../tags/tag28.xml"/><Relationship Id="rId13" Type="http://schemas.openxmlformats.org/officeDocument/2006/relationships/slideLayout" Target="../slideLayouts/slideLayout2.xml"/><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png"/><Relationship Id="rId17" Type="http://schemas.openxmlformats.org/officeDocument/2006/relationships/image" Target="../media/image96.png"/><Relationship Id="rId18" Type="http://schemas.openxmlformats.org/officeDocument/2006/relationships/image" Target="../media/image97.png"/><Relationship Id="rId19" Type="http://schemas.openxmlformats.org/officeDocument/2006/relationships/image" Target="../media/image98.png"/><Relationship Id="rId1" Type="http://schemas.openxmlformats.org/officeDocument/2006/relationships/tags" Target="../tags/tag17.xml"/><Relationship Id="rId2" Type="http://schemas.openxmlformats.org/officeDocument/2006/relationships/tags" Target="../tags/tag18.xml"/><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tags" Target="../tags/tag22.xml"/><Relationship Id="rId7" Type="http://schemas.openxmlformats.org/officeDocument/2006/relationships/tags" Target="../tags/tag23.xml"/><Relationship Id="rId8" Type="http://schemas.openxmlformats.org/officeDocument/2006/relationships/tags" Target="../tags/tag24.xml"/><Relationship Id="rId9" Type="http://schemas.openxmlformats.org/officeDocument/2006/relationships/tags" Target="../tags/tag25.xml"/><Relationship Id="rId10" Type="http://schemas.openxmlformats.org/officeDocument/2006/relationships/tags" Target="../tags/tag26.xml"/></Relationships>
</file>

<file path=ppt/slides/_rels/slide63.xml.rels><?xml version="1.0" encoding="UTF-8" standalone="yes"?>
<Relationships xmlns="http://schemas.openxmlformats.org/package/2006/relationships"><Relationship Id="rId9" Type="http://schemas.openxmlformats.org/officeDocument/2006/relationships/tags" Target="../tags/tag37.xml"/><Relationship Id="rId20" Type="http://schemas.openxmlformats.org/officeDocument/2006/relationships/image" Target="../media/image97.png"/><Relationship Id="rId21" Type="http://schemas.openxmlformats.org/officeDocument/2006/relationships/image" Target="../media/image98.png"/><Relationship Id="rId22" Type="http://schemas.openxmlformats.org/officeDocument/2006/relationships/image" Target="../media/image102.jpeg"/><Relationship Id="rId23" Type="http://schemas.openxmlformats.org/officeDocument/2006/relationships/image" Target="../media/image103.jpeg"/><Relationship Id="rId10" Type="http://schemas.openxmlformats.org/officeDocument/2006/relationships/tags" Target="../tags/tag38.xml"/><Relationship Id="rId11" Type="http://schemas.openxmlformats.org/officeDocument/2006/relationships/tags" Target="../tags/tag39.xml"/><Relationship Id="rId12" Type="http://schemas.openxmlformats.org/officeDocument/2006/relationships/tags" Target="../tags/tag40.xml"/><Relationship Id="rId13" Type="http://schemas.openxmlformats.org/officeDocument/2006/relationships/tags" Target="../tags/tag41.xml"/><Relationship Id="rId14" Type="http://schemas.openxmlformats.org/officeDocument/2006/relationships/tags" Target="../tags/tag42.xml"/><Relationship Id="rId15" Type="http://schemas.openxmlformats.org/officeDocument/2006/relationships/slideLayout" Target="../slideLayouts/slideLayout2.xml"/><Relationship Id="rId16" Type="http://schemas.openxmlformats.org/officeDocument/2006/relationships/image" Target="../media/image99.jpeg"/><Relationship Id="rId17" Type="http://schemas.openxmlformats.org/officeDocument/2006/relationships/image" Target="../media/image100.jpeg"/><Relationship Id="rId18" Type="http://schemas.openxmlformats.org/officeDocument/2006/relationships/image" Target="../media/image101.png"/><Relationship Id="rId19" Type="http://schemas.openxmlformats.org/officeDocument/2006/relationships/image" Target="../media/image96.png"/><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s>
</file>

<file path=ppt/slides/_rels/slide64.xml.rels><?xml version="1.0" encoding="UTF-8" standalone="yes"?>
<Relationships xmlns="http://schemas.openxmlformats.org/package/2006/relationships"><Relationship Id="rId9" Type="http://schemas.openxmlformats.org/officeDocument/2006/relationships/tags" Target="../tags/tag51.xml"/><Relationship Id="rId20" Type="http://schemas.openxmlformats.org/officeDocument/2006/relationships/image" Target="../media/image104.jpeg"/><Relationship Id="rId21" Type="http://schemas.openxmlformats.org/officeDocument/2006/relationships/image" Target="../media/image101.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 Id="rId25" Type="http://schemas.openxmlformats.org/officeDocument/2006/relationships/image" Target="../media/image105.jpeg"/><Relationship Id="rId26" Type="http://schemas.openxmlformats.org/officeDocument/2006/relationships/image" Target="../media/image102.jpeg"/><Relationship Id="rId27" Type="http://schemas.openxmlformats.org/officeDocument/2006/relationships/image" Target="../media/image103.jpeg"/><Relationship Id="rId10" Type="http://schemas.openxmlformats.org/officeDocument/2006/relationships/tags" Target="../tags/tag52.xml"/><Relationship Id="rId11" Type="http://schemas.openxmlformats.org/officeDocument/2006/relationships/tags" Target="../tags/tag53.xml"/><Relationship Id="rId12" Type="http://schemas.openxmlformats.org/officeDocument/2006/relationships/tags" Target="../tags/tag54.xml"/><Relationship Id="rId13" Type="http://schemas.openxmlformats.org/officeDocument/2006/relationships/tags" Target="../tags/tag55.xml"/><Relationship Id="rId14" Type="http://schemas.openxmlformats.org/officeDocument/2006/relationships/tags" Target="../tags/tag56.xml"/><Relationship Id="rId15" Type="http://schemas.openxmlformats.org/officeDocument/2006/relationships/tags" Target="../tags/tag57.xml"/><Relationship Id="rId16" Type="http://schemas.openxmlformats.org/officeDocument/2006/relationships/tags" Target="../tags/tag58.xml"/><Relationship Id="rId17" Type="http://schemas.openxmlformats.org/officeDocument/2006/relationships/slideLayout" Target="../slideLayouts/slideLayout2.xml"/><Relationship Id="rId18" Type="http://schemas.openxmlformats.org/officeDocument/2006/relationships/image" Target="../media/image99.jpeg"/><Relationship Id="rId19" Type="http://schemas.openxmlformats.org/officeDocument/2006/relationships/image" Target="../media/image100.jpeg"/><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tags" Target="../tags/tag49.xml"/><Relationship Id="rId8" Type="http://schemas.openxmlformats.org/officeDocument/2006/relationships/tags" Target="../tags/tag50.xml"/></Relationships>
</file>

<file path=ppt/slides/_rels/slide65.xml.rels><?xml version="1.0" encoding="UTF-8" standalone="yes"?>
<Relationships xmlns="http://schemas.openxmlformats.org/package/2006/relationships"><Relationship Id="rId9" Type="http://schemas.openxmlformats.org/officeDocument/2006/relationships/tags" Target="../tags/tag67.xml"/><Relationship Id="rId20" Type="http://schemas.openxmlformats.org/officeDocument/2006/relationships/image" Target="../media/image99.jpeg"/><Relationship Id="rId21" Type="http://schemas.openxmlformats.org/officeDocument/2006/relationships/image" Target="../media/image100.jpeg"/><Relationship Id="rId22" Type="http://schemas.openxmlformats.org/officeDocument/2006/relationships/image" Target="../media/image102.jpeg"/><Relationship Id="rId23" Type="http://schemas.openxmlformats.org/officeDocument/2006/relationships/image" Target="../media/image104.jpeg"/><Relationship Id="rId24" Type="http://schemas.openxmlformats.org/officeDocument/2006/relationships/image" Target="../media/image106.png"/><Relationship Id="rId25" Type="http://schemas.openxmlformats.org/officeDocument/2006/relationships/image" Target="../media/image107.jpeg"/><Relationship Id="rId26" Type="http://schemas.openxmlformats.org/officeDocument/2006/relationships/image" Target="../media/image101.png"/><Relationship Id="rId27" Type="http://schemas.openxmlformats.org/officeDocument/2006/relationships/image" Target="../media/image96.png"/><Relationship Id="rId28" Type="http://schemas.openxmlformats.org/officeDocument/2006/relationships/image" Target="../media/image97.png"/><Relationship Id="rId29" Type="http://schemas.openxmlformats.org/officeDocument/2006/relationships/image" Target="../media/image98.png"/><Relationship Id="rId30" Type="http://schemas.openxmlformats.org/officeDocument/2006/relationships/image" Target="../media/image105.jpeg"/><Relationship Id="rId31" Type="http://schemas.openxmlformats.org/officeDocument/2006/relationships/image" Target="../media/image103.jpeg"/><Relationship Id="rId10" Type="http://schemas.openxmlformats.org/officeDocument/2006/relationships/tags" Target="../tags/tag68.xml"/><Relationship Id="rId11" Type="http://schemas.openxmlformats.org/officeDocument/2006/relationships/tags" Target="../tags/tag69.xml"/><Relationship Id="rId12" Type="http://schemas.openxmlformats.org/officeDocument/2006/relationships/tags" Target="../tags/tag70.xml"/><Relationship Id="rId13" Type="http://schemas.openxmlformats.org/officeDocument/2006/relationships/tags" Target="../tags/tag71.xml"/><Relationship Id="rId14" Type="http://schemas.openxmlformats.org/officeDocument/2006/relationships/tags" Target="../tags/tag72.xml"/><Relationship Id="rId15" Type="http://schemas.openxmlformats.org/officeDocument/2006/relationships/tags" Target="../tags/tag73.xml"/><Relationship Id="rId16" Type="http://schemas.openxmlformats.org/officeDocument/2006/relationships/tags" Target="../tags/tag74.xml"/><Relationship Id="rId17" Type="http://schemas.openxmlformats.org/officeDocument/2006/relationships/tags" Target="../tags/tag75.xml"/><Relationship Id="rId18" Type="http://schemas.openxmlformats.org/officeDocument/2006/relationships/tags" Target="../tags/tag76.xml"/><Relationship Id="rId19" Type="http://schemas.openxmlformats.org/officeDocument/2006/relationships/slideLayout" Target="../slideLayouts/slideLayout2.xml"/><Relationship Id="rId1" Type="http://schemas.openxmlformats.org/officeDocument/2006/relationships/tags" Target="../tags/tag59.xml"/><Relationship Id="rId2" Type="http://schemas.openxmlformats.org/officeDocument/2006/relationships/tags" Target="../tags/tag60.xml"/><Relationship Id="rId3" Type="http://schemas.openxmlformats.org/officeDocument/2006/relationships/tags" Target="../tags/tag61.xml"/><Relationship Id="rId4" Type="http://schemas.openxmlformats.org/officeDocument/2006/relationships/tags" Target="../tags/tag62.xml"/><Relationship Id="rId5" Type="http://schemas.openxmlformats.org/officeDocument/2006/relationships/tags" Target="../tags/tag63.xml"/><Relationship Id="rId6" Type="http://schemas.openxmlformats.org/officeDocument/2006/relationships/tags" Target="../tags/tag64.xml"/><Relationship Id="rId7" Type="http://schemas.openxmlformats.org/officeDocument/2006/relationships/tags" Target="../tags/tag65.xml"/><Relationship Id="rId8" Type="http://schemas.openxmlformats.org/officeDocument/2006/relationships/tags" Target="../tags/tag6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0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1.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20.png"/></Relationships>
</file>

<file path=ppt/slides/_rels/slide72.xml.rels><?xml version="1.0" encoding="UTF-8" standalone="yes"?>
<Relationships xmlns="http://schemas.openxmlformats.org/package/2006/relationships"><Relationship Id="rId11" Type="http://schemas.openxmlformats.org/officeDocument/2006/relationships/image" Target="../media/image124.png"/><Relationship Id="rId12" Type="http://schemas.openxmlformats.org/officeDocument/2006/relationships/image" Target="../media/image110.png"/><Relationship Id="rId13" Type="http://schemas.openxmlformats.org/officeDocument/2006/relationships/image" Target="../media/image125.emf"/><Relationship Id="rId1" Type="http://schemas.openxmlformats.org/officeDocument/2006/relationships/slideLayout" Target="../slideLayouts/slideLayout3.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20.png"/><Relationship Id="rId10" Type="http://schemas.openxmlformats.org/officeDocument/2006/relationships/image" Target="../media/image1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7.jpeg"/><Relationship Id="rId5"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72809" y="122487"/>
            <a:ext cx="3872667" cy="2986473"/>
          </a:xfrm>
        </p:spPr>
        <p:txBody>
          <a:bodyPr/>
          <a:lstStyle/>
          <a:p>
            <a:pPr algn="l"/>
            <a:r>
              <a:rPr lang="en-US" altLang="en-US" sz="1800" b="0" dirty="0" smtClean="0">
                <a:solidFill>
                  <a:schemeClr val="tx1"/>
                </a:solidFill>
              </a:rPr>
              <a:t>Large-scale </a:t>
            </a:r>
            <a:r>
              <a:rPr lang="en-US" altLang="en-US" sz="1800" b="0" dirty="0">
                <a:solidFill>
                  <a:schemeClr val="tx1"/>
                </a:solidFill>
              </a:rPr>
              <a:t>Transcriptome Mining: </a:t>
            </a:r>
            <a:r>
              <a:rPr lang="en-US" altLang="en-US" sz="1800" b="0" dirty="0" smtClean="0">
                <a:solidFill>
                  <a:schemeClr val="tx1"/>
                </a:solidFill>
              </a:rPr>
              <a:t/>
            </a:r>
            <a:br>
              <a:rPr lang="en-US" altLang="en-US" sz="1800" b="0" dirty="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Clustering, </a:t>
            </a:r>
            <a:r>
              <a:rPr lang="en-US" altLang="en-US" sz="2800" dirty="0">
                <a:solidFill>
                  <a:schemeClr val="accent6"/>
                </a:solidFill>
              </a:rPr>
              <a:t/>
            </a:r>
            <a:br>
              <a:rPr lang="en-US" altLang="en-US" sz="2800" dirty="0">
                <a:solidFill>
                  <a:schemeClr val="accent6"/>
                </a:solidFill>
              </a:rPr>
            </a:br>
            <a:r>
              <a:rPr lang="en-US" altLang="en-US" sz="2800" dirty="0" smtClean="0">
                <a:solidFill>
                  <a:schemeClr val="accent6"/>
                </a:solidFill>
              </a:rPr>
              <a:t>Dynamic Modelling &amp; Logic-gate Analysis </a:t>
            </a:r>
            <a:br>
              <a:rPr lang="en-US" altLang="en-US" sz="2800" dirty="0" smtClean="0">
                <a:solidFill>
                  <a:schemeClr val="accent6"/>
                </a:solidFill>
              </a:rPr>
            </a:br>
            <a:r>
              <a:rPr lang="en-US" altLang="en-US" sz="2800" dirty="0" smtClean="0">
                <a:solidFill>
                  <a:schemeClr val="accent6"/>
                </a:solidFill>
              </a:rPr>
              <a:t>while Protecting Individual Privacy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8" name="Picture 7"/>
          <p:cNvPicPr>
            <a:picLocks noChangeAspect="1"/>
          </p:cNvPicPr>
          <p:nvPr/>
        </p:nvPicPr>
        <p:blipFill>
          <a:blip r:embed="rId2"/>
          <a:stretch>
            <a:fillRect/>
          </a:stretch>
        </p:blipFill>
        <p:spPr>
          <a:xfrm>
            <a:off x="4759806" y="122487"/>
            <a:ext cx="4178414" cy="4887035"/>
          </a:xfrm>
          <a:prstGeom prst="rect">
            <a:avLst/>
          </a:prstGeom>
          <a:ln w="12700">
            <a:solidFill>
              <a:schemeClr val="tx1"/>
            </a:solidFill>
          </a:ln>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2809" y="3886106"/>
            <a:ext cx="4415547" cy="2864586"/>
          </a:xfrm>
          <a:prstGeom prst="rect">
            <a:avLst/>
          </a:prstGeom>
          <a:ln w="12700">
            <a:solidFill>
              <a:schemeClr val="tx1"/>
            </a:solidFill>
          </a:ln>
        </p:spPr>
      </p:pic>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18"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15894454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7451285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RNA-</a:t>
            </a:r>
            <a:r>
              <a:rPr lang="en-US" dirty="0" err="1" smtClean="0"/>
              <a:t>seq</a:t>
            </a:r>
            <a:endParaRPr lang="en-US" dirty="0"/>
          </a:p>
        </p:txBody>
      </p:sp>
      <p:sp>
        <p:nvSpPr>
          <p:cNvPr id="3" name="Content Placeholder 2"/>
          <p:cNvSpPr>
            <a:spLocks noGrp="1"/>
          </p:cNvSpPr>
          <p:nvPr>
            <p:ph idx="1"/>
          </p:nvPr>
        </p:nvSpPr>
        <p:spPr/>
        <p:txBody>
          <a:bodyPr/>
          <a:lstStyle/>
          <a:p>
            <a:r>
              <a:rPr lang="en-US" dirty="0" smtClean="0"/>
              <a:t>Generate many next gen seq. reads of fragmented RNAs from a cell</a:t>
            </a:r>
          </a:p>
          <a:p>
            <a:r>
              <a:rPr lang="en-US" dirty="0" smtClean="0"/>
              <a:t>Map these reads to the genome</a:t>
            </a:r>
          </a:p>
          <a:p>
            <a:r>
              <a:rPr lang="en-US" dirty="0" smtClean="0"/>
              <a:t>Amount mapping at each base gives activity ”signal” at that location</a:t>
            </a:r>
          </a:p>
          <a:p>
            <a:r>
              <a:rPr lang="en-US" dirty="0" smtClean="0"/>
              <a:t>Aggregate the signal over genes and other regions to give a matrix of gene expression </a:t>
            </a:r>
            <a:endParaRPr lang="en-US" dirty="0"/>
          </a:p>
        </p:txBody>
      </p:sp>
    </p:spTree>
    <p:extLst>
      <p:ext uri="{BB962C8B-B14F-4D97-AF65-F5344CB8AC3E}">
        <p14:creationId xmlns:p14="http://schemas.microsoft.com/office/powerpoint/2010/main" val="10734499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637"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638"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062"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063"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064"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065"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066"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067"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6064710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824244163"/>
      </p:ext>
    </p:extLst>
  </p:cSld>
  <p:clrMapOvr>
    <a:masterClrMapping/>
  </p:clrMapOvr>
  <p:transition advTm="31171"/>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62025696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0" y="1006475"/>
            <a:ext cx="5889625" cy="2451100"/>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Exceptionalism : </a:t>
            </a:r>
            <a:r>
              <a:rPr lang="en-US" sz="2000" dirty="0" smtClean="0">
                <a:solidFill>
                  <a:srgbClr val="008000"/>
                </a:solidFill>
                <a:latin typeface="Arial" charset="0"/>
                <a:ea typeface="ＭＳ Ｐゴシック" charset="0"/>
                <a:cs typeface="ＭＳ Ｐゴシック" charset="0"/>
              </a:rPr>
              <a:t/>
            </a:r>
            <a:br>
              <a:rPr lang="en-US" sz="2000" dirty="0" smtClean="0">
                <a:solidFill>
                  <a:srgbClr val="008000"/>
                </a:solidFill>
                <a:latin typeface="Arial" charset="0"/>
                <a:ea typeface="ＭＳ Ｐゴシック" charset="0"/>
                <a:cs typeface="ＭＳ Ｐゴシック" charset="0"/>
              </a:rPr>
            </a:br>
            <a:r>
              <a:rPr lang="en-US" sz="2000" dirty="0" smtClean="0">
                <a:solidFill>
                  <a:srgbClr val="008000"/>
                </a:solidFill>
                <a:latin typeface="Arial" charset="0"/>
                <a:ea typeface="ＭＳ Ｐゴシック" charset="0"/>
                <a:cs typeface="ＭＳ Ｐゴシック" charset="0"/>
              </a:rPr>
              <a:t>The </a:t>
            </a:r>
            <a:r>
              <a:rPr lang="en-US" sz="2000" dirty="0">
                <a:solidFill>
                  <a:srgbClr val="008000"/>
                </a:solidFill>
                <a:latin typeface="Arial" charset="0"/>
                <a:ea typeface="ＭＳ Ｐゴシック" charset="0"/>
                <a:cs typeface="ＭＳ Ｐゴシック" charset="0"/>
              </a:rPr>
              <a:t>Genome is very fundamental data, potentially very revealing about one’s identity &amp; characteristics</a:t>
            </a:r>
          </a:p>
          <a:p>
            <a:pPr>
              <a:buNone/>
            </a:pPr>
            <a:r>
              <a:rPr lang="en-US" sz="2000" dirty="0">
                <a:solidFill>
                  <a:srgbClr val="008000"/>
                </a:solidFill>
                <a:latin typeface="Arial" charset="0"/>
                <a:ea typeface="ＭＳ Ｐゴシック" charset="0"/>
                <a:cs typeface="ＭＳ Ｐゴシック" charset="0"/>
              </a:rPr>
              <a:t>Identification Risk: </a:t>
            </a:r>
            <a:r>
              <a:rPr lang="en-US" sz="2000" dirty="0" smtClean="0">
                <a:solidFill>
                  <a:srgbClr val="008000"/>
                </a:solidFill>
                <a:latin typeface="Arial" charset="0"/>
                <a:ea typeface="ＭＳ Ｐゴシック" charset="0"/>
                <a:cs typeface="ＭＳ Ｐゴシック" charset="0"/>
              </a:rPr>
              <a:t>Find </a:t>
            </a:r>
            <a:r>
              <a:rPr lang="en-US" sz="2000" dirty="0">
                <a:solidFill>
                  <a:srgbClr val="008000"/>
                </a:solidFill>
                <a:latin typeface="Arial" charset="0"/>
                <a:ea typeface="ＭＳ Ｐゴシック" charset="0"/>
                <a:cs typeface="ＭＳ Ｐゴシック" charset="0"/>
              </a:rPr>
              <a:t>that someone participated in a study </a:t>
            </a:r>
            <a:r>
              <a:rPr lang="en-US" sz="2000" dirty="0" smtClean="0">
                <a:solidFill>
                  <a:srgbClr val="008000"/>
                </a:solidFill>
                <a:latin typeface="Arial" charset="0"/>
                <a:ea typeface="ＭＳ Ｐゴシック" charset="0"/>
                <a:cs typeface="ＭＳ Ｐゴシック" charset="0"/>
              </a:rPr>
              <a:t>[</a:t>
            </a:r>
            <a:r>
              <a:rPr lang="en-US" sz="2000" dirty="0" err="1" smtClean="0">
                <a:solidFill>
                  <a:srgbClr val="008000"/>
                </a:solidFill>
                <a:latin typeface="Arial" charset="0"/>
                <a:ea typeface="ＭＳ Ｐゴシック" charset="0"/>
                <a:cs typeface="ＭＳ Ｐゴシック" charset="0"/>
              </a:rPr>
              <a:t>eg</a:t>
            </a:r>
            <a:r>
              <a:rPr lang="en-US" sz="2000" dirty="0" smtClean="0">
                <a:solidFill>
                  <a:srgbClr val="008000"/>
                </a:solidFill>
                <a:latin typeface="Arial" charset="0"/>
                <a:ea typeface="ＭＳ Ｐゴシック" charset="0"/>
                <a:cs typeface="ＭＳ Ｐゴシック" charset="0"/>
              </a:rPr>
              <a:t> Craig</a:t>
            </a:r>
            <a:r>
              <a:rPr lang="en-US" sz="2000" dirty="0">
                <a:solidFill>
                  <a:srgbClr val="008000"/>
                </a:solidFill>
                <a:latin typeface="Arial" charset="0"/>
                <a:ea typeface="ＭＳ Ｐゴシック" charset="0"/>
                <a:cs typeface="ＭＳ Ｐゴシック" charset="0"/>
              </a:rPr>
              <a:t>, </a:t>
            </a:r>
            <a:r>
              <a:rPr lang="en-US" sz="2000" dirty="0" err="1">
                <a:solidFill>
                  <a:srgbClr val="008000"/>
                </a:solidFill>
                <a:latin typeface="Arial" charset="0"/>
                <a:ea typeface="ＭＳ Ｐゴシック" charset="0"/>
                <a:cs typeface="ＭＳ Ｐゴシック" charset="0"/>
              </a:rPr>
              <a:t>Erlich</a:t>
            </a:r>
            <a:r>
              <a:rPr lang="en-US" sz="2000" dirty="0">
                <a:solidFill>
                  <a:srgbClr val="008000"/>
                </a:solidFill>
                <a:latin typeface="Arial" charset="0"/>
                <a:ea typeface="ＭＳ Ｐゴシック" charset="0"/>
                <a:cs typeface="ＭＳ Ｐゴシック" charset="0"/>
              </a:rPr>
              <a:t>]</a:t>
            </a:r>
          </a:p>
          <a:p>
            <a:pPr>
              <a:buNone/>
            </a:pPr>
            <a:r>
              <a:rPr lang="en-US" sz="2000" dirty="0">
                <a:solidFill>
                  <a:srgbClr val="008000"/>
                </a:solidFill>
                <a:latin typeface="Arial" charset="0"/>
                <a:ea typeface="ＭＳ Ｐゴシック" charset="0"/>
                <a:cs typeface="ＭＳ Ｐゴシック" charset="0"/>
              </a:rPr>
              <a:t>Characterization Risk: </a:t>
            </a:r>
            <a:r>
              <a:rPr lang="en-US" sz="2000" dirty="0" smtClean="0">
                <a:solidFill>
                  <a:srgbClr val="008000"/>
                </a:solidFill>
                <a:latin typeface="Arial" charset="0"/>
                <a:ea typeface="ＭＳ Ｐゴシック" charset="0"/>
                <a:cs typeface="ＭＳ Ｐゴシック" charset="0"/>
              </a:rPr>
              <a:t>Finding </a:t>
            </a:r>
            <a:r>
              <a:rPr lang="en-US" sz="2000" dirty="0">
                <a:solidFill>
                  <a:srgbClr val="008000"/>
                </a:solidFill>
                <a:latin typeface="Arial" charset="0"/>
                <a:ea typeface="ＭＳ Ｐゴシック" charset="0"/>
                <a:cs typeface="ＭＳ Ｐゴシック" charset="0"/>
              </a:rPr>
              <a:t>that you have a particular trait from studying your identified genome </a:t>
            </a:r>
            <a:r>
              <a:rPr lang="en-US" sz="2000" dirty="0" smtClean="0">
                <a:solidFill>
                  <a:srgbClr val="008000"/>
                </a:solidFill>
                <a:latin typeface="Arial" charset="0"/>
                <a:ea typeface="ＭＳ Ｐゴシック" charset="0"/>
                <a:cs typeface="ＭＳ Ｐゴシック" charset="0"/>
              </a:rPr>
              <a:t>[</a:t>
            </a:r>
            <a:r>
              <a:rPr lang="en-US" sz="2000" dirty="0" err="1">
                <a:solidFill>
                  <a:srgbClr val="008000"/>
                </a:solidFill>
                <a:latin typeface="Arial" charset="0"/>
                <a:ea typeface="ＭＳ Ｐゴシック" charset="0"/>
                <a:cs typeface="ＭＳ Ｐゴシック" charset="0"/>
              </a:rPr>
              <a:t>eg</a:t>
            </a:r>
            <a:r>
              <a:rPr lang="en-US" sz="2000" dirty="0">
                <a:solidFill>
                  <a:srgbClr val="008000"/>
                </a:solidFill>
                <a:latin typeface="Arial" charset="0"/>
                <a:ea typeface="ＭＳ Ｐゴシック" charset="0"/>
                <a:cs typeface="ＭＳ Ｐゴシック" charset="0"/>
              </a:rPr>
              <a:t> Watson </a:t>
            </a:r>
            <a:r>
              <a:rPr lang="en-US" sz="2000" dirty="0" err="1">
                <a:solidFill>
                  <a:srgbClr val="008000"/>
                </a:solidFill>
                <a:latin typeface="Arial" charset="0"/>
                <a:ea typeface="ＭＳ Ｐゴシック" charset="0"/>
                <a:cs typeface="ＭＳ Ｐゴシック" charset="0"/>
              </a:rPr>
              <a:t>ApoE</a:t>
            </a:r>
            <a:r>
              <a:rPr lang="en-US" sz="2000" dirty="0">
                <a:solidFill>
                  <a:srgbClr val="008000"/>
                </a:solidFill>
                <a:latin typeface="Arial" charset="0"/>
                <a:ea typeface="ＭＳ Ｐゴシック" charset="0"/>
                <a:cs typeface="ＭＳ Ｐゴシック" charset="0"/>
              </a:rPr>
              <a:t> status]</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extLst>
      <p:ext uri="{BB962C8B-B14F-4D97-AF65-F5344CB8AC3E}">
        <p14:creationId xmlns:p14="http://schemas.microsoft.com/office/powerpoint/2010/main" val="1585600204"/>
      </p:ext>
    </p:extLst>
  </p:cSld>
  <p:clrMapOvr>
    <a:masterClrMapping/>
  </p:clrMapOvr>
  <p:transition advTm="7606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61" y="308328"/>
            <a:ext cx="3447288" cy="815938"/>
          </a:xfrm>
        </p:spPr>
        <p:txBody>
          <a:bodyPr/>
          <a:lstStyle/>
          <a:p>
            <a:r>
              <a:rPr lang="en-US" dirty="0" smtClean="0"/>
              <a:t>Activity Patterns</a:t>
            </a:r>
            <a:endParaRPr lang="en-US" dirty="0"/>
          </a:p>
        </p:txBody>
      </p:sp>
      <p:sp>
        <p:nvSpPr>
          <p:cNvPr id="30" name="Content Placeholder 29"/>
          <p:cNvSpPr>
            <a:spLocks noGrp="1"/>
          </p:cNvSpPr>
          <p:nvPr>
            <p:ph idx="1"/>
          </p:nvPr>
        </p:nvSpPr>
        <p:spPr>
          <a:xfrm>
            <a:off x="3337961" y="1215208"/>
            <a:ext cx="3447288" cy="4638675"/>
          </a:xfrm>
        </p:spPr>
        <p:txBody>
          <a:bodyPr/>
          <a:lstStyle/>
          <a:p>
            <a:r>
              <a:rPr lang="en-US" dirty="0" smtClean="0"/>
              <a:t>RNA </a:t>
            </a:r>
            <a:r>
              <a:rPr lang="en-US" dirty="0"/>
              <a:t>Seq. </a:t>
            </a:r>
            <a:r>
              <a:rPr lang="en-US" dirty="0" smtClean="0"/>
              <a:t>gives rise </a:t>
            </a:r>
            <a:r>
              <a:rPr lang="en-US" dirty="0"/>
              <a:t>to </a:t>
            </a:r>
            <a:r>
              <a:rPr lang="en-US" dirty="0" smtClean="0"/>
              <a:t>activity patterns </a:t>
            </a:r>
            <a:r>
              <a:rPr lang="en-US" dirty="0"/>
              <a:t/>
            </a:r>
            <a:br>
              <a:rPr lang="en-US" dirty="0"/>
            </a:br>
            <a:r>
              <a:rPr lang="en-US" dirty="0"/>
              <a:t>of </a:t>
            </a:r>
            <a:r>
              <a:rPr lang="en-US" dirty="0" smtClean="0"/>
              <a:t>genes </a:t>
            </a:r>
            <a:r>
              <a:rPr lang="en-US" dirty="0"/>
              <a:t>&amp; </a:t>
            </a:r>
            <a:r>
              <a:rPr lang="en-US" dirty="0" smtClean="0"/>
              <a:t>regions </a:t>
            </a:r>
            <a:r>
              <a:rPr lang="en-US" dirty="0"/>
              <a:t>in the </a:t>
            </a:r>
            <a:r>
              <a:rPr lang="en-US" dirty="0" smtClean="0"/>
              <a:t>genome</a:t>
            </a:r>
          </a:p>
          <a:p>
            <a:r>
              <a:rPr lang="en-US" dirty="0" smtClean="0"/>
              <a:t>Across</a:t>
            </a:r>
          </a:p>
          <a:p>
            <a:pPr lvl="1"/>
            <a:r>
              <a:rPr lang="en-US" dirty="0" smtClean="0"/>
              <a:t>time (development &amp; disease),</a:t>
            </a:r>
          </a:p>
          <a:p>
            <a:pPr lvl="1"/>
            <a:r>
              <a:rPr lang="en-US" dirty="0" smtClean="0"/>
              <a:t>different tissues &amp;</a:t>
            </a:r>
          </a:p>
          <a:p>
            <a:pPr lvl="1"/>
            <a:r>
              <a:rPr lang="en-US" dirty="0" smtClean="0"/>
              <a:t>individuals in a </a:t>
            </a:r>
            <a:r>
              <a:rPr lang="en-US" dirty="0" smtClean="0"/>
              <a:t>population</a:t>
            </a:r>
          </a:p>
          <a:p>
            <a:pPr lvl="1"/>
            <a:endParaRPr lang="en-US" dirty="0"/>
          </a:p>
          <a:p>
            <a:pPr lvl="1"/>
            <a:endParaRPr lang="en-US"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5" y="5131288"/>
            <a:ext cx="2948940" cy="165877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5" y="3441237"/>
            <a:ext cx="2948940" cy="165877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5" y="1751186"/>
            <a:ext cx="2948940" cy="1658779"/>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5" y="55420"/>
            <a:ext cx="2948940" cy="165877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061" y="5781359"/>
            <a:ext cx="1991501" cy="112022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4061" y="4620580"/>
            <a:ext cx="1991501" cy="112022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062" y="3454716"/>
            <a:ext cx="1991501" cy="112022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4064" y="2296475"/>
            <a:ext cx="1991501" cy="112022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063" y="1124266"/>
            <a:ext cx="1991501" cy="1120220"/>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4064" y="-23814"/>
            <a:ext cx="1991501" cy="1120220"/>
          </a:xfrm>
          <a:prstGeom prst="rect">
            <a:avLst/>
          </a:prstGeom>
        </p:spPr>
      </p:pic>
    </p:spTree>
    <p:extLst>
      <p:ext uri="{BB962C8B-B14F-4D97-AF65-F5344CB8AC3E}">
        <p14:creationId xmlns:p14="http://schemas.microsoft.com/office/powerpoint/2010/main" val="12014957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61870" cy="5245100"/>
          </a:xfrm>
        </p:spPr>
        <p:txBody>
          <a:bodyPr>
            <a:normAutofit fontScale="92500" lnSpcReduction="20000"/>
          </a:bodyPr>
          <a:lstStyle/>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Genomics </a:t>
            </a:r>
            <a:r>
              <a:rPr lang="en-US" altLang="en-US" sz="2400" dirty="0">
                <a:ea typeface="ＭＳ Ｐゴシック" pitchFamily="34" charset="-128"/>
              </a:rPr>
              <a:t>historically has been a proponent of “open data” but not clear personal genomics fits </a:t>
            </a:r>
            <a:r>
              <a:rPr lang="en-US" altLang="en-US" sz="2400" dirty="0" smtClean="0">
                <a:ea typeface="ＭＳ Ｐゴシック" pitchFamily="34" charset="-128"/>
              </a:rPr>
              <a:t>this. </a:t>
            </a:r>
          </a:p>
          <a:p>
            <a:pPr lvl="1" eaLnBrk="1" hangingPunct="1">
              <a:defRPr/>
            </a:pPr>
            <a:r>
              <a:rPr lang="en-US" altLang="en-US" sz="2200" dirty="0" smtClean="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641195"/>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858000" y="570098"/>
            <a:ext cx="4572000" cy="646331"/>
          </a:xfrm>
          <a:prstGeom prst="rect">
            <a:avLst/>
          </a:prstGeom>
        </p:spPr>
        <p:txBody>
          <a:bodyPr>
            <a:spAutoFit/>
          </a:bodyPr>
          <a:lstStyle/>
          <a:p>
            <a:pPr>
              <a:buNone/>
            </a:pPr>
            <a:r>
              <a:rPr lang="en-US">
                <a:solidFill>
                  <a:srgbClr val="008000"/>
                </a:solidFill>
              </a:rPr>
              <a:t>Genetic Exceptionalism : </a:t>
            </a:r>
            <a:br>
              <a:rPr lang="en-US">
                <a:solidFill>
                  <a:srgbClr val="008000"/>
                </a:solidFill>
              </a:rPr>
            </a:br>
            <a:r>
              <a:rPr lang="en-US">
                <a:solidFill>
                  <a:srgbClr val="008000"/>
                </a:solidFill>
              </a:rPr>
              <a:t>The Genome is very fundamental data, potentially very revealing about one’s identity &amp; characteristics</a:t>
            </a:r>
            <a:endParaRPr lang="en-US" dirty="0">
              <a:solidFill>
                <a:srgbClr val="008000"/>
              </a:solidFill>
            </a:endParaRPr>
          </a:p>
        </p:txBody>
      </p:sp>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2225395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a:t>
            </a:r>
            <a:r>
              <a:rPr lang="en-US" sz="1500" dirty="0" smtClean="0"/>
              <a:t>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Core Science Qs Addressed by RNA-</a:t>
            </a:r>
            <a:r>
              <a:rPr lang="en-US" dirty="0" err="1" smtClean="0"/>
              <a:t>seq</a:t>
            </a:r>
            <a:endParaRPr lang="en-US" dirty="0"/>
          </a:p>
        </p:txBody>
      </p:sp>
      <p:sp>
        <p:nvSpPr>
          <p:cNvPr id="3" name="Content Placeholder 2"/>
          <p:cNvSpPr>
            <a:spLocks noGrp="1"/>
          </p:cNvSpPr>
          <p:nvPr>
            <p:ph idx="1"/>
          </p:nvPr>
        </p:nvSpPr>
        <p:spPr/>
        <p:txBody>
          <a:bodyPr/>
          <a:lstStyle/>
          <a:p>
            <a:r>
              <a:rPr lang="en-US" dirty="0" smtClean="0"/>
              <a:t>What are the basic activity patterns and clusters of co-active genes across an organisms development; building models that describe &amp; explain these</a:t>
            </a:r>
          </a:p>
          <a:p>
            <a:r>
              <a:rPr lang="en-US" dirty="0" smtClean="0"/>
              <a:t>What are ancient patterns preserved across a wide range of organisms </a:t>
            </a:r>
          </a:p>
          <a:p>
            <a:r>
              <a:rPr lang="en-US" dirty="0" smtClean="0"/>
              <a:t>How do patterns and clusters in model organisms relate to those in humans </a:t>
            </a:r>
          </a:p>
          <a:p>
            <a:r>
              <a:rPr lang="en-US" dirty="0" smtClean="0"/>
              <a:t>How are basic patterns disrupted in disease</a:t>
            </a:r>
            <a:endParaRPr lang="en-US" dirty="0"/>
          </a:p>
        </p:txBody>
      </p:sp>
    </p:spTree>
    <p:extLst>
      <p:ext uri="{BB962C8B-B14F-4D97-AF65-F5344CB8AC3E}">
        <p14:creationId xmlns:p14="http://schemas.microsoft.com/office/powerpoint/2010/main" val="77713666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TextBox 8"/>
          <p:cNvSpPr txBox="1"/>
          <p:nvPr/>
        </p:nvSpPr>
        <p:spPr>
          <a:xfrm>
            <a:off x="175408" y="362704"/>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sp>
        <p:nvSpPr>
          <p:cNvPr id="10" name="TextBox 9"/>
          <p:cNvSpPr txBox="1"/>
          <p:nvPr/>
        </p:nvSpPr>
        <p:spPr>
          <a:xfrm>
            <a:off x="-436940" y="947908"/>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11" name="Rectangle 10"/>
          <p:cNvSpPr/>
          <p:nvPr/>
        </p:nvSpPr>
        <p:spPr>
          <a:xfrm>
            <a:off x="2802221" y="-1009739"/>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252079" y="394770"/>
                <a:ext cx="3254594" cy="994172"/>
              </a:xfrm>
            </p:spPr>
            <p:txBody>
              <a:bodyPr>
                <a:normAutofit fontScale="90000"/>
              </a:bodyPr>
              <a:lstStyle/>
              <a:p>
                <a:r>
                  <a:rPr lang="en-US" dirty="0" smtClean="0"/>
                  <a:t>Sensitivity vs PPV for </a:t>
                </a:r>
                <a:r>
                  <a:rPr lang="en-US" dirty="0" err="1" smtClean="0"/>
                  <a:t>Linkings</a:t>
                </a:r>
                <a:r>
                  <a:rPr lang="en-US" dirty="0" smtClean="0"/>
                  <a:t> selected per 1</a:t>
                </a:r>
                <a:r>
                  <a:rPr lang="en-US" baseline="30000" dirty="0" smtClean="0"/>
                  <a:t>st</a:t>
                </a:r>
                <a:r>
                  <a:rPr lang="en-US" dirty="0" smtClean="0"/>
                  <a:t> </a:t>
                </a:r>
                <a:r>
                  <a:rPr lang="en-US" i="1" dirty="0" smtClean="0"/>
                  <a:t>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252079" y="394770"/>
                <a:ext cx="3254594" cy="994172"/>
              </a:xfrm>
              <a:blipFill rotWithShape="0">
                <a:blip r:embed="rId2"/>
                <a:stretch>
                  <a:fillRect t="-9816" r="-1873" b="-17178"/>
                </a:stretch>
              </a:blipFill>
            </p:spPr>
            <p:txBody>
              <a:bodyPr/>
              <a:lstStyle/>
              <a:p>
                <a:r>
                  <a:rPr lang="en-US">
                    <a:noFill/>
                  </a:rPr>
                  <a:t> </a:t>
                </a:r>
              </a:p>
            </p:txBody>
          </p:sp>
        </mc:Fallback>
      </mc:AlternateContent>
      <p:grpSp>
        <p:nvGrpSpPr>
          <p:cNvPr id="3" name="Group 2"/>
          <p:cNvGrpSpPr>
            <a:grpSpLocks noChangeAspect="1"/>
          </p:cNvGrpSpPr>
          <p:nvPr/>
        </p:nvGrpSpPr>
        <p:grpSpPr>
          <a:xfrm>
            <a:off x="336238" y="2196148"/>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2375249" y="2071721"/>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3702962" y="170521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702962" y="1705210"/>
                <a:ext cx="1780359" cy="357470"/>
              </a:xfrm>
              <a:prstGeom prst="rect">
                <a:avLst/>
              </a:prstGeom>
              <a:blipFill rotWithShape="0">
                <a:blip r:embed="rId4"/>
                <a:stretch>
                  <a:fillRect l="-2055" t="-6897" b="-18966"/>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mc:AlternateContent xmlns:mc="http://schemas.openxmlformats.org/markup-compatibility/2006" xmlns:a14="http://schemas.microsoft.com/office/drawing/2010/main">
        <mc:Choice Requires="a14">
          <p:sp>
            <p:nvSpPr>
              <p:cNvPr id="15" name="Content Placeholder 2"/>
              <p:cNvSpPr>
                <a:spLocks noGrp="1"/>
              </p:cNvSpPr>
              <p:nvPr>
                <p:ph idx="1"/>
              </p:nvPr>
            </p:nvSpPr>
            <p:spPr>
              <a:xfrm>
                <a:off x="5548469" y="353621"/>
                <a:ext cx="3551767" cy="3263504"/>
              </a:xfrm>
            </p:spPr>
            <p:txBody>
              <a:bodyPr>
                <a:noAutofit/>
              </a:bodyPr>
              <a:lstStyle/>
              <a:p>
                <a:r>
                  <a:rPr lang="en-US" sz="1800" dirty="0" smtClean="0"/>
                  <a:t>Say</a:t>
                </a:r>
              </a:p>
              <a:p>
                <a:pPr lvl="1"/>
                <a:r>
                  <a:rPr lang="en-US" sz="1800" dirty="0" smtClean="0"/>
                  <a:t>Attacker arbitrarily selects </a:t>
                </a:r>
                <a:r>
                  <a:rPr lang="en-US" sz="1800" dirty="0" err="1" smtClean="0"/>
                  <a:t>eQTLs</a:t>
                </a:r>
                <a:r>
                  <a:rPr lang="en-US" sz="1800" dirty="0" smtClean="0"/>
                  <a:t> with strength &gt;10</a:t>
                </a:r>
              </a:p>
              <a:p>
                <a:pPr lvl="1"/>
                <a:r>
                  <a:rPr lang="en-US" sz="1800" dirty="0" smtClean="0"/>
                  <a:t>70% of the individuals are linked correctly</a:t>
                </a:r>
                <a:r>
                  <a:rPr lang="mr-IN" sz="1800" dirty="0" smtClean="0"/>
                  <a:t>…</a:t>
                </a:r>
                <a:r>
                  <a:rPr lang="en-US" sz="1800" dirty="0" smtClean="0"/>
                  <a:t>but which 70%?</a:t>
                </a:r>
              </a:p>
              <a:p>
                <a:r>
                  <a:rPr lang="en-US" sz="1800" dirty="0" smtClean="0"/>
                  <a:t>Is there a way ahead of time to differentiate </a:t>
                </a:r>
                <a:r>
                  <a:rPr lang="en-US" sz="1800" dirty="0" err="1" smtClean="0"/>
                  <a:t>linkings</a:t>
                </a:r>
                <a:r>
                  <a:rPr lang="en-US" sz="1800" dirty="0" smtClean="0"/>
                  <a:t> based on their reliability?</a:t>
                </a:r>
              </a:p>
              <a:p>
                <a:r>
                  <a:rPr lang="en-US" sz="1800" dirty="0" smtClean="0"/>
                  <a:t>1</a:t>
                </a:r>
                <a:r>
                  <a:rPr lang="en-US" sz="1800" baseline="30000" dirty="0" smtClean="0"/>
                  <a:t>st</a:t>
                </a:r>
                <a:r>
                  <a:rPr lang="en-US" sz="1800" dirty="0" smtClean="0"/>
                  <a:t> Distance Gap:</a:t>
                </a:r>
              </a:p>
              <a:p>
                <a:pPr lvl="1"/>
                <a:r>
                  <a:rPr lang="en-US" sz="1800" dirty="0" smtClean="0"/>
                  <a:t>Difference between the genotype distance of </a:t>
                </a:r>
                <a:br>
                  <a:rPr lang="en-US" sz="1800" dirty="0" smtClean="0"/>
                </a:br>
                <a:r>
                  <a:rPr lang="en-US" sz="1800" dirty="0" smtClean="0"/>
                  <a:t>2</a:t>
                </a:r>
                <a:r>
                  <a:rPr lang="en-US" sz="1800" baseline="30000" dirty="0" smtClean="0"/>
                  <a:t>nd</a:t>
                </a:r>
                <a:r>
                  <a:rPr lang="en-US" sz="1800" dirty="0" smtClean="0"/>
                  <a:t> best &amp; 1</a:t>
                </a:r>
                <a:r>
                  <a:rPr lang="en-US" sz="1800" baseline="30000" dirty="0" smtClean="0"/>
                  <a:t>st</a:t>
                </a:r>
                <a:r>
                  <a:rPr lang="en-US" sz="1800" dirty="0" smtClean="0"/>
                  <a:t> best matching individuals</a:t>
                </a:r>
              </a:p>
              <a:p>
                <a:pPr lvl="1"/>
                <a14:m>
                  <m:oMath xmlns:m="http://schemas.openxmlformats.org/officeDocument/2006/math">
                    <m:sSub>
                      <m:sSubPr>
                        <m:ctrlPr>
                          <a:rPr lang="en-US" sz="1800" i="1">
                            <a:latin typeface="Cambria Math" charset="0"/>
                            <a:cs typeface="Helvetica" panose="020B0604020202020204" pitchFamily="34" charset="0"/>
                          </a:rPr>
                        </m:ctrlPr>
                      </m:sSubPr>
                      <m:e>
                        <m:r>
                          <a:rPr lang="en-US" sz="1800" i="1">
                            <a:latin typeface="Cambria Math" panose="02040503050406030204" pitchFamily="18" charset="0"/>
                            <a:cs typeface="Helvetica" panose="020B0604020202020204" pitchFamily="34" charset="0"/>
                          </a:rPr>
                          <m:t>𝑑</m:t>
                        </m:r>
                      </m:e>
                      <m:sub>
                        <m:r>
                          <a:rPr lang="en-US" sz="1800" i="1">
                            <a:latin typeface="Cambria Math" panose="02040503050406030204" pitchFamily="18" charset="0"/>
                            <a:cs typeface="Helvetica" panose="020B0604020202020204" pitchFamily="34" charset="0"/>
                          </a:rPr>
                          <m:t>1,2</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𝑠𝑒𝑐𝑜𝑛𝑑</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𝑓𝑖𝑟𝑠𝑡</m:t>
                        </m:r>
                      </m:sub>
                    </m:sSub>
                  </m:oMath>
                </a14:m>
                <a:endParaRPr lang="en-US" sz="1800" dirty="0"/>
              </a:p>
            </p:txBody>
          </p:sp>
        </mc:Choice>
        <mc:Fallback xmlns="">
          <p:sp>
            <p:nvSpPr>
              <p:cNvPr id="15" name="Content Placeholder 2"/>
              <p:cNvSpPr>
                <a:spLocks noGrp="1" noRot="1" noChangeAspect="1" noMove="1" noResize="1" noEditPoints="1" noAdjustHandles="1" noChangeArrowheads="1" noChangeShapeType="1" noTextEdit="1"/>
              </p:cNvSpPr>
              <p:nvPr>
                <p:ph idx="1"/>
              </p:nvPr>
            </p:nvSpPr>
            <p:spPr>
              <a:xfrm>
                <a:off x="5548469" y="353621"/>
                <a:ext cx="3551767" cy="3263504"/>
              </a:xfrm>
              <a:blipFill rotWithShape="0">
                <a:blip r:embed="rId5"/>
                <a:stretch>
                  <a:fillRect l="-1029" t="-935" r="-2744" b="-42056"/>
                </a:stretch>
              </a:blipFill>
            </p:spPr>
            <p:txBody>
              <a:bodyPr/>
              <a:lstStyle/>
              <a:p>
                <a:r>
                  <a:rPr lang="en-US">
                    <a:noFill/>
                  </a:rPr>
                  <a:t> </a:t>
                </a:r>
              </a:p>
            </p:txBody>
          </p:sp>
        </mc:Fallback>
      </mc:AlternateContent>
    </p:spTree>
    <p:extLst>
      <p:ext uri="{BB962C8B-B14F-4D97-AF65-F5344CB8AC3E}">
        <p14:creationId xmlns:p14="http://schemas.microsoft.com/office/powerpoint/2010/main" val="837976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Exhaust</a:t>
            </a:r>
            <a:endParaRPr lang="en-US" dirty="0"/>
          </a:p>
        </p:txBody>
      </p:sp>
      <p:sp>
        <p:nvSpPr>
          <p:cNvPr id="3" name="Content Placeholder 2"/>
          <p:cNvSpPr>
            <a:spLocks noGrp="1"/>
          </p:cNvSpPr>
          <p:nvPr>
            <p:ph idx="1"/>
          </p:nvPr>
        </p:nvSpPr>
        <p:spPr/>
        <p:txBody>
          <a:bodyPr/>
          <a:lstStyle/>
          <a:p>
            <a:r>
              <a:rPr lang="en-US" dirty="0" smtClean="0"/>
              <a:t>Key aspect of data science is creative analyses of the data</a:t>
            </a:r>
          </a:p>
          <a:p>
            <a:r>
              <a:rPr lang="en-US" dirty="0" smtClean="0"/>
              <a:t>Not necessarily core purpose of the data</a:t>
            </a:r>
          </a:p>
          <a:p>
            <a:r>
              <a:rPr lang="en-US" dirty="0" smtClean="0"/>
              <a:t>Mining the exhaust of the activity of many researchers generating large-scale data sets</a:t>
            </a:r>
          </a:p>
          <a:p>
            <a:r>
              <a:rPr lang="en-US" dirty="0" smtClean="0"/>
              <a:t>An aspect of exhaust is the inadvertent compromising of study participants privacy</a:t>
            </a:r>
          </a:p>
          <a:p>
            <a:endParaRPr lang="en-US" dirty="0"/>
          </a:p>
        </p:txBody>
      </p:sp>
    </p:spTree>
    <p:extLst>
      <p:ext uri="{BB962C8B-B14F-4D97-AF65-F5344CB8AC3E}">
        <p14:creationId xmlns:p14="http://schemas.microsoft.com/office/powerpoint/2010/main" val="88165403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3298819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3123406" y="3158332"/>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151977178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210826229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bg1">
                    <a:lumMod val="50000"/>
                  </a:schemeClr>
                </a:solidFill>
                <a:ea typeface="ＭＳ Ｐゴシック" charset="0"/>
                <a:cs typeface="ＭＳ Ｐゴシック" charset="0"/>
              </a:rPr>
              <a:t>Large-scale Transcriptome Mining: </a:t>
            </a:r>
            <a:r>
              <a:rPr lang="en-US" sz="1600" dirty="0">
                <a:solidFill>
                  <a:schemeClr val="bg1">
                    <a:lumMod val="50000"/>
                  </a:schemeClr>
                </a:solidFill>
                <a:ea typeface="ＭＳ Ｐゴシック" charset="0"/>
                <a:cs typeface="ＭＳ Ｐゴシック" charset="0"/>
              </a:rPr>
              <a:t/>
            </a:r>
            <a:br>
              <a:rPr lang="en-US" sz="16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Clustering, Dynamic Modelling &amp; </a:t>
            </a:r>
            <a:r>
              <a:rPr lang="en-US" sz="1400" dirty="0" smtClean="0">
                <a:solidFill>
                  <a:schemeClr val="bg1">
                    <a:lumMod val="50000"/>
                  </a:schemeClr>
                </a:solidFill>
                <a:ea typeface="ＭＳ Ｐゴシック" charset="0"/>
                <a:cs typeface="ＭＳ Ｐゴシック" charset="0"/>
              </a:rPr>
              <a:t>Logic-gate </a:t>
            </a:r>
            <a:r>
              <a:rPr lang="en-US" sz="1400" dirty="0">
                <a:solidFill>
                  <a:schemeClr val="bg1">
                    <a:lumMod val="50000"/>
                  </a:schemeClr>
                </a:solidFill>
                <a:ea typeface="ＭＳ Ｐゴシック" charset="0"/>
                <a:cs typeface="ＭＳ Ｐゴシック" charset="0"/>
              </a:rPr>
              <a:t>Analysis </a:t>
            </a:r>
            <a:r>
              <a:rPr lang="en-US" sz="1400" dirty="0" smtClean="0">
                <a:solidFill>
                  <a:schemeClr val="bg1">
                    <a:lumMod val="50000"/>
                  </a:schemeClr>
                </a:solidFill>
                <a:ea typeface="ＭＳ Ｐゴシック" charset="0"/>
                <a:cs typeface="ＭＳ Ｐゴシック" charset="0"/>
              </a:rPr>
              <a:t>while </a:t>
            </a:r>
            <a:r>
              <a:rPr lang="en-US" sz="1400" dirty="0">
                <a:solidFill>
                  <a:schemeClr val="bg1">
                    <a:lumMod val="50000"/>
                  </a:schemeClr>
                </a:solidFill>
                <a:ea typeface="ＭＳ Ｐゴシック" charset="0"/>
                <a:cs typeface="ＭＳ Ｐゴシック" charset="0"/>
              </a:rPr>
              <a:t>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ea typeface="ＭＳ Ｐゴシック" charset="-128"/>
              </a:rPr>
              <a:t>Much RNA-</a:t>
            </a:r>
            <a:r>
              <a:rPr lang="en-US" altLang="en-US" sz="1800" dirty="0" err="1" smtClean="0">
                <a:ea typeface="ＭＳ Ｐゴシック" charset="-128"/>
              </a:rPr>
              <a:t>seq</a:t>
            </a:r>
            <a:r>
              <a:rPr lang="en-US" altLang="en-US" sz="1800" dirty="0" smtClean="0">
                <a:ea typeface="ＭＳ Ｐゴシック" charset="-128"/>
              </a:rPr>
              <a:t> (+TF </a:t>
            </a:r>
            <a:r>
              <a:rPr lang="en-US" altLang="en-US" sz="1800" dirty="0" err="1" smtClean="0">
                <a:ea typeface="ＭＳ Ｐゴシック" charset="-128"/>
              </a:rPr>
              <a:t>ChIP</a:t>
            </a:r>
            <a:r>
              <a:rPr lang="en-US" altLang="en-US" sz="1800" dirty="0" smtClean="0">
                <a:ea typeface="ＭＳ Ｐゴシック" charset="-128"/>
              </a:rPr>
              <a:t>) </a:t>
            </a:r>
            <a:r>
              <a:rPr lang="en-US" altLang="en-US" sz="1800" b="1" dirty="0" smtClean="0">
                <a:ea typeface="ＭＳ Ｐゴシック" charset="-128"/>
              </a:rPr>
              <a:t>Data </a:t>
            </a:r>
            <a:endParaRPr lang="en-US" altLang="en-US" sz="1800" b="1" dirty="0">
              <a:ea typeface="ＭＳ Ｐゴシック" charset="-128"/>
            </a:endParaRP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TCGA</a:t>
            </a:r>
          </a:p>
          <a:p>
            <a:pPr lvl="1"/>
            <a:r>
              <a:rPr lang="en-US" altLang="en-US" sz="1400" dirty="0" err="1" smtClean="0">
                <a:ea typeface="ＭＳ Ｐゴシック" charset="-128"/>
              </a:rPr>
              <a:t>Geuvadis</a:t>
            </a:r>
            <a:r>
              <a:rPr lang="en-US" altLang="en-US" sz="1400" dirty="0" smtClean="0">
                <a:ea typeface="ＭＳ Ｐゴシック" charset="-128"/>
              </a:rPr>
              <a:t> w/ 1000G genotypes</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smtClean="0">
                <a:ea typeface="ＭＳ Ｐゴシック" charset="-128"/>
              </a:rPr>
              <a:t>Optimization </a:t>
            </a:r>
            <a:r>
              <a:rPr lang="en-US" altLang="en-US" sz="1400" dirty="0">
                <a:ea typeface="ＭＳ Ｐゴシック" charset="-128"/>
              </a:rPr>
              <a:t>gives 16 conserved co-expression </a:t>
            </a:r>
            <a:r>
              <a:rPr lang="en-US" altLang="en-US" sz="1400" dirty="0" smtClean="0">
                <a:ea typeface="ＭＳ Ｐゴシック" charset="-128"/>
              </a:rPr>
              <a:t>modules</a:t>
            </a:r>
            <a:endParaRPr lang="en-US" altLang="en-US" sz="1400" dirty="0">
              <a:ea typeface="ＭＳ Ｐゴシック" charset="-128"/>
            </a:endParaRPr>
          </a:p>
          <a:p>
            <a:r>
              <a:rPr lang="en-US" altLang="en-US" sz="1800" b="1" dirty="0">
                <a:ea typeface="ＭＳ Ｐゴシック" charset="-128"/>
              </a:rPr>
              <a:t>State Space Models </a:t>
            </a:r>
            <a:r>
              <a:rPr lang="en-US" altLang="en-US" sz="1800" b="1" dirty="0" smtClean="0">
                <a:ea typeface="ＭＳ Ｐゴシック" charset="-128"/>
              </a:rPr>
              <a:t/>
            </a:r>
            <a:br>
              <a:rPr lang="en-US" altLang="en-US" sz="1800" b="1" dirty="0" smtClean="0">
                <a:ea typeface="ＭＳ Ｐゴシック" charset="-128"/>
              </a:rPr>
            </a:b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a:t>
            </a:r>
            <a:r>
              <a:rPr lang="en-US" altLang="en-US" sz="1400" dirty="0" smtClean="0">
                <a:ea typeface="ＭＳ Ｐゴシック" charset="-128"/>
              </a:rPr>
              <a:t>from conserved vs </a:t>
            </a:r>
            <a:r>
              <a:rPr lang="en-US" altLang="en-US" sz="1400" dirty="0">
                <a:ea typeface="ＭＳ Ｐゴシック" charset="-128"/>
              </a:rPr>
              <a:t>species-specific </a:t>
            </a:r>
            <a:r>
              <a:rPr lang="en-US" altLang="en-US" sz="1400" dirty="0" smtClean="0">
                <a:ea typeface="ＭＳ Ｐゴシック" charset="-128"/>
              </a:rPr>
              <a:t>genes</a:t>
            </a: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r>
              <a:rPr lang="en-US" altLang="en-US" sz="1400" dirty="0" smtClean="0">
                <a:ea typeface="ＭＳ Ｐゴシック" charset="-128"/>
              </a:rPr>
              <a:t>)</a:t>
            </a:r>
          </a:p>
          <a:p>
            <a:r>
              <a:rPr lang="en-US" altLang="en-US" sz="1800" b="1" dirty="0" smtClean="0">
                <a:ea typeface="ＭＳ Ｐゴシック" charset="-128"/>
              </a:rPr>
              <a:t>Using Logic Gates</a:t>
            </a:r>
            <a:r>
              <a:rPr lang="en-US" altLang="en-US" sz="1800" dirty="0" smtClean="0">
                <a:ea typeface="ＭＳ Ｐゴシック" charset="-128"/>
              </a:rPr>
              <a:t> to Model </a:t>
            </a:r>
            <a:r>
              <a:rPr lang="en-US" altLang="en-US" sz="1800" dirty="0">
                <a:ea typeface="ＭＳ Ｐゴシック" charset="-128"/>
              </a:rPr>
              <a:t>of </a:t>
            </a:r>
            <a:r>
              <a:rPr lang="en-US" altLang="en-US" sz="1800" dirty="0" smtClean="0">
                <a:ea typeface="ＭＳ Ｐゴシック" charset="-128"/>
              </a:rPr>
              <a:t>Transcriptome Activity</a:t>
            </a:r>
            <a:endParaRPr lang="en-US" altLang="en-US" sz="1800" dirty="0">
              <a:ea typeface="ＭＳ Ｐゴシック" charset="-128"/>
            </a:endParaRPr>
          </a:p>
          <a:p>
            <a:pPr lvl="1"/>
            <a:r>
              <a:rPr lang="en-US" altLang="en-US" sz="1400" dirty="0">
                <a:ea typeface="ＭＳ Ｐゴシック" charset="-128"/>
              </a:rPr>
              <a:t>Preponderance of OR gates in cancer v. cell-cycle (esp. for </a:t>
            </a:r>
            <a:r>
              <a:rPr lang="en-US" altLang="en-US" sz="1400" dirty="0" smtClean="0">
                <a:ea typeface="ＭＳ Ｐゴシック" charset="-128"/>
              </a:rPr>
              <a:t>MYC) </a:t>
            </a:r>
            <a:endParaRPr lang="en-US" altLang="en-US" sz="1400" dirty="0">
              <a:ea typeface="ＭＳ Ｐゴシック" charset="-128"/>
            </a:endParaRP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ea typeface="ＭＳ Ｐゴシック" charset="-128"/>
              </a:rPr>
              <a:t>The General </a:t>
            </a:r>
            <a:r>
              <a:rPr lang="en-US" altLang="en-US" sz="1800" dirty="0" smtClean="0">
                <a:ea typeface="ＭＳ Ｐゴシック" charset="-128"/>
              </a:rPr>
              <a:t/>
            </a:r>
            <a:br>
              <a:rPr lang="en-US" altLang="en-US" sz="1800" dirty="0" smtClean="0">
                <a:ea typeface="ＭＳ Ｐゴシック" charset="-128"/>
              </a:rPr>
            </a:br>
            <a:r>
              <a:rPr lang="en-US" altLang="en-US" sz="1800" b="1" dirty="0" smtClean="0">
                <a:ea typeface="ＭＳ Ｐゴシック" charset="-128"/>
              </a:rPr>
              <a:t>Dilemma </a:t>
            </a:r>
            <a:r>
              <a:rPr lang="en-US" altLang="en-US" sz="1800" b="1" dirty="0">
                <a:ea typeface="ＭＳ Ｐゴシック" charset="-128"/>
              </a:rPr>
              <a:t>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r>
              <a:rPr lang="en-US" altLang="en-US" sz="1800" b="1" dirty="0" smtClean="0">
                <a:ea typeface="ＭＳ Ｐゴシック" charset="-128"/>
              </a:rPr>
              <a:t>RNA-</a:t>
            </a:r>
            <a:r>
              <a:rPr lang="en-US" altLang="en-US" sz="1800" b="1" dirty="0" err="1" smtClean="0">
                <a:ea typeface="ＭＳ Ｐゴシック" charset="-128"/>
              </a:rPr>
              <a:t>seq</a:t>
            </a:r>
            <a:r>
              <a:rPr lang="en-US" altLang="en-US" sz="1800" b="1" dirty="0">
                <a:ea typeface="ＭＳ Ｐゴシック" charset="-128"/>
              </a:rPr>
              <a:t>: How to Publicly Share </a:t>
            </a:r>
            <a:r>
              <a:rPr lang="en-US" altLang="en-US" sz="1800" b="1" dirty="0" smtClean="0">
                <a:ea typeface="ＭＳ Ｐゴシック" charset="-128"/>
              </a:rPr>
              <a:t>it</a:t>
            </a:r>
            <a:endParaRPr lang="en-US" altLang="en-US" sz="1800" b="1" dirty="0">
              <a:ea typeface="ＭＳ Ｐゴシック" charset="-128"/>
            </a:endParaRP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r>
              <a:rPr lang="en-US" altLang="en-US" sz="1400" dirty="0" err="1" smtClean="0">
                <a:ea typeface="ＭＳ Ｐゴシック" charset="-128"/>
              </a:rPr>
              <a:t>eQTLs</a:t>
            </a:r>
            <a:r>
              <a:rPr lang="en-US" altLang="en-US" sz="1400" dirty="0" smtClean="0">
                <a:ea typeface="ＭＳ Ｐゴシック" charset="-128"/>
              </a:rPr>
              <a:t> </a:t>
            </a:r>
            <a:r>
              <a:rPr lang="en-US" altLang="en-US" sz="1400" dirty="0">
                <a:ea typeface="ＭＳ Ｐゴシック" charset="-128"/>
              </a:rPr>
              <a:t>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a:t>
            </a:r>
            <a:r>
              <a:rPr lang="en-US" altLang="en-US" sz="1400" dirty="0" smtClean="0">
                <a:ea typeface="ＭＳ Ｐゴシック" charset="-128"/>
              </a:rPr>
              <a:t>match</a:t>
            </a:r>
          </a:p>
          <a:p>
            <a:r>
              <a:rPr lang="en-US" altLang="en-US" sz="1800" b="1" dirty="0">
                <a:ea typeface="ＭＳ Ｐゴシック" charset="-128"/>
              </a:rPr>
              <a:t>Value of publication patterns</a:t>
            </a:r>
            <a:r>
              <a:rPr lang="en-US" altLang="en-US" sz="1800" dirty="0">
                <a:ea typeface="ＭＳ Ｐゴシック" charset="-128"/>
              </a:rPr>
              <a:t> generated by the </a:t>
            </a:r>
            <a:r>
              <a:rPr lang="en-US" altLang="en-US" sz="1800" dirty="0" smtClean="0">
                <a:ea typeface="ＭＳ Ｐゴシック" charset="-128"/>
              </a:rPr>
              <a:t>data producing consortia</a:t>
            </a:r>
            <a:endParaRPr lang="en-US" altLang="en-US" sz="1800" dirty="0">
              <a:ea typeface="ＭＳ Ｐゴシック" charset="-128"/>
            </a:endParaRPr>
          </a:p>
          <a:p>
            <a:pPr lvl="1"/>
            <a:r>
              <a:rPr lang="en-US" altLang="en-US" sz="1400" dirty="0">
                <a:ea typeface="ＭＳ Ｐゴシック" charset="-128"/>
              </a:rPr>
              <a:t>Co-authorship network statistics relate to publication rollouts &amp; show gradual adoption by a diverse community</a:t>
            </a:r>
          </a:p>
          <a:p>
            <a:pPr lvl="1"/>
            <a:r>
              <a:rPr lang="en-US" altLang="en-US" sz="14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204425659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36288" y="3739402"/>
            <a:ext cx="10078170"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C 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5401283" y="3928168"/>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000" dirty="0" smtClean="0">
                <a:solidFill>
                  <a:schemeClr val="accent2"/>
                </a:solidFill>
              </a:rPr>
              <a:t>Acknowledgements</a:t>
            </a:r>
            <a:endParaRPr lang="en-US" sz="2000" dirty="0">
              <a:solidFill>
                <a:schemeClr val="accent2"/>
              </a:solidFill>
            </a:endParaRPr>
          </a:p>
        </p:txBody>
      </p:sp>
      <p:sp>
        <p:nvSpPr>
          <p:cNvPr id="8" name="TextBox 7"/>
          <p:cNvSpPr txBox="1"/>
          <p:nvPr/>
        </p:nvSpPr>
        <p:spPr>
          <a:xfrm>
            <a:off x="6556347" y="4719539"/>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cxnSp>
        <p:nvCxnSpPr>
          <p:cNvPr id="11" name="Straight Connector 10"/>
          <p:cNvCxnSpPr/>
          <p:nvPr/>
        </p:nvCxnSpPr>
        <p:spPr bwMode="auto">
          <a:xfrm>
            <a:off x="-824248" y="3734874"/>
            <a:ext cx="11230377" cy="0"/>
          </a:xfrm>
          <a:prstGeom prst="line">
            <a:avLst/>
          </a:prstGeom>
          <a:noFill/>
          <a:ln w="28575" cap="flat" cmpd="sng" algn="ctr">
            <a:solidFill>
              <a:schemeClr val="tx1"/>
            </a:solidFill>
            <a:prstDash val="solid"/>
            <a:round/>
            <a:headEnd type="none" w="sm" len="sm"/>
            <a:tailEnd type="none" w="sm" len="sm"/>
          </a:ln>
          <a:effectLst/>
        </p:spPr>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4000"/>
                    </a14:imgEffect>
                  </a14:imgLayer>
                </a14:imgProps>
              </a:ext>
            </a:extLst>
          </a:blip>
          <a:stretch>
            <a:fillRect/>
          </a:stretch>
        </p:blipFill>
        <p:spPr>
          <a:xfrm>
            <a:off x="5620904" y="122388"/>
            <a:ext cx="2670999" cy="348580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1000"/>
                    </a14:imgEffect>
                  </a14:imgLayer>
                </a14:imgProps>
              </a:ext>
            </a:extLst>
          </a:blip>
          <a:stretch>
            <a:fillRect/>
          </a:stretch>
        </p:blipFill>
        <p:spPr>
          <a:xfrm>
            <a:off x="893404" y="130517"/>
            <a:ext cx="4637627" cy="3478220"/>
          </a:xfrm>
          <a:prstGeom prst="rect">
            <a:avLst/>
          </a:prstGeom>
        </p:spPr>
      </p:pic>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dirty="0" smtClean="0">
                <a:solidFill>
                  <a:schemeClr val="tx1">
                    <a:lumMod val="75000"/>
                    <a:lumOff val="25000"/>
                  </a:schemeClr>
                </a:solidFill>
                <a:ea typeface="ＭＳ Ｐゴシック" charset="0"/>
                <a:cs typeface="ＭＳ Ｐゴシック" charset="0"/>
              </a:rPr>
              <a:t>Large-scale Transcriptome Mining: </a:t>
            </a:r>
            <a:r>
              <a:rPr lang="en-US" sz="1600" dirty="0">
                <a:solidFill>
                  <a:schemeClr val="tx1">
                    <a:lumMod val="75000"/>
                    <a:lumOff val="25000"/>
                  </a:schemeClr>
                </a:solidFill>
                <a:ea typeface="ＭＳ Ｐゴシック" charset="0"/>
                <a:cs typeface="ＭＳ Ｐゴシック" charset="0"/>
              </a:rPr>
              <a:t/>
            </a:r>
            <a:br>
              <a:rPr lang="en-US" sz="1600" dirty="0">
                <a:solidFill>
                  <a:schemeClr val="tx1">
                    <a:lumMod val="75000"/>
                    <a:lumOff val="25000"/>
                  </a:schemeClr>
                </a:solidFill>
                <a:ea typeface="ＭＳ Ｐゴシック" charset="0"/>
                <a:cs typeface="ＭＳ Ｐゴシック" charset="0"/>
              </a:rPr>
            </a:br>
            <a:r>
              <a:rPr lang="en-US" sz="1400" dirty="0">
                <a:solidFill>
                  <a:schemeClr val="tx1">
                    <a:lumMod val="75000"/>
                    <a:lumOff val="25000"/>
                  </a:schemeClr>
                </a:solidFill>
                <a:ea typeface="ＭＳ Ｐゴシック" charset="0"/>
                <a:cs typeface="ＭＳ Ｐゴシック" charset="0"/>
              </a:rPr>
              <a:t>Clustering, Dynamic Modelling &amp; </a:t>
            </a:r>
            <a:r>
              <a:rPr lang="en-US" sz="1400" dirty="0" smtClean="0">
                <a:solidFill>
                  <a:schemeClr val="tx1">
                    <a:lumMod val="75000"/>
                    <a:lumOff val="25000"/>
                  </a:schemeClr>
                </a:solidFill>
                <a:ea typeface="ＭＳ Ｐゴシック" charset="0"/>
                <a:cs typeface="ＭＳ Ｐゴシック" charset="0"/>
              </a:rPr>
              <a:t>Logic-gate </a:t>
            </a:r>
            <a:r>
              <a:rPr lang="en-US" sz="1400" dirty="0">
                <a:solidFill>
                  <a:schemeClr val="tx1">
                    <a:lumMod val="75000"/>
                    <a:lumOff val="25000"/>
                  </a:schemeClr>
                </a:solidFill>
                <a:ea typeface="ＭＳ Ｐゴシック" charset="0"/>
                <a:cs typeface="ＭＳ Ｐゴシック" charset="0"/>
              </a:rPr>
              <a:t>Analysis </a:t>
            </a:r>
            <a:r>
              <a:rPr lang="en-US" sz="1400" dirty="0" smtClean="0">
                <a:solidFill>
                  <a:schemeClr val="tx1">
                    <a:lumMod val="75000"/>
                    <a:lumOff val="25000"/>
                  </a:schemeClr>
                </a:solidFill>
                <a:ea typeface="ＭＳ Ｐゴシック" charset="0"/>
                <a:cs typeface="ＭＳ Ｐゴシック" charset="0"/>
              </a:rPr>
              <a:t>while </a:t>
            </a:r>
            <a:r>
              <a:rPr lang="en-US" sz="1400" dirty="0">
                <a:solidFill>
                  <a:schemeClr val="tx1">
                    <a:lumMod val="75000"/>
                    <a:lumOff val="25000"/>
                  </a:schemeClr>
                </a:solidFill>
                <a:ea typeface="ＭＳ Ｐゴシック" charset="0"/>
                <a:cs typeface="ＭＳ Ｐゴシック" charset="0"/>
              </a:rPr>
              <a:t>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109054" y="758321"/>
            <a:ext cx="4120045" cy="6117515"/>
          </a:xfrm>
        </p:spPr>
        <p:txBody>
          <a:bodyPr/>
          <a:lstStyle/>
          <a:p>
            <a:r>
              <a:rPr lang="en-US" altLang="en-US" sz="1800" dirty="0" smtClean="0">
                <a:solidFill>
                  <a:schemeClr val="tx1">
                    <a:lumMod val="75000"/>
                    <a:lumOff val="25000"/>
                  </a:schemeClr>
                </a:solidFill>
                <a:ea typeface="ＭＳ Ｐゴシック" charset="-128"/>
              </a:rPr>
              <a:t>Much RNA-</a:t>
            </a:r>
            <a:r>
              <a:rPr lang="en-US" altLang="en-US" sz="1800" dirty="0" err="1" smtClean="0">
                <a:solidFill>
                  <a:schemeClr val="tx1">
                    <a:lumMod val="75000"/>
                    <a:lumOff val="25000"/>
                  </a:schemeClr>
                </a:solidFill>
                <a:ea typeface="ＭＳ Ｐゴシック" charset="-128"/>
              </a:rPr>
              <a:t>seq</a:t>
            </a:r>
            <a:r>
              <a:rPr lang="en-US" altLang="en-US" sz="1800" dirty="0" smtClean="0">
                <a:solidFill>
                  <a:schemeClr val="tx1">
                    <a:lumMod val="75000"/>
                    <a:lumOff val="25000"/>
                  </a:schemeClr>
                </a:solidFill>
                <a:ea typeface="ＭＳ Ｐゴシック" charset="-128"/>
              </a:rPr>
              <a:t> (+TF </a:t>
            </a:r>
            <a:r>
              <a:rPr lang="en-US" altLang="en-US" sz="1800" dirty="0" err="1" smtClean="0">
                <a:solidFill>
                  <a:schemeClr val="tx1">
                    <a:lumMod val="75000"/>
                    <a:lumOff val="25000"/>
                  </a:schemeClr>
                </a:solidFill>
                <a:ea typeface="ＭＳ Ｐゴシック" charset="-128"/>
              </a:rPr>
              <a:t>ChIP</a:t>
            </a:r>
            <a:r>
              <a:rPr lang="en-US" altLang="en-US" sz="1800" dirty="0" smtClean="0">
                <a:solidFill>
                  <a:schemeClr val="tx1">
                    <a:lumMod val="75000"/>
                    <a:lumOff val="25000"/>
                  </a:schemeClr>
                </a:solidFill>
                <a:ea typeface="ＭＳ Ｐゴシック" charset="-128"/>
              </a:rPr>
              <a:t>) </a:t>
            </a:r>
            <a:r>
              <a:rPr lang="en-US" altLang="en-US" sz="1800" b="1" dirty="0" smtClean="0">
                <a:solidFill>
                  <a:srgbClr val="FFFF00"/>
                </a:solidFill>
                <a:ea typeface="ＭＳ Ｐゴシック" charset="-128"/>
              </a:rPr>
              <a:t>Data </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TCGA</a:t>
            </a:r>
          </a:p>
          <a:p>
            <a:pPr lvl="1"/>
            <a:r>
              <a:rPr lang="en-US" altLang="en-US" sz="1400" dirty="0" err="1" smtClean="0">
                <a:solidFill>
                  <a:schemeClr val="tx1">
                    <a:lumMod val="75000"/>
                    <a:lumOff val="25000"/>
                  </a:schemeClr>
                </a:solidFill>
                <a:ea typeface="ＭＳ Ｐゴシック" charset="-128"/>
              </a:rPr>
              <a:t>Geuvadis</a:t>
            </a:r>
            <a:r>
              <a:rPr lang="en-US" altLang="en-US" sz="1400" dirty="0" smtClean="0">
                <a:solidFill>
                  <a:schemeClr val="tx1">
                    <a:lumMod val="75000"/>
                    <a:lumOff val="25000"/>
                  </a:schemeClr>
                </a:solidFill>
                <a:ea typeface="ＭＳ Ｐゴシック" charset="-128"/>
              </a:rPr>
              <a:t> w/ 1000G genotypes</a:t>
            </a:r>
          </a:p>
          <a:p>
            <a:r>
              <a:rPr lang="en-US" altLang="en-US" sz="1800" b="1" dirty="0">
                <a:solidFill>
                  <a:srgbClr val="FFFF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smtClean="0">
                <a:solidFill>
                  <a:schemeClr val="tx1">
                    <a:lumMod val="75000"/>
                    <a:lumOff val="25000"/>
                  </a:schemeClr>
                </a:solidFill>
                <a:ea typeface="ＭＳ Ｐゴシック" charset="-128"/>
              </a:rPr>
              <a:t>Optimization </a:t>
            </a:r>
            <a:r>
              <a:rPr lang="en-US" altLang="en-US" sz="1400" dirty="0">
                <a:solidFill>
                  <a:schemeClr val="tx1">
                    <a:lumMod val="75000"/>
                    <a:lumOff val="25000"/>
                  </a:schemeClr>
                </a:solidFill>
                <a:ea typeface="ＭＳ Ｐゴシック" charset="-128"/>
              </a:rPr>
              <a:t>gives 16 conserved co-expression </a:t>
            </a:r>
            <a:r>
              <a:rPr lang="en-US" altLang="en-US" sz="1400" dirty="0" smtClean="0">
                <a:solidFill>
                  <a:schemeClr val="tx1">
                    <a:lumMod val="75000"/>
                    <a:lumOff val="25000"/>
                  </a:schemeClr>
                </a:solidFill>
                <a:ea typeface="ＭＳ Ｐゴシック" charset="-128"/>
              </a:rPr>
              <a:t>modules</a:t>
            </a:r>
            <a:endParaRPr lang="en-US" altLang="en-US" sz="1400" dirty="0">
              <a:solidFill>
                <a:schemeClr val="tx1">
                  <a:lumMod val="75000"/>
                  <a:lumOff val="25000"/>
                </a:schemeClr>
              </a:solidFill>
              <a:ea typeface="ＭＳ Ｐゴシック" charset="-128"/>
            </a:endParaRPr>
          </a:p>
          <a:p>
            <a:r>
              <a:rPr lang="en-US" altLang="en-US" sz="1800" b="1" dirty="0">
                <a:solidFill>
                  <a:srgbClr val="FFFF00"/>
                </a:solidFill>
                <a:ea typeface="ＭＳ Ｐゴシック" charset="-128"/>
              </a:rPr>
              <a:t>State 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r>
              <a:rPr lang="en-US" altLang="en-US" sz="1800" b="1" dirty="0" smtClean="0">
                <a:solidFill>
                  <a:srgbClr val="FFFF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80510" y="725663"/>
            <a:ext cx="5048373"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FF00"/>
                </a:solidFill>
                <a:ea typeface="ＭＳ Ｐゴシック" charset="-128"/>
              </a:rPr>
              <a:t>Dilemma </a:t>
            </a:r>
            <a:r>
              <a:rPr lang="en-US" altLang="en-US" sz="1800" b="1" dirty="0">
                <a:solidFill>
                  <a:srgbClr val="FFFF00"/>
                </a:solidFill>
                <a:ea typeface="ＭＳ Ｐゴシック" charset="-128"/>
              </a:rPr>
              <a:t>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r>
              <a:rPr lang="en-US" altLang="en-US" sz="1800" b="1" dirty="0" smtClean="0">
                <a:solidFill>
                  <a:srgbClr val="FFFF00"/>
                </a:solidFill>
                <a:ea typeface="ＭＳ Ｐゴシック" charset="-128"/>
              </a:rPr>
              <a:t>RNA-</a:t>
            </a:r>
            <a:r>
              <a:rPr lang="en-US" altLang="en-US" sz="1800" b="1" dirty="0" err="1" smtClean="0">
                <a:solidFill>
                  <a:srgbClr val="FFFF00"/>
                </a:solidFill>
                <a:ea typeface="ＭＳ Ｐゴシック" charset="-128"/>
              </a:rPr>
              <a:t>seq</a:t>
            </a:r>
            <a:r>
              <a:rPr lang="en-US" altLang="en-US" sz="1800" b="1" dirty="0">
                <a:solidFill>
                  <a:srgbClr val="FFFF00"/>
                </a:solidFill>
                <a:ea typeface="ＭＳ Ｐゴシック" charset="-128"/>
              </a:rPr>
              <a:t>: How to Publicly Share </a:t>
            </a:r>
            <a:r>
              <a:rPr lang="en-US" altLang="en-US" sz="1800" b="1" dirty="0" smtClean="0">
                <a:solidFill>
                  <a:srgbClr val="FFFF00"/>
                </a:solidFill>
                <a:ea typeface="ＭＳ Ｐゴシック" charset="-128"/>
              </a:rPr>
              <a:t>it</a:t>
            </a:r>
            <a:endParaRPr lang="en-US" altLang="en-US" sz="1800" b="1" dirty="0">
              <a:solidFill>
                <a:srgbClr val="FFFF00"/>
              </a:solidFill>
              <a:ea typeface="ＭＳ Ｐゴシック" charset="-128"/>
            </a:endParaRP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r>
              <a:rPr lang="en-US" altLang="en-US" sz="1800" b="1" dirty="0">
                <a:solidFill>
                  <a:srgbClr val="FFFF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4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4228860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276259" y="202481"/>
            <a:ext cx="4024698"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3600" kern="0" smtClean="0">
                <a:latin typeface="Calibri" charset="0"/>
              </a:rPr>
              <a:t>Comparative ENCODE Functional Genomics Resource</a:t>
            </a:r>
            <a:br>
              <a:rPr lang="en-US" sz="3600" kern="0" smtClean="0">
                <a:latin typeface="Calibri" charset="0"/>
              </a:rPr>
            </a:br>
            <a:r>
              <a:rPr lang="en-US" sz="1800" kern="0" smtClean="0">
                <a:latin typeface="Calibri" charset="0"/>
              </a:rPr>
              <a:t>(EncodeProject.org/comparative)</a:t>
            </a:r>
            <a:endParaRPr lang="en-US" sz="3600" kern="0" dirty="0">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9.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3.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4.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9.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TIMING" val="|9.6"/>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127045</TotalTime>
  <Words>5081</Words>
  <Application>Microsoft Macintosh PowerPoint</Application>
  <PresentationFormat>Letter Paper (8.5x11 in)</PresentationFormat>
  <Paragraphs>1246</Paragraphs>
  <Slides>78</Slides>
  <Notes>35</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78</vt:i4>
      </vt:variant>
    </vt:vector>
  </HeadingPairs>
  <TitlesOfParts>
    <vt:vector size="96" baseType="lpstr">
      <vt:lpstr>Aril</vt:lpstr>
      <vt:lpstr>Calibri</vt:lpstr>
      <vt:lpstr>Cambria Math</vt:lpstr>
      <vt:lpstr>Courier</vt:lpstr>
      <vt:lpstr>Courier New</vt:lpstr>
      <vt:lpstr>Georgia</vt:lpstr>
      <vt:lpstr>Helvetica</vt:lpstr>
      <vt:lpstr>Lucida Grande</vt:lpstr>
      <vt:lpstr>ＭＳ Ｐゴシック</vt:lpstr>
      <vt:lpstr>Times New Roman</vt:lpstr>
      <vt:lpstr>宋体</vt:lpstr>
      <vt:lpstr>新細明體</vt:lpstr>
      <vt:lpstr>Arial</vt:lpstr>
      <vt:lpstr>Basic-template-i0jhhsb-20160605</vt:lpstr>
      <vt:lpstr>Outline-Style-20160605</vt:lpstr>
      <vt:lpstr>to-follow-up</vt:lpstr>
      <vt:lpstr>3_Office Theme</vt:lpstr>
      <vt:lpstr>Equation</vt:lpstr>
      <vt:lpstr>Large-scale Transcriptome Mining:   Clustering,  Dynamic Modelling &amp; Logic-gate Analysis  while Protecting Individual Privacy</vt:lpstr>
      <vt:lpstr>High level RNA-seq</vt:lpstr>
      <vt:lpstr>RNA-seq</vt:lpstr>
      <vt:lpstr>Activity Patterns</vt:lpstr>
      <vt:lpstr>Some Core Science Qs Addressed by RNA-seq</vt:lpstr>
      <vt:lpstr>The Data Exhaust</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Large-scale Transcriptome Mining:  Clustering, Dynamic Modelling &amp; Logic-gate Analysis while Protecting Individual Privacy</vt:lpstr>
      <vt:lpstr>Are gene regulations among orthologs conserved across species?</vt:lpstr>
      <vt:lpstr>Internal &amp;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PowerPoint Presentation</vt:lpstr>
      <vt:lpstr>Orthologs have correlated iPDP coefficients</vt:lpstr>
      <vt:lpstr>PowerPoint Presentation</vt:lpstr>
      <vt:lpstr>Large-scale Transcriptome Mining:  Clustering, Dynamic Modelling &amp; Logic-gate Analysis while Protecting Individual Privacy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Large-scale Transcriptome Mining:  Clustering, Dynamic Modelling &amp; Logic-gate Analysis while Protecting Individual Privacy</vt:lpstr>
      <vt:lpstr>2-sided nature of functional  genomics data: Analysis can be  very General/Public  or Individual/Private</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Large-scale Transcriptome Mining:  Clustering, Dynamic Modelling &amp; Logic-gate Analysis while Protecting Individual Privacy</vt:lpstr>
      <vt:lpstr>Representative Expression, Genotype, eQTL Datasets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Sensitivity vs PPV for Linkings selected per 1st distance gap, d_1,2</vt:lpstr>
      <vt:lpstr>Large-scale Transcriptome Mining:  Clustering, Dynamic Modelling &amp; Logic-gate Analysis while Protecting Individual Privacy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Large-scale Transcriptome Mining:  Clustering, Dynamic Modelling &amp; Logic-gate Analysis while Protecting Individual Privacy</vt:lpstr>
      <vt:lpstr>Large-scale Transcriptome Mining:  Clustering, Dynamic Modelling &amp; Logic-gate Analysis while Protecting Individual Privacy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2022</cp:revision>
  <cp:lastPrinted>2016-12-19T03:55:19Z</cp:lastPrinted>
  <dcterms:created xsi:type="dcterms:W3CDTF">2010-09-06T09:08:38Z</dcterms:created>
  <dcterms:modified xsi:type="dcterms:W3CDTF">2017-03-29T19:41:43Z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