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133"/>
    <p:restoredTop sz="94670"/>
  </p:normalViewPr>
  <p:slideViewPr>
    <p:cSldViewPr snapToGrid="0" snapToObjects="1">
      <p:cViewPr varScale="1">
        <p:scale>
          <a:sx n="76" d="100"/>
          <a:sy n="76" d="100"/>
        </p:scale>
        <p:origin x="224" y="6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78240B-2E3E-F040-A2AD-0B33C306A08F}" type="datetimeFigureOut">
              <a:rPr lang="en-US" smtClean="0"/>
              <a:t>3/28/17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7E744C-DDF1-9E44-9510-F2ABCC218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371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AFF:</a:t>
            </a:r>
            <a:r>
              <a:rPr lang="zh-CN" altLang="en-US" dirty="0" smtClean="0"/>
              <a:t> </a:t>
            </a:r>
            <a:r>
              <a:rPr lang="en-US" altLang="zh-CN" dirty="0" smtClean="0"/>
              <a:t>affective</a:t>
            </a:r>
            <a:r>
              <a:rPr lang="zh-CN" altLang="en-US" dirty="0" smtClean="0"/>
              <a:t> </a:t>
            </a:r>
            <a:r>
              <a:rPr lang="en-US" altLang="zh-CN" dirty="0" smtClean="0"/>
              <a:t>disorder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E744C-DDF1-9E44-9510-F2ABCC21804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18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7A94D-6187-CD43-9F9F-3B5FA6C507EE}" type="datetimeFigureOut">
              <a:rPr lang="en-US" smtClean="0"/>
              <a:t>3/28/17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DA2C5-4A4D-3449-89D9-D9554E32E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576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7A94D-6187-CD43-9F9F-3B5FA6C507EE}" type="datetimeFigureOut">
              <a:rPr lang="en-US" smtClean="0"/>
              <a:t>3/28/17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DA2C5-4A4D-3449-89D9-D9554E32E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5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7A94D-6187-CD43-9F9F-3B5FA6C507EE}" type="datetimeFigureOut">
              <a:rPr lang="en-US" smtClean="0"/>
              <a:t>3/28/17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DA2C5-4A4D-3449-89D9-D9554E32E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12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7A94D-6187-CD43-9F9F-3B5FA6C507EE}" type="datetimeFigureOut">
              <a:rPr lang="en-US" smtClean="0"/>
              <a:t>3/28/17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DA2C5-4A4D-3449-89D9-D9554E32E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40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7A94D-6187-CD43-9F9F-3B5FA6C507EE}" type="datetimeFigureOut">
              <a:rPr lang="en-US" smtClean="0"/>
              <a:t>3/28/17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DA2C5-4A4D-3449-89D9-D9554E32E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726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7A94D-6187-CD43-9F9F-3B5FA6C507EE}" type="datetimeFigureOut">
              <a:rPr lang="en-US" smtClean="0"/>
              <a:t>3/28/17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DA2C5-4A4D-3449-89D9-D9554E32E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024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7A94D-6187-CD43-9F9F-3B5FA6C507EE}" type="datetimeFigureOut">
              <a:rPr lang="en-US" smtClean="0"/>
              <a:t>3/28/17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DA2C5-4A4D-3449-89D9-D9554E32E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2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7A94D-6187-CD43-9F9F-3B5FA6C507EE}" type="datetimeFigureOut">
              <a:rPr lang="en-US" smtClean="0"/>
              <a:t>3/28/17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DA2C5-4A4D-3449-89D9-D9554E32E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967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7A94D-6187-CD43-9F9F-3B5FA6C507EE}" type="datetimeFigureOut">
              <a:rPr lang="en-US" smtClean="0"/>
              <a:t>3/28/17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DA2C5-4A4D-3449-89D9-D9554E32E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77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7A94D-6187-CD43-9F9F-3B5FA6C507EE}" type="datetimeFigureOut">
              <a:rPr lang="en-US" smtClean="0"/>
              <a:t>3/28/17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DA2C5-4A4D-3449-89D9-D9554E32E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740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7A94D-6187-CD43-9F9F-3B5FA6C507EE}" type="datetimeFigureOut">
              <a:rPr lang="en-US" smtClean="0"/>
              <a:t>3/28/17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DA2C5-4A4D-3449-89D9-D9554E32E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180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7A94D-6187-CD43-9F9F-3B5FA6C507EE}" type="datetimeFigureOut">
              <a:rPr lang="en-US" smtClean="0"/>
              <a:t>3/28/17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DA2C5-4A4D-3449-89D9-D9554E32E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8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P2</a:t>
            </a:r>
            <a:r>
              <a:rPr lang="zh-CN" altLang="en-US" dirty="0" smtClean="0"/>
              <a:t> </a:t>
            </a:r>
            <a:r>
              <a:rPr lang="en-US" altLang="zh-CN" dirty="0" smtClean="0"/>
              <a:t>Brain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 smtClean="0"/>
          </a:p>
          <a:p>
            <a:r>
              <a:rPr lang="en-US" altLang="zh-CN" dirty="0" smtClean="0"/>
              <a:t>03/27/2017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356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Differential</a:t>
            </a:r>
            <a:r>
              <a:rPr lang="zh-CN" altLang="en-US" dirty="0" smtClean="0"/>
              <a:t> </a:t>
            </a:r>
            <a:r>
              <a:rPr lang="en-US" altLang="zh-CN" dirty="0" smtClean="0"/>
              <a:t>gene</a:t>
            </a:r>
            <a:r>
              <a:rPr lang="zh-CN" altLang="en-US" dirty="0" smtClean="0"/>
              <a:t> </a:t>
            </a:r>
            <a:r>
              <a:rPr lang="en-US" altLang="zh-CN" dirty="0" smtClean="0"/>
              <a:t>expression:</a:t>
            </a:r>
            <a:r>
              <a:rPr lang="zh-CN" altLang="en-US" dirty="0" smtClean="0"/>
              <a:t> 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Disease</a:t>
            </a:r>
            <a:r>
              <a:rPr lang="zh-CN" altLang="en-US" dirty="0" smtClean="0"/>
              <a:t> </a:t>
            </a:r>
            <a:r>
              <a:rPr lang="en-US" altLang="zh-CN" dirty="0" smtClean="0"/>
              <a:t>cohort</a:t>
            </a:r>
            <a:r>
              <a:rPr lang="zh-CN" altLang="en-US" dirty="0" smtClean="0"/>
              <a:t> </a:t>
            </a:r>
            <a:r>
              <a:rPr lang="en-US" altLang="zh-CN" dirty="0" smtClean="0"/>
              <a:t>VS</a:t>
            </a:r>
            <a:r>
              <a:rPr lang="zh-CN" altLang="en-US" dirty="0" smtClean="0"/>
              <a:t> </a:t>
            </a:r>
            <a:r>
              <a:rPr lang="en-US" altLang="zh-CN" dirty="0"/>
              <a:t>C</a:t>
            </a:r>
            <a:r>
              <a:rPr lang="en-US" altLang="zh-CN" dirty="0" smtClean="0"/>
              <a:t>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03921"/>
            <a:ext cx="10515600" cy="3342722"/>
          </a:xfrm>
        </p:spPr>
        <p:txBody>
          <a:bodyPr/>
          <a:lstStyle/>
          <a:p>
            <a:r>
              <a:rPr lang="en-US" altLang="zh-CN" dirty="0" smtClean="0"/>
              <a:t>Disease</a:t>
            </a:r>
            <a:r>
              <a:rPr lang="zh-CN" altLang="en-US" dirty="0" smtClean="0"/>
              <a:t> </a:t>
            </a:r>
            <a:r>
              <a:rPr lang="en-US" altLang="zh-CN" dirty="0" smtClean="0"/>
              <a:t>cohort</a:t>
            </a:r>
            <a:r>
              <a:rPr lang="zh-CN" altLang="en-US" dirty="0" smtClean="0"/>
              <a:t> </a:t>
            </a:r>
            <a:r>
              <a:rPr lang="en-US" altLang="zh-CN" dirty="0" smtClean="0"/>
              <a:t>from</a:t>
            </a:r>
            <a:r>
              <a:rPr lang="zh-CN" altLang="en-US" dirty="0" smtClean="0"/>
              <a:t> </a:t>
            </a:r>
            <a:r>
              <a:rPr lang="en-US" altLang="zh-CN" dirty="0" smtClean="0"/>
              <a:t>CMC:</a:t>
            </a:r>
            <a:r>
              <a:rPr lang="zh-CN" altLang="en-US" dirty="0" smtClean="0"/>
              <a:t> </a:t>
            </a:r>
            <a:r>
              <a:rPr lang="en-US" altLang="zh-CN" dirty="0" smtClean="0"/>
              <a:t>BP,</a:t>
            </a:r>
            <a:r>
              <a:rPr lang="zh-CN" altLang="en-US" dirty="0" smtClean="0"/>
              <a:t> </a:t>
            </a:r>
            <a:r>
              <a:rPr lang="en-US" altLang="zh-CN" dirty="0" smtClean="0"/>
              <a:t>AFF,</a:t>
            </a:r>
            <a:r>
              <a:rPr lang="zh-CN" altLang="en-US" dirty="0" smtClean="0"/>
              <a:t> </a:t>
            </a:r>
            <a:r>
              <a:rPr lang="en-US" altLang="zh-CN" dirty="0" smtClean="0"/>
              <a:t>SCZ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18119</a:t>
            </a:r>
            <a:r>
              <a:rPr lang="zh-CN" altLang="en-US" dirty="0" smtClean="0"/>
              <a:t> </a:t>
            </a:r>
            <a:r>
              <a:rPr lang="en-US" altLang="zh-CN" dirty="0" smtClean="0"/>
              <a:t>genes</a:t>
            </a:r>
            <a:r>
              <a:rPr lang="zh-CN" altLang="en-US" dirty="0" smtClean="0"/>
              <a:t> </a:t>
            </a:r>
            <a:r>
              <a:rPr lang="en-US" altLang="zh-CN" dirty="0" smtClean="0"/>
              <a:t>available</a:t>
            </a:r>
            <a:r>
              <a:rPr lang="zh-CN" altLang="en-US" dirty="0" smtClean="0"/>
              <a:t> </a:t>
            </a:r>
            <a:r>
              <a:rPr lang="en-US" altLang="zh-CN" dirty="0" smtClean="0"/>
              <a:t>for</a:t>
            </a:r>
            <a:r>
              <a:rPr lang="zh-CN" altLang="en-US" dirty="0" smtClean="0"/>
              <a:t> </a:t>
            </a:r>
            <a:r>
              <a:rPr lang="en-US" altLang="zh-CN" dirty="0" smtClean="0"/>
              <a:t>differential</a:t>
            </a:r>
            <a:r>
              <a:rPr lang="zh-CN" altLang="en-US" dirty="0" smtClean="0"/>
              <a:t> </a:t>
            </a:r>
            <a:r>
              <a:rPr lang="en-US" altLang="zh-CN" dirty="0" smtClean="0"/>
              <a:t>expression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analysis</a:t>
            </a:r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881972"/>
              </p:ext>
            </p:extLst>
          </p:nvPr>
        </p:nvGraphicFramePr>
        <p:xfrm>
          <a:off x="1711740" y="2906272"/>
          <a:ext cx="8768520" cy="1201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3704"/>
                <a:gridCol w="1753704"/>
                <a:gridCol w="1753704"/>
                <a:gridCol w="1753704"/>
                <a:gridCol w="1753704"/>
              </a:tblGrid>
              <a:tr h="60095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BP</a:t>
                      </a:r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AFF</a:t>
                      </a:r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SCZ</a:t>
                      </a:r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CMC_control</a:t>
                      </a:r>
                      <a:endParaRPr lang="en-US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GTEx</a:t>
                      </a:r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0095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47</a:t>
                      </a:r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8</a:t>
                      </a:r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275</a:t>
                      </a:r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291</a:t>
                      </a:r>
                      <a:endParaRPr lang="en-US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222</a:t>
                      </a:r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1735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Results</a:t>
            </a:r>
            <a:r>
              <a:rPr lang="zh-CN" altLang="en-US" dirty="0" smtClean="0"/>
              <a:t> </a:t>
            </a:r>
            <a:r>
              <a:rPr lang="en-US" altLang="zh-CN" dirty="0" smtClean="0"/>
              <a:t>differ</a:t>
            </a:r>
            <a:r>
              <a:rPr lang="zh-CN" altLang="en-US" dirty="0" smtClean="0"/>
              <a:t> </a:t>
            </a:r>
            <a:r>
              <a:rPr lang="en-US" altLang="zh-CN" dirty="0" smtClean="0"/>
              <a:t>largely</a:t>
            </a:r>
            <a:r>
              <a:rPr lang="zh-CN" altLang="en-US" dirty="0" smtClean="0"/>
              <a:t> </a:t>
            </a:r>
            <a:r>
              <a:rPr lang="en-US" altLang="zh-CN" dirty="0" smtClean="0"/>
              <a:t>based</a:t>
            </a:r>
            <a:r>
              <a:rPr lang="zh-CN" altLang="en-US" dirty="0" smtClean="0"/>
              <a:t> </a:t>
            </a:r>
            <a:r>
              <a:rPr lang="en-US" altLang="zh-CN" dirty="0" smtClean="0"/>
              <a:t>depending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on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control</a:t>
            </a:r>
            <a:r>
              <a:rPr lang="zh-CN" altLang="en-US" dirty="0" smtClean="0"/>
              <a:t> </a:t>
            </a:r>
            <a:r>
              <a:rPr lang="en-US" altLang="zh-CN" dirty="0" smtClean="0"/>
              <a:t>used</a:t>
            </a:r>
            <a:r>
              <a:rPr lang="is-IS" altLang="zh-CN" dirty="0" smtClean="0"/>
              <a:t>…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744855"/>
              </p:ext>
            </p:extLst>
          </p:nvPr>
        </p:nvGraphicFramePr>
        <p:xfrm>
          <a:off x="1048417" y="1902099"/>
          <a:ext cx="9841948" cy="138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57939"/>
                <a:gridCol w="2345635"/>
                <a:gridCol w="2199861"/>
                <a:gridCol w="223851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CMC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disease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VS</a:t>
                      </a:r>
                    </a:p>
                    <a:p>
                      <a:pPr algn="ctr"/>
                      <a:r>
                        <a:rPr lang="en-US" altLang="zh-CN" dirty="0" smtClean="0"/>
                        <a:t>CMC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control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CMC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disease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VS</a:t>
                      </a:r>
                    </a:p>
                    <a:p>
                      <a:pPr algn="ctr"/>
                      <a:r>
                        <a:rPr lang="en-US" altLang="zh-CN" dirty="0" err="1" smtClean="0"/>
                        <a:t>GTEx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CMC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disease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VS</a:t>
                      </a:r>
                      <a:r>
                        <a:rPr lang="zh-CN" altLang="en-US" dirty="0" smtClean="0"/>
                        <a:t> </a:t>
                      </a:r>
                      <a:endParaRPr lang="en-US" altLang="zh-CN" dirty="0" smtClean="0"/>
                    </a:p>
                    <a:p>
                      <a:pPr algn="ctr"/>
                      <a:r>
                        <a:rPr lang="en-US" altLang="zh-CN" dirty="0" smtClean="0"/>
                        <a:t>(CMC</a:t>
                      </a:r>
                      <a:r>
                        <a:rPr lang="zh-CN" altLang="en-US" baseline="0" dirty="0" smtClean="0"/>
                        <a:t> </a:t>
                      </a:r>
                      <a:r>
                        <a:rPr lang="en-US" altLang="zh-CN" baseline="0" dirty="0" smtClean="0"/>
                        <a:t>control</a:t>
                      </a:r>
                      <a:r>
                        <a:rPr lang="zh-CN" altLang="en-US" baseline="0" dirty="0" smtClean="0"/>
                        <a:t> </a:t>
                      </a:r>
                      <a:r>
                        <a:rPr lang="en-US" altLang="zh-CN" baseline="0" dirty="0" smtClean="0"/>
                        <a:t>+</a:t>
                      </a:r>
                      <a:r>
                        <a:rPr lang="zh-CN" altLang="en-US" baseline="0" dirty="0" smtClean="0"/>
                        <a:t> </a:t>
                      </a:r>
                      <a:r>
                        <a:rPr lang="en-US" altLang="zh-CN" baseline="0" dirty="0" err="1" smtClean="0"/>
                        <a:t>GTEx</a:t>
                      </a:r>
                      <a:r>
                        <a:rPr lang="en-US" altLang="zh-CN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#</a:t>
                      </a:r>
                      <a:r>
                        <a:rPr lang="zh-CN" altLang="en-US" baseline="0" dirty="0" smtClean="0"/>
                        <a:t> </a:t>
                      </a:r>
                      <a:r>
                        <a:rPr lang="en-US" altLang="zh-CN" baseline="0" dirty="0" smtClean="0"/>
                        <a:t>of</a:t>
                      </a:r>
                      <a:r>
                        <a:rPr lang="zh-CN" altLang="en-US" baseline="0" dirty="0" smtClean="0"/>
                        <a:t> </a:t>
                      </a:r>
                      <a:r>
                        <a:rPr lang="en-US" altLang="zh-CN" baseline="0" dirty="0" smtClean="0"/>
                        <a:t>genes</a:t>
                      </a:r>
                      <a:r>
                        <a:rPr lang="zh-CN" altLang="en-US" baseline="0" dirty="0" smtClean="0"/>
                        <a:t> </a:t>
                      </a:r>
                      <a:r>
                        <a:rPr lang="en-US" altLang="zh-CN" baseline="0" dirty="0" smtClean="0"/>
                        <a:t>upregulated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2778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8001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238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#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of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genes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downregulated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752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4064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02017" y="20673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964557" y="51153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9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Intersection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top</a:t>
            </a:r>
            <a:r>
              <a:rPr lang="zh-CN" altLang="en-US" dirty="0" smtClean="0"/>
              <a:t> </a:t>
            </a:r>
            <a:r>
              <a:rPr lang="en-US" altLang="zh-CN" dirty="0" smtClean="0"/>
              <a:t>30</a:t>
            </a:r>
            <a:r>
              <a:rPr lang="zh-CN" altLang="en-US" dirty="0" smtClean="0"/>
              <a:t> </a:t>
            </a:r>
            <a:r>
              <a:rPr lang="en-US" altLang="zh-CN" dirty="0" smtClean="0"/>
              <a:t>upregulated</a:t>
            </a:r>
            <a:r>
              <a:rPr lang="zh-CN" altLang="en-US" dirty="0" smtClean="0"/>
              <a:t> </a:t>
            </a:r>
            <a:r>
              <a:rPr lang="en-US" altLang="zh-CN" dirty="0" smtClean="0"/>
              <a:t>genes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1657" y="1147726"/>
            <a:ext cx="5487544" cy="547419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4229" y="1690688"/>
            <a:ext cx="1698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CMC</a:t>
            </a:r>
            <a:r>
              <a:rPr lang="zh-CN" altLang="en-US" dirty="0" smtClean="0"/>
              <a:t> </a:t>
            </a:r>
            <a:r>
              <a:rPr lang="en-US" altLang="zh-CN" dirty="0" smtClean="0"/>
              <a:t>disease</a:t>
            </a:r>
            <a:r>
              <a:rPr lang="zh-CN" altLang="en-US" dirty="0" smtClean="0"/>
              <a:t> </a:t>
            </a:r>
            <a:r>
              <a:rPr lang="en-US" altLang="zh-CN" dirty="0" smtClean="0"/>
              <a:t>VS</a:t>
            </a:r>
            <a:r>
              <a:rPr lang="zh-CN" altLang="en-US" dirty="0" smtClean="0"/>
              <a:t> </a:t>
            </a:r>
            <a:r>
              <a:rPr lang="en-US" altLang="zh-CN" dirty="0" smtClean="0"/>
              <a:t>CMC</a:t>
            </a:r>
            <a:r>
              <a:rPr lang="zh-CN" altLang="en-US" dirty="0" smtClean="0"/>
              <a:t> </a:t>
            </a:r>
            <a:r>
              <a:rPr lang="en-US" altLang="zh-CN" dirty="0" smtClean="0"/>
              <a:t>control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627499" y="1679798"/>
            <a:ext cx="1698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CMC</a:t>
            </a:r>
            <a:r>
              <a:rPr lang="zh-CN" altLang="en-US" dirty="0" smtClean="0"/>
              <a:t> </a:t>
            </a:r>
            <a:r>
              <a:rPr lang="en-US" altLang="zh-CN" dirty="0" smtClean="0"/>
              <a:t>disease</a:t>
            </a:r>
            <a:r>
              <a:rPr lang="zh-CN" altLang="en-US" dirty="0" smtClean="0"/>
              <a:t> </a:t>
            </a:r>
            <a:r>
              <a:rPr lang="en-US" altLang="zh-CN" dirty="0" smtClean="0"/>
              <a:t>VS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GTEx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090177" y="5988704"/>
            <a:ext cx="2097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CMC</a:t>
            </a:r>
            <a:r>
              <a:rPr lang="zh-CN" altLang="en-US" dirty="0" smtClean="0"/>
              <a:t> </a:t>
            </a:r>
            <a:r>
              <a:rPr lang="en-US" altLang="zh-CN" dirty="0" smtClean="0"/>
              <a:t>disease</a:t>
            </a:r>
            <a:r>
              <a:rPr lang="zh-CN" altLang="en-US" dirty="0" smtClean="0"/>
              <a:t> </a:t>
            </a:r>
            <a:r>
              <a:rPr lang="en-US" altLang="zh-CN" dirty="0" smtClean="0"/>
              <a:t>VS</a:t>
            </a:r>
            <a:r>
              <a:rPr lang="zh-CN" altLang="en-US" dirty="0" smtClean="0"/>
              <a:t> </a:t>
            </a:r>
            <a:r>
              <a:rPr lang="en-US" altLang="zh-CN" dirty="0" smtClean="0"/>
              <a:t>(CMC</a:t>
            </a:r>
            <a:r>
              <a:rPr lang="zh-CN" altLang="en-US" dirty="0" smtClean="0"/>
              <a:t> </a:t>
            </a:r>
            <a:r>
              <a:rPr lang="en-US" altLang="zh-CN" dirty="0" smtClean="0"/>
              <a:t>control</a:t>
            </a:r>
            <a:r>
              <a:rPr lang="zh-CN" altLang="en-US" dirty="0" smtClean="0"/>
              <a:t> </a:t>
            </a:r>
            <a:r>
              <a:rPr lang="en-US" altLang="zh-CN" dirty="0" smtClean="0"/>
              <a:t>+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GTEx</a:t>
            </a:r>
            <a:r>
              <a:rPr lang="en-US" altLang="zh-CN" dirty="0" smtClean="0"/>
              <a:t>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05429" y="2961491"/>
            <a:ext cx="11683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CDR1</a:t>
            </a:r>
          </a:p>
          <a:p>
            <a:r>
              <a:rPr lang="en-US" altLang="zh-CN" dirty="0" smtClean="0"/>
              <a:t>RPS24</a:t>
            </a:r>
          </a:p>
          <a:p>
            <a:r>
              <a:rPr lang="en-US" altLang="zh-CN" dirty="0" smtClean="0"/>
              <a:t>B2M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037081" y="4021091"/>
            <a:ext cx="1168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IDS</a:t>
            </a:r>
          </a:p>
          <a:p>
            <a:r>
              <a:rPr lang="en-US" altLang="zh-CN" dirty="0" smtClean="0"/>
              <a:t>MAP2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789603" y="4269695"/>
            <a:ext cx="1168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/>
              <a:t>RPL7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421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Intersection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top</a:t>
            </a:r>
            <a:r>
              <a:rPr lang="zh-CN" altLang="en-US" dirty="0" smtClean="0"/>
              <a:t> </a:t>
            </a:r>
            <a:r>
              <a:rPr lang="en-US" altLang="zh-CN" dirty="0" smtClean="0"/>
              <a:t>30</a:t>
            </a:r>
            <a:r>
              <a:rPr lang="zh-CN" altLang="en-US" dirty="0" smtClean="0"/>
              <a:t> </a:t>
            </a:r>
            <a:r>
              <a:rPr lang="en-US" altLang="zh-CN" dirty="0" smtClean="0"/>
              <a:t>down-regulated</a:t>
            </a:r>
            <a:r>
              <a:rPr lang="zh-CN" altLang="en-US" dirty="0" smtClean="0"/>
              <a:t> </a:t>
            </a:r>
            <a:r>
              <a:rPr lang="en-US" altLang="zh-CN" dirty="0" smtClean="0"/>
              <a:t>genes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20" b="13604"/>
          <a:stretch/>
        </p:blipFill>
        <p:spPr>
          <a:xfrm>
            <a:off x="2788471" y="1997226"/>
            <a:ext cx="6648781" cy="440357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01109" y="2693085"/>
            <a:ext cx="1698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CMC</a:t>
            </a:r>
            <a:r>
              <a:rPr lang="zh-CN" altLang="en-US" dirty="0" smtClean="0"/>
              <a:t> </a:t>
            </a:r>
            <a:r>
              <a:rPr lang="en-US" altLang="zh-CN" dirty="0" smtClean="0"/>
              <a:t>disease</a:t>
            </a:r>
            <a:r>
              <a:rPr lang="zh-CN" altLang="en-US" dirty="0" smtClean="0"/>
              <a:t> </a:t>
            </a:r>
            <a:r>
              <a:rPr lang="en-US" altLang="zh-CN" dirty="0" smtClean="0"/>
              <a:t>VS</a:t>
            </a:r>
            <a:r>
              <a:rPr lang="zh-CN" altLang="en-US" dirty="0" smtClean="0"/>
              <a:t> </a:t>
            </a:r>
            <a:r>
              <a:rPr lang="en-US" altLang="zh-CN" dirty="0" smtClean="0"/>
              <a:t>CMC</a:t>
            </a:r>
            <a:r>
              <a:rPr lang="zh-CN" altLang="en-US" dirty="0" smtClean="0"/>
              <a:t> </a:t>
            </a:r>
            <a:r>
              <a:rPr lang="en-US" altLang="zh-CN" dirty="0" smtClean="0"/>
              <a:t>control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280642" y="2693085"/>
            <a:ext cx="1698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CMC</a:t>
            </a:r>
            <a:r>
              <a:rPr lang="zh-CN" altLang="en-US" dirty="0" smtClean="0"/>
              <a:t> </a:t>
            </a:r>
            <a:r>
              <a:rPr lang="en-US" altLang="zh-CN" dirty="0" smtClean="0"/>
              <a:t>disease</a:t>
            </a:r>
            <a:r>
              <a:rPr lang="zh-CN" altLang="en-US" dirty="0" smtClean="0"/>
              <a:t> </a:t>
            </a:r>
            <a:r>
              <a:rPr lang="en-US" altLang="zh-CN" dirty="0" smtClean="0"/>
              <a:t>VS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GTEx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17835" y="1222390"/>
            <a:ext cx="2097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CMC</a:t>
            </a:r>
            <a:r>
              <a:rPr lang="zh-CN" altLang="en-US" dirty="0" smtClean="0"/>
              <a:t> </a:t>
            </a:r>
            <a:r>
              <a:rPr lang="en-US" altLang="zh-CN" dirty="0" smtClean="0"/>
              <a:t>disease</a:t>
            </a:r>
            <a:r>
              <a:rPr lang="zh-CN" altLang="en-US" dirty="0" smtClean="0"/>
              <a:t> </a:t>
            </a:r>
            <a:r>
              <a:rPr lang="en-US" altLang="zh-CN" dirty="0" smtClean="0"/>
              <a:t>VS</a:t>
            </a:r>
            <a:r>
              <a:rPr lang="zh-CN" altLang="en-US" dirty="0" smtClean="0"/>
              <a:t> </a:t>
            </a:r>
            <a:r>
              <a:rPr lang="en-US" altLang="zh-CN" dirty="0" smtClean="0"/>
              <a:t>(CMC</a:t>
            </a:r>
            <a:r>
              <a:rPr lang="zh-CN" altLang="en-US" dirty="0" smtClean="0"/>
              <a:t> </a:t>
            </a:r>
            <a:r>
              <a:rPr lang="en-US" altLang="zh-CN" dirty="0" smtClean="0"/>
              <a:t>control</a:t>
            </a:r>
            <a:r>
              <a:rPr lang="zh-CN" altLang="en-US" dirty="0" smtClean="0"/>
              <a:t> </a:t>
            </a:r>
            <a:r>
              <a:rPr lang="en-US" altLang="zh-CN" dirty="0" smtClean="0"/>
              <a:t>+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GTEx</a:t>
            </a:r>
            <a:r>
              <a:rPr lang="en-US" altLang="zh-CN" dirty="0" smtClean="0"/>
              <a:t>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25885" y="4443867"/>
            <a:ext cx="1168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/>
              <a:t>MT-ND3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14708" y="4259201"/>
            <a:ext cx="1168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UBB</a:t>
            </a:r>
          </a:p>
          <a:p>
            <a:r>
              <a:rPr lang="en-US" altLang="zh-CN" dirty="0" smtClean="0"/>
              <a:t>TMSB10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673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675686"/>
              </p:ext>
            </p:extLst>
          </p:nvPr>
        </p:nvGraphicFramePr>
        <p:xfrm>
          <a:off x="395273" y="182155"/>
          <a:ext cx="11295985" cy="66540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3641"/>
                <a:gridCol w="3048000"/>
                <a:gridCol w="3113315"/>
                <a:gridCol w="3331029"/>
              </a:tblGrid>
              <a:tr h="71047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GO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terms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CMC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disease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VS</a:t>
                      </a:r>
                    </a:p>
                    <a:p>
                      <a:pPr algn="ctr"/>
                      <a:r>
                        <a:rPr lang="en-US" altLang="zh-CN" dirty="0" smtClean="0"/>
                        <a:t>CMC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control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CMC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disease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VS</a:t>
                      </a:r>
                    </a:p>
                    <a:p>
                      <a:pPr algn="ctr"/>
                      <a:r>
                        <a:rPr lang="en-US" altLang="zh-CN" dirty="0" err="1" smtClean="0"/>
                        <a:t>GTEx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CMC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disease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VS</a:t>
                      </a:r>
                      <a:r>
                        <a:rPr lang="zh-CN" altLang="en-US" dirty="0" smtClean="0"/>
                        <a:t> </a:t>
                      </a:r>
                      <a:endParaRPr lang="en-US" altLang="zh-CN" dirty="0" smtClean="0"/>
                    </a:p>
                    <a:p>
                      <a:pPr algn="ctr"/>
                      <a:r>
                        <a:rPr lang="en-US" altLang="zh-CN" dirty="0" smtClean="0"/>
                        <a:t>(CMC</a:t>
                      </a:r>
                      <a:r>
                        <a:rPr lang="zh-CN" altLang="en-US" baseline="0" dirty="0" smtClean="0"/>
                        <a:t> </a:t>
                      </a:r>
                      <a:r>
                        <a:rPr lang="en-US" altLang="zh-CN" baseline="0" dirty="0" smtClean="0"/>
                        <a:t>control</a:t>
                      </a:r>
                      <a:r>
                        <a:rPr lang="zh-CN" altLang="en-US" baseline="0" dirty="0" smtClean="0"/>
                        <a:t> </a:t>
                      </a:r>
                      <a:r>
                        <a:rPr lang="en-US" altLang="zh-CN" baseline="0" dirty="0" smtClean="0"/>
                        <a:t>+</a:t>
                      </a:r>
                      <a:r>
                        <a:rPr lang="zh-CN" altLang="en-US" baseline="0" dirty="0" smtClean="0"/>
                        <a:t> </a:t>
                      </a:r>
                      <a:r>
                        <a:rPr lang="en-US" altLang="zh-CN" baseline="0" dirty="0" err="1" smtClean="0"/>
                        <a:t>GTEx</a:t>
                      </a:r>
                      <a:r>
                        <a:rPr lang="en-US" altLang="zh-CN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1347605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Up-regulated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gene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synaptic transmission, GABAergic</a:t>
                      </a:r>
                      <a:r>
                        <a:rPr lang="en-US" altLang="zh-CN" dirty="0" smtClean="0"/>
                        <a:t>;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SRP-dependent </a:t>
                      </a:r>
                      <a:r>
                        <a:rPr lang="en-US" dirty="0" err="1" smtClean="0"/>
                        <a:t>cotranslational</a:t>
                      </a:r>
                      <a:r>
                        <a:rPr lang="en-US" dirty="0" smtClean="0"/>
                        <a:t> protein targeting to membrane</a:t>
                      </a:r>
                      <a:r>
                        <a:rPr lang="en-US" altLang="zh-CN" dirty="0" smtClean="0"/>
                        <a:t>;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positive regulation of dendritic spine morphogenesis</a:t>
                      </a:r>
                      <a:r>
                        <a:rPr lang="en-US" altLang="zh-CN" dirty="0" smtClean="0"/>
                        <a:t>;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viral transcription</a:t>
                      </a:r>
                      <a:r>
                        <a:rPr lang="en-US" altLang="zh-CN" dirty="0" smtClean="0"/>
                        <a:t>;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nuclear-transcribed mRNA catabolic process, nonsense-mediated decay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positive regulation of protein localization to </a:t>
                      </a:r>
                      <a:r>
                        <a:rPr lang="en-US" altLang="zh-CN" dirty="0" err="1" smtClean="0"/>
                        <a:t>Cajal</a:t>
                      </a:r>
                      <a:r>
                        <a:rPr lang="en-US" altLang="zh-CN" dirty="0" smtClean="0"/>
                        <a:t> body;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SRP-dependent </a:t>
                      </a:r>
                      <a:r>
                        <a:rPr lang="en-US" dirty="0" err="1" smtClean="0"/>
                        <a:t>cotranslational</a:t>
                      </a:r>
                      <a:r>
                        <a:rPr lang="en-US" dirty="0" smtClean="0"/>
                        <a:t> protein targeting to membrane</a:t>
                      </a:r>
                      <a:r>
                        <a:rPr lang="en-US" altLang="zh-CN" dirty="0" smtClean="0"/>
                        <a:t>;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translational initiation</a:t>
                      </a:r>
                      <a:r>
                        <a:rPr lang="en-US" altLang="zh-CN" dirty="0" smtClean="0"/>
                        <a:t>;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nuclear-transcribed mRNA catabolic process, nonsense-mediated decay</a:t>
                      </a:r>
                      <a:r>
                        <a:rPr lang="en-US" altLang="zh-CN" dirty="0" smtClean="0"/>
                        <a:t>;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viral transcription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regulation of potassium ion transmembrane transporter activity</a:t>
                      </a:r>
                      <a:r>
                        <a:rPr lang="en-US" altLang="zh-CN" dirty="0" smtClean="0"/>
                        <a:t>;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SRP-dependent </a:t>
                      </a:r>
                      <a:r>
                        <a:rPr lang="en-US" dirty="0" err="1" smtClean="0"/>
                        <a:t>cotranslational</a:t>
                      </a:r>
                      <a:r>
                        <a:rPr lang="en-US" dirty="0" smtClean="0"/>
                        <a:t> protein targeting to membrane</a:t>
                      </a:r>
                      <a:r>
                        <a:rPr lang="en-US" altLang="zh-CN" dirty="0" smtClean="0"/>
                        <a:t>;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regulation of cation channel activity;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Behavior;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neuron development</a:t>
                      </a:r>
                    </a:p>
                  </a:txBody>
                  <a:tcPr/>
                </a:tc>
              </a:tr>
              <a:tr h="238179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Down-regulated</a:t>
                      </a:r>
                      <a:r>
                        <a:rPr lang="zh-CN" altLang="en-US" baseline="0" dirty="0" smtClean="0"/>
                        <a:t> </a:t>
                      </a:r>
                      <a:r>
                        <a:rPr lang="en-US" altLang="zh-CN" baseline="0" dirty="0" smtClean="0"/>
                        <a:t>gene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hydrogen ion transmembrane transport;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mitochondrial electron transport, NADH to ubiquinone</a:t>
                      </a:r>
                      <a:r>
                        <a:rPr lang="en-US" altLang="zh-CN" dirty="0" smtClean="0"/>
                        <a:t>;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mitochondrial respiratory chain complex I assembly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regulation of AMPA receptor activity;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regulation of neuronal synaptic plasticity</a:t>
                      </a:r>
                      <a:r>
                        <a:rPr lang="en-US" altLang="zh-CN" dirty="0" smtClean="0"/>
                        <a:t>;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associative learning</a:t>
                      </a:r>
                      <a:r>
                        <a:rPr lang="en-US" altLang="zh-CN" dirty="0" smtClean="0"/>
                        <a:t>;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neurotransmitter transport</a:t>
                      </a:r>
                      <a:r>
                        <a:rPr lang="en-US" altLang="zh-CN" dirty="0" smtClean="0"/>
                        <a:t>;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negative regulation of neuron death</a:t>
                      </a:r>
                      <a:r>
                        <a:rPr lang="en-US" altLang="zh-CN" dirty="0" smtClean="0"/>
                        <a:t>;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regulation of neuron apoptotic 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positive regulation of protein localization to </a:t>
                      </a:r>
                      <a:r>
                        <a:rPr lang="en-US" altLang="zh-CN" dirty="0" err="1" smtClean="0"/>
                        <a:t>Cajal</a:t>
                      </a:r>
                      <a:r>
                        <a:rPr lang="en-US" altLang="zh-CN" dirty="0" smtClean="0"/>
                        <a:t> body;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mitochondrial ATP synthesis coupled proton transport</a:t>
                      </a:r>
                      <a:r>
                        <a:rPr lang="en-US" altLang="zh-CN" dirty="0" smtClean="0"/>
                        <a:t>;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mitochondrial electron transport, </a:t>
                      </a:r>
                      <a:r>
                        <a:rPr lang="en-US" dirty="0" err="1" smtClean="0"/>
                        <a:t>ubiquinol</a:t>
                      </a:r>
                      <a:r>
                        <a:rPr lang="en-US" dirty="0" smtClean="0"/>
                        <a:t> to cytochrome c</a:t>
                      </a:r>
                      <a:r>
                        <a:rPr lang="en-US" altLang="zh-CN" dirty="0" smtClean="0"/>
                        <a:t>;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substantia </a:t>
                      </a:r>
                      <a:r>
                        <a:rPr lang="en-US" dirty="0" err="1" smtClean="0"/>
                        <a:t>nigra</a:t>
                      </a:r>
                      <a:r>
                        <a:rPr lang="en-US" dirty="0" smtClean="0"/>
                        <a:t> development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5230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98" b="10522"/>
          <a:stretch/>
        </p:blipFill>
        <p:spPr>
          <a:xfrm>
            <a:off x="2504539" y="1163782"/>
            <a:ext cx="7498443" cy="538324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02741" y="277091"/>
            <a:ext cx="71766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Summarize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specifically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expressed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genes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in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different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tissues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in</a:t>
            </a:r>
            <a:r>
              <a:rPr lang="zh-CN" altLang="en-US" sz="2800" dirty="0" smtClean="0"/>
              <a:t> </a:t>
            </a:r>
            <a:r>
              <a:rPr lang="en-US" altLang="zh-CN" sz="2800" dirty="0" err="1" smtClean="0"/>
              <a:t>GTEx</a:t>
            </a:r>
            <a:r>
              <a:rPr lang="zh-CN" alt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29361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330</Words>
  <Application>Microsoft Macintosh PowerPoint</Application>
  <PresentationFormat>Widescreen</PresentationFormat>
  <Paragraphs>92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Calibri Light</vt:lpstr>
      <vt:lpstr>DengXian</vt:lpstr>
      <vt:lpstr>DengXian Light</vt:lpstr>
      <vt:lpstr>Arial</vt:lpstr>
      <vt:lpstr>Office Theme</vt:lpstr>
      <vt:lpstr>P2 Brain</vt:lpstr>
      <vt:lpstr>Differential gene expression:  Disease cohort VS Controls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P2 Brain</dc:title>
  <dc:creator>Mengting Gu</dc:creator>
  <cp:lastModifiedBy>Mengting Gu</cp:lastModifiedBy>
  <cp:revision>21</cp:revision>
  <dcterms:created xsi:type="dcterms:W3CDTF">2017-03-27T17:30:02Z</dcterms:created>
  <dcterms:modified xsi:type="dcterms:W3CDTF">2017-03-29T00:26:16Z</dcterms:modified>
</cp:coreProperties>
</file>