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62" r:id="rId4"/>
    <p:sldId id="261" r:id="rId5"/>
    <p:sldId id="256" r:id="rId6"/>
    <p:sldId id="259" r:id="rId7"/>
    <p:sldId id="264" r:id="rId8"/>
    <p:sldId id="263" r:id="rId9"/>
    <p:sldId id="265" r:id="rId10"/>
    <p:sldId id="266" r:id="rId11"/>
    <p:sldId id="269" r:id="rId12"/>
    <p:sldId id="270" r:id="rId13"/>
    <p:sldId id="271" r:id="rId14"/>
    <p:sldId id="273" r:id="rId15"/>
    <p:sldId id="274" r:id="rId16"/>
    <p:sldId id="272" r:id="rId17"/>
  </p:sldIdLst>
  <p:sldSz cx="10972800" cy="8229600" type="B4JIS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7A81FF"/>
    <a:srgbClr val="FFC000"/>
    <a:srgbClr val="7F7F7F"/>
    <a:srgbClr val="9437FF"/>
    <a:srgbClr val="BF9000"/>
    <a:srgbClr val="548235"/>
    <a:srgbClr val="FFE699"/>
    <a:srgbClr val="FBE5D6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23"/>
    <p:restoredTop sz="94619"/>
  </p:normalViewPr>
  <p:slideViewPr>
    <p:cSldViewPr snapToGrid="0" snapToObjects="1">
      <p:cViewPr varScale="1">
        <p:scale>
          <a:sx n="187" d="100"/>
          <a:sy n="187" d="100"/>
        </p:scale>
        <p:origin x="7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34CC5-FDE8-4241-B996-9418CE153CF0}" type="datetimeFigureOut">
              <a:rPr lang="en-US" smtClean="0"/>
              <a:t>3/27/17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76C04-A620-634F-B5A4-1EFF855A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83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1346836"/>
            <a:ext cx="932688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22446"/>
            <a:ext cx="82296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1" y="438150"/>
            <a:ext cx="2366010" cy="69742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1" y="438150"/>
            <a:ext cx="6960870" cy="69742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2051688"/>
            <a:ext cx="946404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5507358"/>
            <a:ext cx="946404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190750"/>
            <a:ext cx="466344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2190750"/>
            <a:ext cx="466344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38152"/>
            <a:ext cx="9464040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2017396"/>
            <a:ext cx="4642008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3006090"/>
            <a:ext cx="4642008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2017396"/>
            <a:ext cx="4664869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3006090"/>
            <a:ext cx="4664869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1184912"/>
            <a:ext cx="555498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1184912"/>
            <a:ext cx="555498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438152"/>
            <a:ext cx="946404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2190750"/>
            <a:ext cx="946404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CC6D-4D78-9749-9EEA-BF9A4F8D37C4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7627622"/>
            <a:ext cx="37033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6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emf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png"/><Relationship Id="rId6" Type="http://schemas.openxmlformats.org/officeDocument/2006/relationships/image" Target="../media/image27.tif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27.tiff"/><Relationship Id="rId15" Type="http://schemas.openxmlformats.org/officeDocument/2006/relationships/image" Target="../media/image41.emf"/><Relationship Id="rId16" Type="http://schemas.openxmlformats.org/officeDocument/2006/relationships/image" Target="../media/image42.emf"/><Relationship Id="rId17" Type="http://schemas.openxmlformats.org/officeDocument/2006/relationships/image" Target="../media/image43.emf"/><Relationship Id="rId18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2.emf"/><Relationship Id="rId8" Type="http://schemas.openxmlformats.org/officeDocument/2006/relationships/image" Target="../media/image39.emf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27.tiff"/><Relationship Id="rId15" Type="http://schemas.openxmlformats.org/officeDocument/2006/relationships/image" Target="../media/image41.emf"/><Relationship Id="rId16" Type="http://schemas.openxmlformats.org/officeDocument/2006/relationships/image" Target="../media/image42.emf"/><Relationship Id="rId17" Type="http://schemas.openxmlformats.org/officeDocument/2006/relationships/image" Target="../media/image43.emf"/><Relationship Id="rId18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2.emf"/><Relationship Id="rId8" Type="http://schemas.openxmlformats.org/officeDocument/2006/relationships/image" Target="../media/image39.emf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37.png"/><Relationship Id="rId16" Type="http://schemas.openxmlformats.org/officeDocument/2006/relationships/image" Target="../media/image35.png"/><Relationship Id="rId17" Type="http://schemas.openxmlformats.org/officeDocument/2006/relationships/image" Target="../media/image47.png"/><Relationship Id="rId18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2.emf"/><Relationship Id="rId8" Type="http://schemas.openxmlformats.org/officeDocument/2006/relationships/image" Target="../media/image41.emf"/><Relationship Id="rId9" Type="http://schemas.openxmlformats.org/officeDocument/2006/relationships/image" Target="../media/image42.emf"/><Relationship Id="rId10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emf"/><Relationship Id="rId15" Type="http://schemas.openxmlformats.org/officeDocument/2006/relationships/image" Target="../media/image51.emf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32.emf"/><Relationship Id="rId5" Type="http://schemas.openxmlformats.org/officeDocument/2006/relationships/image" Target="../media/image38.png"/><Relationship Id="rId6" Type="http://schemas.openxmlformats.org/officeDocument/2006/relationships/image" Target="../media/image3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37.png"/><Relationship Id="rId10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emf"/><Relationship Id="rId15" Type="http://schemas.openxmlformats.org/officeDocument/2006/relationships/image" Target="../media/image51.emf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32.emf"/><Relationship Id="rId5" Type="http://schemas.openxmlformats.org/officeDocument/2006/relationships/image" Target="../media/image38.png"/><Relationship Id="rId6" Type="http://schemas.openxmlformats.org/officeDocument/2006/relationships/image" Target="../media/image3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37.png"/><Relationship Id="rId10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2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2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9.emf"/><Relationship Id="rId5" Type="http://schemas.openxmlformats.org/officeDocument/2006/relationships/image" Target="../media/image17.tiff"/><Relationship Id="rId6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3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emf"/><Relationship Id="rId20" Type="http://schemas.openxmlformats.org/officeDocument/2006/relationships/image" Target="../media/image2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18.emf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10.tif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/>
          <a:srcRect l="1888" t="63370" r="81884" b="8635"/>
          <a:stretch/>
        </p:blipFill>
        <p:spPr>
          <a:xfrm>
            <a:off x="441824" y="5345480"/>
            <a:ext cx="1807850" cy="16524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6536" y="377368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22049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64513"/>
          <a:stretch/>
        </p:blipFill>
        <p:spPr>
          <a:xfrm>
            <a:off x="460024" y="3715991"/>
            <a:ext cx="1760403" cy="16294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54524" y="5242715"/>
            <a:ext cx="1771982" cy="1821998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885551"/>
              </p:ext>
            </p:extLst>
          </p:nvPr>
        </p:nvGraphicFramePr>
        <p:xfrm>
          <a:off x="5190528" y="4011366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714633"/>
            <a:ext cx="1760403" cy="16029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4890495" y="4823411"/>
            <a:ext cx="2570878" cy="2269658"/>
          </a:xfrm>
          <a:prstGeom prst="rect">
            <a:avLst/>
          </a:prstGeom>
        </p:spPr>
      </p:pic>
      <p:sp>
        <p:nvSpPr>
          <p:cNvPr id="69" name="Triangle 68"/>
          <p:cNvSpPr/>
          <p:nvPr/>
        </p:nvSpPr>
        <p:spPr>
          <a:xfrm flipH="1">
            <a:off x="5239130" y="4631956"/>
            <a:ext cx="2222242" cy="221847"/>
          </a:xfrm>
          <a:prstGeom prst="triangle">
            <a:avLst>
              <a:gd name="adj" fmla="val 49043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735399" y="3592211"/>
            <a:ext cx="3021706" cy="182918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15" y="5317564"/>
            <a:ext cx="2892090" cy="1928060"/>
          </a:xfrm>
          <a:prstGeom prst="rect">
            <a:avLst/>
          </a:prstGeom>
        </p:spPr>
      </p:pic>
      <p:sp>
        <p:nvSpPr>
          <p:cNvPr id="75" name="Pentagon 74"/>
          <p:cNvSpPr/>
          <p:nvPr/>
        </p:nvSpPr>
        <p:spPr>
          <a:xfrm rot="5400000">
            <a:off x="8548912" y="5130798"/>
            <a:ext cx="638632" cy="232230"/>
          </a:xfrm>
          <a:prstGeom prst="homePlate">
            <a:avLst/>
          </a:prstGeom>
          <a:solidFill>
            <a:srgbClr val="009051">
              <a:alpha val="2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ular Callout 78"/>
          <p:cNvSpPr/>
          <p:nvPr/>
        </p:nvSpPr>
        <p:spPr>
          <a:xfrm rot="10800000">
            <a:off x="393245" y="3704178"/>
            <a:ext cx="2035012" cy="3444101"/>
          </a:xfrm>
          <a:prstGeom prst="wedgeRoundRectCallout">
            <a:avLst>
              <a:gd name="adj1" fmla="val 27073"/>
              <a:gd name="adj2" fmla="val 5776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ular Callout 79"/>
          <p:cNvSpPr/>
          <p:nvPr/>
        </p:nvSpPr>
        <p:spPr>
          <a:xfrm rot="10800000">
            <a:off x="2748823" y="3680245"/>
            <a:ext cx="8008281" cy="3444101"/>
          </a:xfrm>
          <a:prstGeom prst="wedgeRoundRectCallout">
            <a:avLst>
              <a:gd name="adj1" fmla="val -45332"/>
              <a:gd name="adj2" fmla="val 57344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903814" y="7009781"/>
            <a:ext cx="10438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126157" y="6988010"/>
            <a:ext cx="991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98284" y="348562"/>
            <a:ext cx="4782312" cy="182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5749591" y="348562"/>
            <a:ext cx="4782312" cy="182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361997" y="10908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355344" y="34315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2728172" y="34315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91" name="Group 90"/>
          <p:cNvGrpSpPr/>
          <p:nvPr/>
        </p:nvGrpSpPr>
        <p:grpSpPr>
          <a:xfrm>
            <a:off x="5819100" y="3802740"/>
            <a:ext cx="1504372" cy="213360"/>
            <a:chOff x="5819100" y="3802740"/>
            <a:chExt cx="1504372" cy="21336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67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710667" y="178792"/>
            <a:ext cx="4893738" cy="3127875"/>
            <a:chOff x="5685122" y="352962"/>
            <a:chExt cx="4893738" cy="31278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16200000">
              <a:off x="6890915" y="-834546"/>
              <a:ext cx="2500437" cy="4875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16200000">
              <a:off x="7780870" y="714109"/>
              <a:ext cx="670980" cy="48624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934" t="86436" r="27373" b="6073"/>
          <a:stretch/>
        </p:blipFill>
        <p:spPr>
          <a:xfrm rot="16200000">
            <a:off x="4160284" y="1153717"/>
            <a:ext cx="2571917" cy="4591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8208" y="14739"/>
            <a:ext cx="4883542" cy="3200232"/>
            <a:chOff x="708832" y="14739"/>
            <a:chExt cx="4883542" cy="3200232"/>
          </a:xfrm>
        </p:grpSpPr>
        <p:grpSp>
          <p:nvGrpSpPr>
            <p:cNvPr id="3" name="Group 2"/>
            <p:cNvGrpSpPr/>
            <p:nvPr/>
          </p:nvGrpSpPr>
          <p:grpSpPr>
            <a:xfrm>
              <a:off x="708832" y="17391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70853" y="14739"/>
              <a:ext cx="4766801" cy="2154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TF</a:t>
              </a:r>
              <a:endParaRPr 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7354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559222" y="532792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401396" y="3283492"/>
            <a:ext cx="7700579" cy="4296884"/>
          </a:xfrm>
          <a:prstGeom prst="wedgeRectCallout">
            <a:avLst>
              <a:gd name="adj1" fmla="val 49102"/>
              <a:gd name="adj2" fmla="val 5543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346996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3283488"/>
            <a:ext cx="2275292" cy="4296887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50159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749808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3144740" y="359144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3326401" y="6712259"/>
            <a:ext cx="1422643" cy="543533"/>
            <a:chOff x="3045448" y="3166022"/>
            <a:chExt cx="1422643" cy="543533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6"/>
            <a:srcRect r="59504" b="85692"/>
            <a:stretch/>
          </p:blipFill>
          <p:spPr>
            <a:xfrm>
              <a:off x="3449782" y="3168074"/>
              <a:ext cx="1018309" cy="541481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3063883" y="3166022"/>
              <a:ext cx="449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MYC</a:t>
              </a:r>
              <a:endParaRPr lang="en-US" sz="10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045448" y="3422646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NRF1</a:t>
              </a:r>
              <a:endParaRPr lang="en-US" sz="1000" dirty="0"/>
            </a:p>
          </p:txBody>
        </p:sp>
      </p:grpSp>
      <p:sp>
        <p:nvSpPr>
          <p:cNvPr id="98" name="Rectangle 97"/>
          <p:cNvSpPr/>
          <p:nvPr/>
        </p:nvSpPr>
        <p:spPr>
          <a:xfrm>
            <a:off x="5567313" y="5054425"/>
            <a:ext cx="1509987" cy="607799"/>
          </a:xfrm>
          <a:prstGeom prst="rect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124" y="2820158"/>
            <a:ext cx="2019833" cy="269311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8" y="3573886"/>
            <a:ext cx="2238438" cy="198272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27" y="5383601"/>
            <a:ext cx="1513637" cy="903427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3858053" y="5280265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201</a:t>
            </a:r>
            <a:endParaRPr lang="en-US" dirty="0"/>
          </a:p>
        </p:txBody>
      </p:sp>
      <p:cxnSp>
        <p:nvCxnSpPr>
          <p:cNvPr id="129" name="Straight Arrow Connector 128"/>
          <p:cNvCxnSpPr/>
          <p:nvPr/>
        </p:nvCxnSpPr>
        <p:spPr>
          <a:xfrm flipV="1">
            <a:off x="4843313" y="5449553"/>
            <a:ext cx="602929" cy="30137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V="1">
            <a:off x="4850239" y="5851337"/>
            <a:ext cx="602929" cy="30137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lgDash"/>
            <a:tailEnd type="triangle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/>
          <p:cNvGrpSpPr/>
          <p:nvPr/>
        </p:nvGrpSpPr>
        <p:grpSpPr>
          <a:xfrm>
            <a:off x="5554511" y="5008160"/>
            <a:ext cx="1295244" cy="660090"/>
            <a:chOff x="5558533" y="5008160"/>
            <a:chExt cx="1295244" cy="660090"/>
          </a:xfrm>
        </p:grpSpPr>
        <p:sp>
          <p:nvSpPr>
            <p:cNvPr id="130" name="TextBox 129"/>
            <p:cNvSpPr txBox="1"/>
            <p:nvPr/>
          </p:nvSpPr>
          <p:spPr>
            <a:xfrm>
              <a:off x="5673894" y="5008160"/>
              <a:ext cx="10645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Coherent FFLs</a:t>
              </a:r>
              <a:endParaRPr lang="en-US" dirty="0"/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5558533" y="5220194"/>
              <a:ext cx="1295244" cy="448056"/>
              <a:chOff x="5558533" y="5220194"/>
              <a:chExt cx="1295244" cy="448056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8533" y="5220194"/>
                <a:ext cx="495605" cy="448056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1376" y="5220194"/>
                <a:ext cx="462686" cy="448056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06127" y="5440759"/>
                <a:ext cx="247650" cy="152400"/>
              </a:xfrm>
              <a:prstGeom prst="rect">
                <a:avLst/>
              </a:prstGeom>
            </p:spPr>
          </p:pic>
        </p:grpSp>
      </p:grpSp>
      <p:grpSp>
        <p:nvGrpSpPr>
          <p:cNvPr id="139" name="Group 138"/>
          <p:cNvGrpSpPr/>
          <p:nvPr/>
        </p:nvGrpSpPr>
        <p:grpSpPr>
          <a:xfrm>
            <a:off x="5562284" y="5757843"/>
            <a:ext cx="1279699" cy="638496"/>
            <a:chOff x="5550490" y="5757843"/>
            <a:chExt cx="1279699" cy="638496"/>
          </a:xfrm>
        </p:grpSpPr>
        <p:sp>
          <p:nvSpPr>
            <p:cNvPr id="134" name="TextBox 133"/>
            <p:cNvSpPr txBox="1"/>
            <p:nvPr/>
          </p:nvSpPr>
          <p:spPr>
            <a:xfrm>
              <a:off x="5607391" y="6119340"/>
              <a:ext cx="1165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Incoherent FFLs</a:t>
              </a:r>
              <a:endParaRPr lang="en-US" dirty="0"/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5550490" y="5757843"/>
              <a:ext cx="1279699" cy="448056"/>
              <a:chOff x="5574078" y="5757843"/>
              <a:chExt cx="1279699" cy="448056"/>
            </a:xfrm>
          </p:grpSpPr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4917" y="5757843"/>
                <a:ext cx="495605" cy="448056"/>
              </a:xfrm>
              <a:prstGeom prst="rect">
                <a:avLst/>
              </a:prstGeom>
            </p:spPr>
          </p:pic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4078" y="5757843"/>
                <a:ext cx="464515" cy="448056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06127" y="5963923"/>
                <a:ext cx="247650" cy="152400"/>
              </a:xfrm>
              <a:prstGeom prst="rect">
                <a:avLst/>
              </a:prstGeom>
            </p:spPr>
          </p:pic>
        </p:grpSp>
      </p:grpSp>
      <p:sp>
        <p:nvSpPr>
          <p:cNvPr id="141" name="Rectangle 140"/>
          <p:cNvSpPr/>
          <p:nvPr/>
        </p:nvSpPr>
        <p:spPr>
          <a:xfrm>
            <a:off x="5567313" y="5785669"/>
            <a:ext cx="1509987" cy="607799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669" y="6141149"/>
            <a:ext cx="1860631" cy="18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3025" r="5252" b="52838"/>
          <a:stretch/>
        </p:blipFill>
        <p:spPr>
          <a:xfrm>
            <a:off x="645885" y="80047"/>
            <a:ext cx="9834220" cy="383342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37184" y="587946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2"/>
            <a:ext cx="7348056" cy="4121983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402150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4121983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805313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804962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893378" y="414298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6"/>
            <a:ext cx="2238438" cy="1982729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22733" r="12119" b="29844"/>
          <a:stretch/>
        </p:blipFill>
        <p:spPr>
          <a:xfrm>
            <a:off x="4787125" y="7221603"/>
            <a:ext cx="1210519" cy="78336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73618" y="5601264"/>
            <a:ext cx="1884132" cy="1346615"/>
            <a:chOff x="4933393" y="5049724"/>
            <a:chExt cx="1884132" cy="1346615"/>
          </a:xfrm>
        </p:grpSpPr>
        <p:grpSp>
          <p:nvGrpSpPr>
            <p:cNvPr id="19" name="Group 18"/>
            <p:cNvGrpSpPr/>
            <p:nvPr/>
          </p:nvGrpSpPr>
          <p:grpSpPr>
            <a:xfrm>
              <a:off x="5294736" y="5049724"/>
              <a:ext cx="1522789" cy="1346615"/>
              <a:chOff x="5554511" y="5049724"/>
              <a:chExt cx="1522789" cy="1346615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554511" y="5049724"/>
                <a:ext cx="1522789" cy="660090"/>
                <a:chOff x="5554511" y="5008160"/>
                <a:chExt cx="1522789" cy="660090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5567313" y="5054425"/>
                  <a:ext cx="1509987" cy="6077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0" name="Group 139"/>
                <p:cNvGrpSpPr/>
                <p:nvPr/>
              </p:nvGrpSpPr>
              <p:grpSpPr>
                <a:xfrm>
                  <a:off x="5554511" y="5008160"/>
                  <a:ext cx="1295244" cy="660090"/>
                  <a:chOff x="5558533" y="5008160"/>
                  <a:chExt cx="1295244" cy="660090"/>
                </a:xfrm>
              </p:grpSpPr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5673894" y="5008160"/>
                    <a:ext cx="106452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Coherent FFLs</a:t>
                    </a:r>
                    <a:endParaRPr lang="en-US" dirty="0"/>
                  </a:p>
                </p:txBody>
              </p: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5558533" y="5220194"/>
                    <a:ext cx="1295244" cy="448056"/>
                    <a:chOff x="5558533" y="5220194"/>
                    <a:chExt cx="1295244" cy="448056"/>
                  </a:xfrm>
                </p:grpSpPr>
                <p:pic>
                  <p:nvPicPr>
                    <p:cNvPr id="121" name="Picture 120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58533" y="5220194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3" name="Picture 122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1376" y="5220194"/>
                      <a:ext cx="462686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5" name="Picture 134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440759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grpSp>
            <p:nvGrpSpPr>
              <p:cNvPr id="15" name="Group 14"/>
              <p:cNvGrpSpPr/>
              <p:nvPr/>
            </p:nvGrpSpPr>
            <p:grpSpPr>
              <a:xfrm>
                <a:off x="5562284" y="5757843"/>
                <a:ext cx="1515016" cy="638496"/>
                <a:chOff x="5562284" y="5757843"/>
                <a:chExt cx="1515016" cy="638496"/>
              </a:xfrm>
            </p:grpSpPr>
            <p:grpSp>
              <p:nvGrpSpPr>
                <p:cNvPr id="139" name="Group 138"/>
                <p:cNvGrpSpPr/>
                <p:nvPr/>
              </p:nvGrpSpPr>
              <p:grpSpPr>
                <a:xfrm>
                  <a:off x="5562284" y="5757843"/>
                  <a:ext cx="1279699" cy="638496"/>
                  <a:chOff x="5550490" y="5757843"/>
                  <a:chExt cx="1279699" cy="638496"/>
                </a:xfrm>
              </p:grpSpPr>
              <p:sp>
                <p:nvSpPr>
                  <p:cNvPr id="134" name="TextBox 133"/>
                  <p:cNvSpPr txBox="1"/>
                  <p:nvPr/>
                </p:nvSpPr>
                <p:spPr>
                  <a:xfrm>
                    <a:off x="5607391" y="6119340"/>
                    <a:ext cx="116589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Incoherent FFLs</a:t>
                    </a:r>
                    <a:endParaRPr lang="en-US" dirty="0"/>
                  </a:p>
                </p:txBody>
              </p: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5550490" y="5757843"/>
                    <a:ext cx="1279699" cy="448056"/>
                    <a:chOff x="5574078" y="5757843"/>
                    <a:chExt cx="1279699" cy="448056"/>
                  </a:xfrm>
                </p:grpSpPr>
                <p:pic>
                  <p:nvPicPr>
                    <p:cNvPr id="122" name="Picture 121"/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74917" y="5757843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Picture 124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74078" y="5757843"/>
                      <a:ext cx="46451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6" name="Picture 135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963923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141" name="Rectangle 140"/>
                <p:cNvSpPr/>
                <p:nvPr/>
              </p:nvSpPr>
              <p:spPr>
                <a:xfrm>
                  <a:off x="5567313" y="5785669"/>
                  <a:ext cx="1509987" cy="60779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4933393" y="5502349"/>
              <a:ext cx="336202" cy="428596"/>
              <a:chOff x="5110040" y="5502349"/>
              <a:chExt cx="336202" cy="428596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 flipV="1">
                <a:off x="5117030" y="5502349"/>
                <a:ext cx="329212" cy="143606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5110040" y="5803362"/>
                <a:ext cx="317098" cy="127583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2888001" y="7263799"/>
            <a:ext cx="1885809" cy="543533"/>
            <a:chOff x="3326401" y="6712259"/>
            <a:chExt cx="1885809" cy="543533"/>
          </a:xfrm>
        </p:grpSpPr>
        <p:grpSp>
          <p:nvGrpSpPr>
            <p:cNvPr id="94" name="Group 93"/>
            <p:cNvGrpSpPr/>
            <p:nvPr/>
          </p:nvGrpSpPr>
          <p:grpSpPr>
            <a:xfrm>
              <a:off x="3326401" y="6712259"/>
              <a:ext cx="1422643" cy="543533"/>
              <a:chOff x="3045448" y="3166022"/>
              <a:chExt cx="1422643" cy="543533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14"/>
              <a:srcRect r="59504" b="85692"/>
              <a:stretch/>
            </p:blipFill>
            <p:spPr>
              <a:xfrm>
                <a:off x="3449782" y="3168074"/>
                <a:ext cx="1018309" cy="541481"/>
              </a:xfrm>
              <a:prstGeom prst="rect">
                <a:avLst/>
              </a:prstGeom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3063883" y="3166022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MYC</a:t>
                </a:r>
                <a:endParaRPr lang="en-US" sz="10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045448" y="3422646"/>
                <a:ext cx="4892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NRF1</a:t>
                </a:r>
                <a:endParaRPr lang="en-US" sz="10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658853" y="6836775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Target</a:t>
              </a:r>
              <a:endParaRPr lang="en-US" sz="10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33422"/>
          <a:stretch/>
        </p:blipFill>
        <p:spPr>
          <a:xfrm>
            <a:off x="5026562" y="4142980"/>
            <a:ext cx="2764614" cy="123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54" y="7111281"/>
            <a:ext cx="2021003" cy="866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16285" r="12567" b="8639"/>
          <a:stretch/>
        </p:blipFill>
        <p:spPr>
          <a:xfrm>
            <a:off x="6556824" y="5555423"/>
            <a:ext cx="1328491" cy="1507920"/>
          </a:xfrm>
          <a:prstGeom prst="rect">
            <a:avLst/>
          </a:prstGeom>
        </p:spPr>
      </p:pic>
      <p:sp>
        <p:nvSpPr>
          <p:cNvPr id="31" name="5-Point Star 30"/>
          <p:cNvSpPr>
            <a:spLocks noChangeAspect="1"/>
          </p:cNvSpPr>
          <p:nvPr/>
        </p:nvSpPr>
        <p:spPr>
          <a:xfrm>
            <a:off x="5201294" y="3244474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8024" y="5869298"/>
            <a:ext cx="1606929" cy="1050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6242" y="590305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</a:t>
            </a:r>
            <a:endParaRPr lang="en-US" sz="1200" dirty="0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7585312" y="5211056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>
            <a:spLocks noChangeAspect="1"/>
          </p:cNvSpPr>
          <p:nvPr/>
        </p:nvSpPr>
        <p:spPr>
          <a:xfrm>
            <a:off x="7646826" y="7888987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308255"/>
            <a:ext cx="9834220" cy="36052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37184" y="587946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2"/>
            <a:ext cx="7348056" cy="4121983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402150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4121983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805313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804962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893378" y="414298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6"/>
            <a:ext cx="2238438" cy="1982729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22733" r="12119" b="29844"/>
          <a:stretch/>
        </p:blipFill>
        <p:spPr>
          <a:xfrm>
            <a:off x="4787125" y="7221603"/>
            <a:ext cx="1210519" cy="78336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73618" y="5601264"/>
            <a:ext cx="1884132" cy="1346615"/>
            <a:chOff x="4933393" y="5049724"/>
            <a:chExt cx="1884132" cy="1346615"/>
          </a:xfrm>
        </p:grpSpPr>
        <p:grpSp>
          <p:nvGrpSpPr>
            <p:cNvPr id="19" name="Group 18"/>
            <p:cNvGrpSpPr/>
            <p:nvPr/>
          </p:nvGrpSpPr>
          <p:grpSpPr>
            <a:xfrm>
              <a:off x="5294736" y="5049724"/>
              <a:ext cx="1522789" cy="1346615"/>
              <a:chOff x="5554511" y="5049724"/>
              <a:chExt cx="1522789" cy="1346615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554511" y="5049724"/>
                <a:ext cx="1522789" cy="660090"/>
                <a:chOff x="5554511" y="5008160"/>
                <a:chExt cx="1522789" cy="660090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5567313" y="5054425"/>
                  <a:ext cx="1509987" cy="6077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0" name="Group 139"/>
                <p:cNvGrpSpPr/>
                <p:nvPr/>
              </p:nvGrpSpPr>
              <p:grpSpPr>
                <a:xfrm>
                  <a:off x="5554511" y="5008160"/>
                  <a:ext cx="1295244" cy="660090"/>
                  <a:chOff x="5558533" y="5008160"/>
                  <a:chExt cx="1295244" cy="660090"/>
                </a:xfrm>
              </p:grpSpPr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5673894" y="5008160"/>
                    <a:ext cx="106452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Coherent FFLs</a:t>
                    </a:r>
                    <a:endParaRPr lang="en-US" dirty="0"/>
                  </a:p>
                </p:txBody>
              </p: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5558533" y="5220194"/>
                    <a:ext cx="1295244" cy="448056"/>
                    <a:chOff x="5558533" y="5220194"/>
                    <a:chExt cx="1295244" cy="448056"/>
                  </a:xfrm>
                </p:grpSpPr>
                <p:pic>
                  <p:nvPicPr>
                    <p:cNvPr id="121" name="Picture 120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58533" y="5220194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3" name="Picture 122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1376" y="5220194"/>
                      <a:ext cx="462686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5" name="Picture 134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440759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grpSp>
            <p:nvGrpSpPr>
              <p:cNvPr id="15" name="Group 14"/>
              <p:cNvGrpSpPr/>
              <p:nvPr/>
            </p:nvGrpSpPr>
            <p:grpSpPr>
              <a:xfrm>
                <a:off x="5562284" y="5757843"/>
                <a:ext cx="1515016" cy="638496"/>
                <a:chOff x="5562284" y="5757843"/>
                <a:chExt cx="1515016" cy="638496"/>
              </a:xfrm>
            </p:grpSpPr>
            <p:grpSp>
              <p:nvGrpSpPr>
                <p:cNvPr id="139" name="Group 138"/>
                <p:cNvGrpSpPr/>
                <p:nvPr/>
              </p:nvGrpSpPr>
              <p:grpSpPr>
                <a:xfrm>
                  <a:off x="5562284" y="5757843"/>
                  <a:ext cx="1279699" cy="638496"/>
                  <a:chOff x="5550490" y="5757843"/>
                  <a:chExt cx="1279699" cy="638496"/>
                </a:xfrm>
              </p:grpSpPr>
              <p:sp>
                <p:nvSpPr>
                  <p:cNvPr id="134" name="TextBox 133"/>
                  <p:cNvSpPr txBox="1"/>
                  <p:nvPr/>
                </p:nvSpPr>
                <p:spPr>
                  <a:xfrm>
                    <a:off x="5607391" y="6119340"/>
                    <a:ext cx="116589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Incoherent FFLs</a:t>
                    </a:r>
                    <a:endParaRPr lang="en-US" dirty="0"/>
                  </a:p>
                </p:txBody>
              </p: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5550490" y="5757843"/>
                    <a:ext cx="1279699" cy="448056"/>
                    <a:chOff x="5574078" y="5757843"/>
                    <a:chExt cx="1279699" cy="448056"/>
                  </a:xfrm>
                </p:grpSpPr>
                <p:pic>
                  <p:nvPicPr>
                    <p:cNvPr id="122" name="Picture 121"/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74917" y="5757843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Picture 124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74078" y="5757843"/>
                      <a:ext cx="46451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6" name="Picture 135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963923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141" name="Rectangle 140"/>
                <p:cNvSpPr/>
                <p:nvPr/>
              </p:nvSpPr>
              <p:spPr>
                <a:xfrm>
                  <a:off x="5567313" y="5785669"/>
                  <a:ext cx="1509987" cy="60779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4933393" y="5502349"/>
              <a:ext cx="336202" cy="428596"/>
              <a:chOff x="5110040" y="5502349"/>
              <a:chExt cx="336202" cy="428596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 flipV="1">
                <a:off x="5117030" y="5502349"/>
                <a:ext cx="329212" cy="143606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5110040" y="5803362"/>
                <a:ext cx="317098" cy="127583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2888001" y="7263799"/>
            <a:ext cx="1885809" cy="543533"/>
            <a:chOff x="3326401" y="6712259"/>
            <a:chExt cx="1885809" cy="543533"/>
          </a:xfrm>
        </p:grpSpPr>
        <p:grpSp>
          <p:nvGrpSpPr>
            <p:cNvPr id="94" name="Group 93"/>
            <p:cNvGrpSpPr/>
            <p:nvPr/>
          </p:nvGrpSpPr>
          <p:grpSpPr>
            <a:xfrm>
              <a:off x="3326401" y="6712259"/>
              <a:ext cx="1422643" cy="543533"/>
              <a:chOff x="3045448" y="3166022"/>
              <a:chExt cx="1422643" cy="543533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14"/>
              <a:srcRect r="59504" b="85692"/>
              <a:stretch/>
            </p:blipFill>
            <p:spPr>
              <a:xfrm>
                <a:off x="3449782" y="3168074"/>
                <a:ext cx="1018309" cy="541481"/>
              </a:xfrm>
              <a:prstGeom prst="rect">
                <a:avLst/>
              </a:prstGeom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3063883" y="3166022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MYC</a:t>
                </a:r>
                <a:endParaRPr lang="en-US" sz="10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045448" y="3422646"/>
                <a:ext cx="4892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NRF1</a:t>
                </a:r>
                <a:endParaRPr lang="en-US" sz="10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658853" y="6836775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Target</a:t>
              </a:r>
              <a:endParaRPr lang="en-US" sz="10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33422"/>
          <a:stretch/>
        </p:blipFill>
        <p:spPr>
          <a:xfrm>
            <a:off x="5026562" y="4142980"/>
            <a:ext cx="2764614" cy="123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54" y="7111281"/>
            <a:ext cx="2021003" cy="866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16285" r="12567" b="8639"/>
          <a:stretch/>
        </p:blipFill>
        <p:spPr>
          <a:xfrm>
            <a:off x="6556824" y="5555423"/>
            <a:ext cx="1328491" cy="1507920"/>
          </a:xfrm>
          <a:prstGeom prst="rect">
            <a:avLst/>
          </a:prstGeom>
        </p:spPr>
      </p:pic>
      <p:sp>
        <p:nvSpPr>
          <p:cNvPr id="31" name="5-Point Star 30"/>
          <p:cNvSpPr>
            <a:spLocks noChangeAspect="1"/>
          </p:cNvSpPr>
          <p:nvPr/>
        </p:nvSpPr>
        <p:spPr>
          <a:xfrm>
            <a:off x="5201294" y="3244474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8024" y="5869298"/>
            <a:ext cx="1606929" cy="1050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6242" y="590305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</a:t>
            </a:r>
            <a:endParaRPr lang="en-US" sz="1200" dirty="0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7585312" y="5211056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>
            <a:spLocks noChangeAspect="1"/>
          </p:cNvSpPr>
          <p:nvPr/>
        </p:nvSpPr>
        <p:spPr>
          <a:xfrm>
            <a:off x="7646826" y="7888987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57357" y="101720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1068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672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308255"/>
            <a:ext cx="9834220" cy="36052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37184" y="587946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2"/>
            <a:ext cx="7348056" cy="4121983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402150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4121983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805313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804962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893378" y="414298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6"/>
            <a:ext cx="2238438" cy="1982729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5117856" y="5696147"/>
            <a:ext cx="2224438" cy="607799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5113695" y="6302685"/>
            <a:ext cx="2228600" cy="607799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673618" y="6053889"/>
            <a:ext cx="336202" cy="428596"/>
            <a:chOff x="5110040" y="5502349"/>
            <a:chExt cx="336202" cy="428596"/>
          </a:xfrm>
        </p:grpSpPr>
        <p:cxnSp>
          <p:nvCxnSpPr>
            <p:cNvPr id="129" name="Straight Arrow Connector 128"/>
            <p:cNvCxnSpPr/>
            <p:nvPr/>
          </p:nvCxnSpPr>
          <p:spPr>
            <a:xfrm flipV="1">
              <a:off x="5117030" y="5502349"/>
              <a:ext cx="329212" cy="143606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5110040" y="5803362"/>
              <a:ext cx="317098" cy="127583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33422"/>
          <a:stretch/>
        </p:blipFill>
        <p:spPr>
          <a:xfrm>
            <a:off x="4947732" y="4142980"/>
            <a:ext cx="2764614" cy="123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59" y="7054811"/>
            <a:ext cx="2237271" cy="958830"/>
          </a:xfrm>
          <a:prstGeom prst="rect">
            <a:avLst/>
          </a:prstGeom>
        </p:spPr>
      </p:pic>
      <p:sp>
        <p:nvSpPr>
          <p:cNvPr id="31" name="5-Point Star 30"/>
          <p:cNvSpPr>
            <a:spLocks noChangeAspect="1"/>
          </p:cNvSpPr>
          <p:nvPr/>
        </p:nvSpPr>
        <p:spPr>
          <a:xfrm>
            <a:off x="5201294" y="3244474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8024" y="5869298"/>
            <a:ext cx="1606929" cy="1050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6242" y="590305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</a:t>
            </a:r>
            <a:endParaRPr lang="en-US" sz="1200" dirty="0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7585312" y="5211056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>
            <a:spLocks noChangeAspect="1"/>
          </p:cNvSpPr>
          <p:nvPr/>
        </p:nvSpPr>
        <p:spPr>
          <a:xfrm>
            <a:off x="7646826" y="7888987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57357" y="101720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1068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 rot="20125666">
            <a:off x="4480950" y="5864141"/>
            <a:ext cx="702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coherent</a:t>
            </a:r>
            <a:endParaRPr lang="en-US" sz="1100" dirty="0"/>
          </a:p>
        </p:txBody>
      </p:sp>
      <p:sp>
        <p:nvSpPr>
          <p:cNvPr id="70" name="TextBox 69"/>
          <p:cNvSpPr txBox="1"/>
          <p:nvPr/>
        </p:nvSpPr>
        <p:spPr>
          <a:xfrm rot="1350048">
            <a:off x="4344954" y="6396144"/>
            <a:ext cx="8082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incoherent</a:t>
            </a:r>
            <a:endParaRPr lang="en-US" sz="11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5098149" y="5677976"/>
            <a:ext cx="495605" cy="1258560"/>
            <a:chOff x="5072749" y="5677976"/>
            <a:chExt cx="495605" cy="1258560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294" y="6244418"/>
              <a:ext cx="464515" cy="4480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749" y="5847169"/>
              <a:ext cx="495605" cy="44805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102382" y="567797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20.6</a:t>
              </a:r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138450" y="6674926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5.9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86177" y="5677976"/>
            <a:ext cx="495605" cy="1258560"/>
            <a:chOff x="5739609" y="5677976"/>
            <a:chExt cx="495605" cy="12585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154" y="5847169"/>
              <a:ext cx="464515" cy="44805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609" y="6244418"/>
              <a:ext cx="495605" cy="448056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5805310" y="5677976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9.1</a:t>
              </a:r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69242" y="66749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14.4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74205" y="5677976"/>
            <a:ext cx="495605" cy="1258560"/>
            <a:chOff x="6312322" y="5677976"/>
            <a:chExt cx="495605" cy="1258560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322" y="6244418"/>
              <a:ext cx="495605" cy="44805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8781" y="5847169"/>
              <a:ext cx="462686" cy="448056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6341955" y="567797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16.6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341955" y="66749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15.0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862234" y="5677976"/>
            <a:ext cx="495605" cy="1258560"/>
            <a:chOff x="6836834" y="5677976"/>
            <a:chExt cx="495605" cy="12585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379" y="6244418"/>
              <a:ext cx="464515" cy="4480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6834" y="5847169"/>
              <a:ext cx="495605" cy="448056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6866467" y="567797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15.9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02535" y="6674926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2.6</a:t>
              </a:r>
              <a:endParaRPr lang="en-US" dirty="0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7408798" y="5893664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62.2%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7404049" y="6526949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37.9%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2888001" y="7282849"/>
            <a:ext cx="1803259" cy="435684"/>
            <a:chOff x="2888001" y="7282849"/>
            <a:chExt cx="1803259" cy="435684"/>
          </a:xfrm>
        </p:grpSpPr>
        <p:sp>
          <p:nvSpPr>
            <p:cNvPr id="62" name="TextBox 61"/>
            <p:cNvSpPr txBox="1"/>
            <p:nvPr/>
          </p:nvSpPr>
          <p:spPr>
            <a:xfrm>
              <a:off x="4137903" y="7369886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Target</a:t>
              </a:r>
              <a:endParaRPr lang="en-US" sz="10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34422" y="7330874"/>
              <a:ext cx="480364" cy="3396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888001" y="7282849"/>
              <a:ext cx="646421" cy="435684"/>
              <a:chOff x="2888001" y="7282849"/>
              <a:chExt cx="646421" cy="43568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906436" y="7282849"/>
                <a:ext cx="627986" cy="261610"/>
                <a:chOff x="2906436" y="7282849"/>
                <a:chExt cx="627986" cy="261610"/>
              </a:xfrm>
            </p:grpSpPr>
            <p:sp>
              <p:nvSpPr>
                <p:cNvPr id="96" name="TextBox 95"/>
                <p:cNvSpPr txBox="1"/>
                <p:nvPr/>
              </p:nvSpPr>
              <p:spPr>
                <a:xfrm>
                  <a:off x="2906436" y="7282849"/>
                  <a:ext cx="44916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MYC</a:t>
                  </a:r>
                  <a:endParaRPr lang="en-US" sz="1000" dirty="0"/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3355598" y="7413654"/>
                  <a:ext cx="17882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/>
              <p:cNvGrpSpPr/>
              <p:nvPr/>
            </p:nvGrpSpPr>
            <p:grpSpPr>
              <a:xfrm>
                <a:off x="2888001" y="7456923"/>
                <a:ext cx="646421" cy="261610"/>
                <a:chOff x="2888001" y="7456923"/>
                <a:chExt cx="646421" cy="261610"/>
              </a:xfrm>
            </p:grpSpPr>
            <p:sp>
              <p:nvSpPr>
                <p:cNvPr id="97" name="TextBox 96"/>
                <p:cNvSpPr txBox="1"/>
                <p:nvPr/>
              </p:nvSpPr>
              <p:spPr>
                <a:xfrm>
                  <a:off x="2888001" y="7456923"/>
                  <a:ext cx="48923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NRF1</a:t>
                  </a:r>
                  <a:endParaRPr lang="en-US" sz="1000" dirty="0"/>
                </a:p>
              </p:txBody>
            </p: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3355598" y="7587728"/>
                  <a:ext cx="17882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00" name="Straight Connector 99"/>
            <p:cNvCxnSpPr/>
            <p:nvPr/>
          </p:nvCxnSpPr>
          <p:spPr>
            <a:xfrm>
              <a:off x="4013701" y="7503895"/>
              <a:ext cx="1788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 rot="16200000">
            <a:off x="4691349" y="7377580"/>
            <a:ext cx="8226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Gate usage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7198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308255"/>
            <a:ext cx="9834220" cy="36052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76461" y="5797917"/>
            <a:ext cx="2001355" cy="1992559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0"/>
            <a:ext cx="7555922" cy="3852111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270160" y="4021508"/>
            <a:ext cx="2159108" cy="3840535"/>
            <a:chOff x="649511" y="4862622"/>
            <a:chExt cx="1690214" cy="302161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649511" y="4862622"/>
              <a:ext cx="1690214" cy="155349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743511" y="6422575"/>
              <a:ext cx="1596214" cy="1461665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3879056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768932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333582" y="7790125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7"/>
            <a:ext cx="2128992" cy="188578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57357" y="101720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1068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4656490" y="5385689"/>
            <a:ext cx="1963546" cy="2316369"/>
            <a:chOff x="4739599" y="5524566"/>
            <a:chExt cx="1963546" cy="2316369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062" y="5524566"/>
              <a:ext cx="619354" cy="5974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641" y="5524566"/>
              <a:ext cx="660806" cy="59740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757232" y="5692465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21%</a:t>
              </a:r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37953" y="5692465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5.9%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232" y="6097553"/>
              <a:ext cx="619354" cy="59740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201" y="6097553"/>
              <a:ext cx="660806" cy="597408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4739599" y="6265452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9.1%</a:t>
              </a:r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55586" y="6265452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14%</a:t>
              </a:r>
              <a:endParaRPr lang="en-US" dirty="0"/>
            </a:p>
          </p:txBody>
        </p:sp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67" y="6670540"/>
              <a:ext cx="660806" cy="5974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118" y="6670540"/>
              <a:ext cx="616915" cy="597408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4757232" y="6838439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17%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255586" y="6838439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15%</a:t>
              </a:r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9601" y="7243527"/>
              <a:ext cx="619354" cy="59740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180" y="7243527"/>
              <a:ext cx="660806" cy="597408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4757232" y="7411426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16%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237953" y="7411426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2.6%</a:t>
              </a:r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28" y="4267333"/>
            <a:ext cx="1477670" cy="9838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380" y="5000080"/>
            <a:ext cx="1485900" cy="2971800"/>
          </a:xfrm>
          <a:prstGeom prst="rect">
            <a:avLst/>
          </a:prstGeom>
        </p:spPr>
      </p:pic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525372"/>
              </p:ext>
            </p:extLst>
          </p:nvPr>
        </p:nvGraphicFramePr>
        <p:xfrm>
          <a:off x="6850918" y="6311249"/>
          <a:ext cx="1076089" cy="13247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3413"/>
                <a:gridCol w="422676"/>
              </a:tblGrid>
              <a:tr h="258278"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89%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1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MYC only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1.6%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1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NRF1 only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0.9%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1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AND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0.3%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19">
                <a:tc>
                  <a:txBody>
                    <a:bodyPr/>
                    <a:lstStyle/>
                    <a:p>
                      <a:pPr algn="ctr"/>
                      <a:r>
                        <a:rPr lang="is-IS" sz="1100" dirty="0" smtClean="0"/>
                        <a:t>…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dirty="0" smtClean="0"/>
                        <a:t>…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22531" r="10731" b="29148"/>
          <a:stretch/>
        </p:blipFill>
        <p:spPr>
          <a:xfrm>
            <a:off x="6807631" y="5419076"/>
            <a:ext cx="1162663" cy="88369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67" y="4272661"/>
            <a:ext cx="952791" cy="973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81" y="4228928"/>
            <a:ext cx="1466698" cy="10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0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308255"/>
            <a:ext cx="9834220" cy="36052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810581" y="5797917"/>
            <a:ext cx="1953621" cy="1945035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0"/>
            <a:ext cx="7555922" cy="3852111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270160" y="4021508"/>
            <a:ext cx="2159108" cy="3840535"/>
            <a:chOff x="649511" y="4862622"/>
            <a:chExt cx="1690214" cy="302161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649511" y="4862622"/>
              <a:ext cx="1690214" cy="155349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743511" y="6422575"/>
              <a:ext cx="1596214" cy="1461665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3879056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768932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333582" y="7790125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7"/>
            <a:ext cx="2128992" cy="188578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57357" y="108544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1068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4656490" y="5385689"/>
            <a:ext cx="1963546" cy="2316369"/>
            <a:chOff x="4739599" y="5524566"/>
            <a:chExt cx="1963546" cy="2316369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062" y="5524566"/>
              <a:ext cx="619354" cy="5974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641" y="5524566"/>
              <a:ext cx="660806" cy="59740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757232" y="5692465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21%</a:t>
              </a:r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37953" y="5692465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5.9%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232" y="6097553"/>
              <a:ext cx="619354" cy="59740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201" y="6097553"/>
              <a:ext cx="660806" cy="597408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4739599" y="6265452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9.1%</a:t>
              </a:r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55586" y="6265452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14%</a:t>
              </a:r>
              <a:endParaRPr lang="en-US" dirty="0"/>
            </a:p>
          </p:txBody>
        </p:sp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67" y="6670540"/>
              <a:ext cx="660806" cy="5974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118" y="6670540"/>
              <a:ext cx="616915" cy="597408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4757232" y="6838439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17%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255586" y="6838439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15%</a:t>
              </a:r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9601" y="7243527"/>
              <a:ext cx="619354" cy="59740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180" y="7243527"/>
              <a:ext cx="660806" cy="597408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4757232" y="7411426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16%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237953" y="7411426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2.6%</a:t>
              </a:r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28" y="4267333"/>
            <a:ext cx="1477670" cy="9838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380" y="4972784"/>
            <a:ext cx="1485900" cy="2971800"/>
          </a:xfrm>
          <a:prstGeom prst="rect">
            <a:avLst/>
          </a:prstGeom>
        </p:spPr>
      </p:pic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518043"/>
              </p:ext>
            </p:extLst>
          </p:nvPr>
        </p:nvGraphicFramePr>
        <p:xfrm>
          <a:off x="6905510" y="6311249"/>
          <a:ext cx="1076089" cy="13247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3413"/>
                <a:gridCol w="422676"/>
              </a:tblGrid>
              <a:tr h="258278"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89%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1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MYC only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1.6%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1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NRF1 only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0.9%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1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AND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0.3%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619">
                <a:tc>
                  <a:txBody>
                    <a:bodyPr/>
                    <a:lstStyle/>
                    <a:p>
                      <a:pPr algn="ctr"/>
                      <a:r>
                        <a:rPr lang="is-IS" sz="1100" dirty="0" smtClean="0"/>
                        <a:t>…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dirty="0" smtClean="0"/>
                        <a:t>…</a:t>
                      </a:r>
                      <a:endParaRPr lang="en-US" sz="11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22531" r="10731" b="29148"/>
          <a:stretch/>
        </p:blipFill>
        <p:spPr>
          <a:xfrm>
            <a:off x="6862223" y="5296244"/>
            <a:ext cx="1162663" cy="88369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159" y="4272661"/>
            <a:ext cx="952791" cy="973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81" y="4228928"/>
            <a:ext cx="1466698" cy="10607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10070" y="4114380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altLang="zh-CN" sz="1200" dirty="0" smtClean="0"/>
              <a:t>1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10070" y="5956655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altLang="zh-CN" sz="1200" dirty="0" smtClean="0"/>
              <a:t>2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878103" y="4114380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altLang="zh-CN" sz="1200" dirty="0" smtClean="0"/>
              <a:t>3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878103" y="5450973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altLang="zh-CN" sz="1200" dirty="0" smtClean="0"/>
              <a:t>4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500856" y="4114380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altLang="zh-CN" sz="1200" dirty="0" smtClean="0"/>
              <a:t>5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500856" y="5450973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altLang="zh-CN" sz="1200" dirty="0" smtClean="0"/>
              <a:t>6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624458" y="4114380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altLang="zh-CN" sz="1200" dirty="0" smtClean="0"/>
              <a:t>7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624458" y="5450973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B</a:t>
            </a:r>
            <a:r>
              <a:rPr lang="en-US" altLang="zh-CN" sz="1200" smtClean="0"/>
              <a:t>8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624458" y="6082787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r>
              <a:rPr lang="en-US" altLang="zh-CN" sz="1200" dirty="0" smtClean="0"/>
              <a:t>9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8230070" y="4114380"/>
            <a:ext cx="34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C1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8230070" y="5956655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</a:t>
            </a:r>
            <a:r>
              <a:rPr lang="en-US" altLang="zh-CN" sz="1200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9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626515" y="919673"/>
            <a:ext cx="2370471" cy="1662835"/>
            <a:chOff x="1626515" y="919673"/>
            <a:chExt cx="2370471" cy="1662835"/>
          </a:xfrm>
        </p:grpSpPr>
        <p:grpSp>
          <p:nvGrpSpPr>
            <p:cNvPr id="5" name="Group 4"/>
            <p:cNvGrpSpPr/>
            <p:nvPr/>
          </p:nvGrpSpPr>
          <p:grpSpPr>
            <a:xfrm>
              <a:off x="2034867" y="1664341"/>
              <a:ext cx="1435754" cy="516405"/>
              <a:chOff x="2015481" y="5469086"/>
              <a:chExt cx="1435754" cy="516405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>
                <a:off x="2015481" y="5469086"/>
                <a:ext cx="417923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3008433" y="5469086"/>
                <a:ext cx="442802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/>
            <p:cNvSpPr/>
            <p:nvPr/>
          </p:nvSpPr>
          <p:spPr>
            <a:xfrm>
              <a:off x="2559957" y="2176264"/>
              <a:ext cx="419364" cy="4062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279699" y="919673"/>
              <a:ext cx="1073214" cy="763265"/>
              <a:chOff x="2279699" y="872375"/>
              <a:chExt cx="1073214" cy="763265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2279699" y="872375"/>
                <a:ext cx="1073214" cy="237744"/>
                <a:chOff x="2269192" y="982737"/>
                <a:chExt cx="1073214" cy="237744"/>
              </a:xfrm>
            </p:grpSpPr>
            <p:cxnSp>
              <p:nvCxnSpPr>
                <p:cNvPr id="27" name="Straight Arrow Connector 26"/>
                <p:cNvCxnSpPr/>
                <p:nvPr/>
              </p:nvCxnSpPr>
              <p:spPr>
                <a:xfrm flipV="1">
                  <a:off x="2269192" y="1091932"/>
                  <a:ext cx="1073214" cy="19354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/>
                <p:cNvSpPr txBox="1"/>
                <p:nvPr/>
              </p:nvSpPr>
              <p:spPr>
                <a:xfrm>
                  <a:off x="2595487" y="982737"/>
                  <a:ext cx="420624" cy="2377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 wrap="none" lIns="0" tIns="0" rIns="0" bIns="0" rtlCol="0" anchor="ctr" anchorCtr="0">
                  <a:noAutofit/>
                </a:bodyPr>
                <a:lstStyle/>
                <a:p>
                  <a:pPr algn="ctr"/>
                  <a:r>
                    <a:rPr lang="en-US" sz="1200" dirty="0" smtClean="0"/>
                    <a:t>113</a:t>
                  </a:r>
                  <a:endParaRPr lang="en-US" sz="1200" dirty="0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2279699" y="1135135"/>
                <a:ext cx="1073214" cy="237744"/>
                <a:chOff x="2263933" y="1292796"/>
                <a:chExt cx="1073214" cy="237744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2263933" y="1401991"/>
                  <a:ext cx="1073214" cy="19354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triangl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/>
                <p:cNvSpPr txBox="1"/>
                <p:nvPr/>
              </p:nvSpPr>
              <p:spPr>
                <a:xfrm>
                  <a:off x="2590228" y="1292796"/>
                  <a:ext cx="420624" cy="2377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 wrap="none" lIns="0" tIns="0" rIns="0" bIns="0" rtlCol="0" anchor="ctr" anchorCtr="0">
                  <a:noAutofit/>
                </a:bodyPr>
                <a:lstStyle/>
                <a:p>
                  <a:pPr algn="ctr"/>
                  <a:r>
                    <a:rPr lang="en-US" sz="1200" smtClean="0"/>
                    <a:t>1487</a:t>
                  </a:r>
                  <a:endParaRPr lang="en-US" sz="1200" dirty="0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279699" y="1397896"/>
                <a:ext cx="1073214" cy="237744"/>
                <a:chOff x="2295466" y="1508258"/>
                <a:chExt cx="1073214" cy="237744"/>
              </a:xfrm>
            </p:grpSpPr>
            <p:cxnSp>
              <p:nvCxnSpPr>
                <p:cNvPr id="30" name="Straight Arrow Connector 29"/>
                <p:cNvCxnSpPr/>
                <p:nvPr/>
              </p:nvCxnSpPr>
              <p:spPr>
                <a:xfrm flipV="1">
                  <a:off x="2295466" y="1617453"/>
                  <a:ext cx="1073214" cy="19354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headEnd type="non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2621761" y="1508258"/>
                  <a:ext cx="420624" cy="237744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 wrap="none" lIns="0" tIns="0" rIns="0" bIns="0" rtlCol="0" anchor="ctr" anchorCtr="0">
                  <a:noAutofit/>
                </a:bodyPr>
                <a:lstStyle/>
                <a:p>
                  <a:pPr algn="ctr"/>
                  <a:r>
                    <a:rPr lang="en-US" sz="1200" dirty="0" smtClean="0"/>
                    <a:t>2135</a:t>
                  </a:r>
                  <a:endParaRPr lang="en-US" sz="1200" dirty="0"/>
                </a:p>
              </p:txBody>
            </p:sp>
          </p:grpSp>
        </p:grpSp>
        <p:grpSp>
          <p:nvGrpSpPr>
            <p:cNvPr id="43" name="Group 42"/>
            <p:cNvGrpSpPr/>
            <p:nvPr/>
          </p:nvGrpSpPr>
          <p:grpSpPr>
            <a:xfrm>
              <a:off x="1626515" y="1027018"/>
              <a:ext cx="548640" cy="548575"/>
              <a:chOff x="1626515" y="1030230"/>
              <a:chExt cx="548640" cy="548575"/>
            </a:xfrm>
          </p:grpSpPr>
          <p:sp>
            <p:nvSpPr>
              <p:cNvPr id="24" name="Oval 23"/>
              <p:cNvSpPr>
                <a:spLocks noChangeAspect="1"/>
              </p:cNvSpPr>
              <p:nvPr/>
            </p:nvSpPr>
            <p:spPr>
              <a:xfrm>
                <a:off x="1626515" y="1030230"/>
                <a:ext cx="548640" cy="548575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639674" y="1150629"/>
                <a:ext cx="522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MYC</a:t>
                </a:r>
                <a:endParaRPr lang="en-US" sz="1400" b="1" dirty="0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448346" y="1009519"/>
              <a:ext cx="548640" cy="583573"/>
              <a:chOff x="3448346" y="1239678"/>
              <a:chExt cx="548640" cy="583573"/>
            </a:xfrm>
          </p:grpSpPr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3448346" y="1239678"/>
                <a:ext cx="548640" cy="5485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635839" y="1330808"/>
                <a:ext cx="20518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3200" b="1" dirty="0" smtClean="0"/>
                  <a:t>*</a:t>
                </a:r>
                <a:endParaRPr lang="en-US" sz="1400" b="1" dirty="0"/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4995080" y="1058874"/>
            <a:ext cx="2375139" cy="1564239"/>
            <a:chOff x="4995080" y="1058874"/>
            <a:chExt cx="2375139" cy="1564239"/>
          </a:xfrm>
        </p:grpSpPr>
        <p:grpSp>
          <p:nvGrpSpPr>
            <p:cNvPr id="47" name="Group 46"/>
            <p:cNvGrpSpPr/>
            <p:nvPr/>
          </p:nvGrpSpPr>
          <p:grpSpPr>
            <a:xfrm>
              <a:off x="5403432" y="1704946"/>
              <a:ext cx="1435754" cy="516405"/>
              <a:chOff x="2015481" y="5469086"/>
              <a:chExt cx="1435754" cy="516405"/>
            </a:xfrm>
          </p:grpSpPr>
          <p:cxnSp>
            <p:nvCxnSpPr>
              <p:cNvPr id="65" name="Straight Arrow Connector 64"/>
              <p:cNvCxnSpPr/>
              <p:nvPr/>
            </p:nvCxnSpPr>
            <p:spPr>
              <a:xfrm>
                <a:off x="2015481" y="5469086"/>
                <a:ext cx="417923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flipH="1">
                <a:off x="3008433" y="5469086"/>
                <a:ext cx="442802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47"/>
            <p:cNvSpPr/>
            <p:nvPr/>
          </p:nvSpPr>
          <p:spPr>
            <a:xfrm>
              <a:off x="5928522" y="2216869"/>
              <a:ext cx="419364" cy="4062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5648264" y="1323484"/>
              <a:ext cx="1073214" cy="19354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5974559" y="1214289"/>
              <a:ext cx="420624" cy="237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1200" dirty="0" smtClean="0"/>
                <a:t>201</a:t>
              </a:r>
              <a:endParaRPr lang="en-US" sz="1200" dirty="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4995080" y="1058874"/>
              <a:ext cx="548640" cy="548575"/>
              <a:chOff x="1626515" y="1030230"/>
              <a:chExt cx="548640" cy="548575"/>
            </a:xfrm>
          </p:grpSpPr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1626515" y="1030230"/>
                <a:ext cx="548640" cy="548575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639674" y="1150629"/>
                <a:ext cx="522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MYC</a:t>
                </a:r>
                <a:endParaRPr lang="en-US" sz="1400" b="1" dirty="0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6792817" y="1058874"/>
              <a:ext cx="577402" cy="548575"/>
              <a:chOff x="6824349" y="1050124"/>
              <a:chExt cx="577402" cy="548575"/>
            </a:xfrm>
          </p:grpSpPr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6838730" y="1050124"/>
                <a:ext cx="548640" cy="5485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6824349" y="1170523"/>
                <a:ext cx="5774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smtClean="0"/>
                  <a:t>NRF1</a:t>
                </a:r>
                <a:endParaRPr lang="en-US" sz="14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929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8172" y="201653"/>
            <a:ext cx="10239657" cy="3184841"/>
            <a:chOff x="320915" y="295996"/>
            <a:chExt cx="10239657" cy="3184841"/>
          </a:xfrm>
        </p:grpSpPr>
        <p:grpSp>
          <p:nvGrpSpPr>
            <p:cNvPr id="4" name="Group 3"/>
            <p:cNvGrpSpPr/>
            <p:nvPr/>
          </p:nvGrpSpPr>
          <p:grpSpPr>
            <a:xfrm>
              <a:off x="729007" y="348084"/>
              <a:ext cx="4883542" cy="3041057"/>
              <a:chOff x="729007" y="348084"/>
              <a:chExt cx="4883542" cy="304105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5685119" y="345705"/>
              <a:ext cx="4875453" cy="3135132"/>
              <a:chOff x="5685119" y="345705"/>
              <a:chExt cx="4875453" cy="313513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26829" t="7532" r="51558" b="12925"/>
              <a:stretch/>
            </p:blipFill>
            <p:spPr>
              <a:xfrm rot="16200000">
                <a:off x="6872627" y="-841803"/>
                <a:ext cx="2500437" cy="4875453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16200000">
                <a:off x="7780870" y="714109"/>
                <a:ext cx="670980" cy="4862476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735471" y="1352382"/>
              <a:ext cx="2571917" cy="45914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314524" y="5061289"/>
            <a:ext cx="1771982" cy="182199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95370"/>
              </p:ext>
            </p:extLst>
          </p:nvPr>
        </p:nvGraphicFramePr>
        <p:xfrm>
          <a:off x="2650528" y="3829940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5276" y="3533207"/>
            <a:ext cx="1760403" cy="160293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2350495" y="4641985"/>
            <a:ext cx="2570878" cy="2269658"/>
          </a:xfrm>
          <a:prstGeom prst="rect">
            <a:avLst/>
          </a:prstGeom>
        </p:spPr>
      </p:pic>
      <p:sp>
        <p:nvSpPr>
          <p:cNvPr id="47" name="Triangle 46"/>
          <p:cNvSpPr/>
          <p:nvPr/>
        </p:nvSpPr>
        <p:spPr>
          <a:xfrm flipH="1">
            <a:off x="2699130" y="4450530"/>
            <a:ext cx="2222242" cy="221847"/>
          </a:xfrm>
          <a:prstGeom prst="triangle">
            <a:avLst>
              <a:gd name="adj" fmla="val 49043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5195399" y="3410785"/>
            <a:ext cx="3021706" cy="18291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15" y="5136138"/>
            <a:ext cx="2892090" cy="1928060"/>
          </a:xfrm>
          <a:prstGeom prst="rect">
            <a:avLst/>
          </a:prstGeom>
        </p:spPr>
      </p:pic>
      <p:sp>
        <p:nvSpPr>
          <p:cNvPr id="50" name="Pentagon 49"/>
          <p:cNvSpPr/>
          <p:nvPr/>
        </p:nvSpPr>
        <p:spPr>
          <a:xfrm rot="5400000">
            <a:off x="6008912" y="4949372"/>
            <a:ext cx="638632" cy="232230"/>
          </a:xfrm>
          <a:prstGeom prst="homePlate">
            <a:avLst/>
          </a:prstGeom>
          <a:solidFill>
            <a:srgbClr val="009051">
              <a:alpha val="2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ular Callout 50"/>
          <p:cNvSpPr/>
          <p:nvPr/>
        </p:nvSpPr>
        <p:spPr>
          <a:xfrm rot="10800000">
            <a:off x="208824" y="3477678"/>
            <a:ext cx="8008281" cy="3444101"/>
          </a:xfrm>
          <a:prstGeom prst="wedgeRoundRectCallout">
            <a:avLst>
              <a:gd name="adj1" fmla="val 40939"/>
              <a:gd name="adj2" fmla="val 61137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77028" y="6774445"/>
            <a:ext cx="991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/>
          <a:srcRect l="1888" t="63370" r="81884" b="8635"/>
          <a:stretch/>
        </p:blipFill>
        <p:spPr>
          <a:xfrm>
            <a:off x="8514323" y="5118981"/>
            <a:ext cx="1807850" cy="165242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/>
          <a:srcRect l="1888" t="7136" r="81884" b="64513"/>
          <a:stretch/>
        </p:blipFill>
        <p:spPr>
          <a:xfrm>
            <a:off x="8532523" y="3489492"/>
            <a:ext cx="1760403" cy="1629490"/>
          </a:xfrm>
          <a:prstGeom prst="rect">
            <a:avLst/>
          </a:prstGeom>
        </p:spPr>
      </p:pic>
      <p:sp>
        <p:nvSpPr>
          <p:cNvPr id="55" name="Rounded Rectangular Callout 54"/>
          <p:cNvSpPr/>
          <p:nvPr/>
        </p:nvSpPr>
        <p:spPr>
          <a:xfrm rot="10800000">
            <a:off x="8465744" y="3477679"/>
            <a:ext cx="2035012" cy="3444101"/>
          </a:xfrm>
          <a:prstGeom prst="wedgeRoundRectCallout">
            <a:avLst>
              <a:gd name="adj1" fmla="val -41754"/>
              <a:gd name="adj2" fmla="val 6071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976313" y="6783282"/>
            <a:ext cx="10438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1997" y="748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55344" y="314849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8148028" y="318534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83770" y="130850"/>
            <a:ext cx="478231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5727820" y="130850"/>
            <a:ext cx="478231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3272656" y="3593596"/>
            <a:ext cx="1504372" cy="213360"/>
            <a:chOff x="5819100" y="3802740"/>
            <a:chExt cx="1504372" cy="213360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51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172" y="121826"/>
            <a:ext cx="10239657" cy="3184841"/>
            <a:chOff x="320915" y="295996"/>
            <a:chExt cx="10239657" cy="3184841"/>
          </a:xfrm>
        </p:grpSpPr>
        <p:grpSp>
          <p:nvGrpSpPr>
            <p:cNvPr id="3" name="Group 2"/>
            <p:cNvGrpSpPr/>
            <p:nvPr/>
          </p:nvGrpSpPr>
          <p:grpSpPr>
            <a:xfrm>
              <a:off x="729007" y="34808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5685119" y="352962"/>
              <a:ext cx="4875453" cy="3127875"/>
              <a:chOff x="5685119" y="352962"/>
              <a:chExt cx="4875453" cy="312787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6829" t="7532" r="51558" b="12925"/>
              <a:stretch/>
            </p:blipFill>
            <p:spPr>
              <a:xfrm rot="16200000">
                <a:off x="6872627" y="-834546"/>
                <a:ext cx="2500437" cy="487545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16200000">
                <a:off x="7780870" y="714109"/>
                <a:ext cx="670980" cy="4862476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735471" y="1352382"/>
              <a:ext cx="2571917" cy="45914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98285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2782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3107825" y="5796777"/>
            <a:ext cx="5326738" cy="2210834"/>
          </a:xfrm>
          <a:prstGeom prst="rect">
            <a:avLst/>
          </a:prstGeom>
          <a:solidFill>
            <a:srgbClr val="BF9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321" y="3395581"/>
            <a:ext cx="5324242" cy="2236304"/>
          </a:xfrm>
          <a:prstGeom prst="rect">
            <a:avLst/>
          </a:prstGeom>
          <a:solidFill>
            <a:srgbClr val="7A81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92" y="5540182"/>
            <a:ext cx="2881614" cy="266177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7393" y="4774481"/>
            <a:ext cx="1760403" cy="3335617"/>
            <a:chOff x="2845690" y="3359036"/>
            <a:chExt cx="1760403" cy="33356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3087408" y="3372008"/>
            <a:ext cx="2570878" cy="226965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07825" y="5869330"/>
            <a:ext cx="2453390" cy="1977361"/>
            <a:chOff x="7156501" y="1317683"/>
            <a:chExt cx="2453390" cy="1977361"/>
          </a:xfrm>
        </p:grpSpPr>
        <p:grpSp>
          <p:nvGrpSpPr>
            <p:cNvPr id="20" name="Group 19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430384"/>
              </p:ext>
            </p:extLst>
          </p:nvPr>
        </p:nvGraphicFramePr>
        <p:xfrm>
          <a:off x="573038" y="3821707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2359274" y="3423737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5725155" y="3463513"/>
            <a:ext cx="2709408" cy="1895236"/>
          </a:xfrm>
          <a:prstGeom prst="rect">
            <a:avLst/>
          </a:prstGeom>
        </p:spPr>
      </p:pic>
      <p:sp>
        <p:nvSpPr>
          <p:cNvPr id="65" name="Up Arrow 64"/>
          <p:cNvSpPr/>
          <p:nvPr/>
        </p:nvSpPr>
        <p:spPr>
          <a:xfrm rot="10800000">
            <a:off x="6546210" y="4824517"/>
            <a:ext cx="403563" cy="1037771"/>
          </a:xfrm>
          <a:prstGeom prst="up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>
            <a:off x="2806194" y="4342749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ular Callout 66"/>
          <p:cNvSpPr/>
          <p:nvPr/>
        </p:nvSpPr>
        <p:spPr>
          <a:xfrm rot="10800000">
            <a:off x="401398" y="3283492"/>
            <a:ext cx="8143961" cy="4832589"/>
          </a:xfrm>
          <a:prstGeom prst="wedgeRectCallout">
            <a:avLst>
              <a:gd name="adj1" fmla="val 43488"/>
              <a:gd name="adj2" fmla="val 54798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683980" y="3283495"/>
            <a:ext cx="1760403" cy="4810818"/>
            <a:chOff x="579322" y="3223770"/>
            <a:chExt cx="1760403" cy="481081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2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636707" y="3283490"/>
            <a:ext cx="1857913" cy="4832589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68358" y="8005972"/>
            <a:ext cx="806567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652301" y="8005972"/>
            <a:ext cx="900869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1192742" y="3583521"/>
            <a:ext cx="1495790" cy="213360"/>
            <a:chOff x="1192742" y="3583521"/>
            <a:chExt cx="1495790" cy="213360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742" y="3605467"/>
              <a:ext cx="251155" cy="19141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377" y="3600590"/>
              <a:ext cx="251155" cy="19629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2498" y="3603028"/>
              <a:ext cx="251155" cy="19385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620" y="3583521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3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/>
          <p:cNvSpPr/>
          <p:nvPr/>
        </p:nvSpPr>
        <p:spPr>
          <a:xfrm>
            <a:off x="5138062" y="5793799"/>
            <a:ext cx="5326738" cy="2210834"/>
          </a:xfrm>
          <a:prstGeom prst="rect">
            <a:avLst/>
          </a:prstGeom>
          <a:solidFill>
            <a:srgbClr val="BF9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5140558" y="3392603"/>
            <a:ext cx="5324242" cy="2236304"/>
          </a:xfrm>
          <a:prstGeom prst="rect">
            <a:avLst/>
          </a:prstGeom>
          <a:solidFill>
            <a:srgbClr val="7A81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76536" y="21771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00278"/>
              <a:ext cx="2500437" cy="4875453"/>
            </a:xfrm>
            <a:prstGeom prst="rect">
              <a:avLst/>
            </a:prstGeom>
          </p:spPr>
        </p:pic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29" y="5537204"/>
            <a:ext cx="2881614" cy="266177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07630" y="4771503"/>
            <a:ext cx="1760403" cy="3335617"/>
            <a:chOff x="2845690" y="3359036"/>
            <a:chExt cx="1760403" cy="333561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5117645" y="3369030"/>
            <a:ext cx="2570878" cy="2269658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5138062" y="5866352"/>
            <a:ext cx="2453390" cy="1977361"/>
            <a:chOff x="7156501" y="1317683"/>
            <a:chExt cx="2453390" cy="1977361"/>
          </a:xfrm>
        </p:grpSpPr>
        <p:grpSp>
          <p:nvGrpSpPr>
            <p:cNvPr id="93" name="Group 92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18066" y="3318111"/>
            <a:ext cx="1760403" cy="4832589"/>
            <a:chOff x="579322" y="3223770"/>
            <a:chExt cx="1760403" cy="4832589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2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44345"/>
              <a:ext cx="1760403" cy="1612014"/>
            </a:xfrm>
            <a:prstGeom prst="rect">
              <a:avLst/>
            </a:prstGeom>
          </p:spPr>
        </p:pic>
      </p:grpSp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3946"/>
              </p:ext>
            </p:extLst>
          </p:nvPr>
        </p:nvGraphicFramePr>
        <p:xfrm>
          <a:off x="2603275" y="3818729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0" name="Rounded Rectangle 89"/>
          <p:cNvSpPr/>
          <p:nvPr/>
        </p:nvSpPr>
        <p:spPr>
          <a:xfrm>
            <a:off x="4389511" y="3420759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755392" y="3460535"/>
            <a:ext cx="2709408" cy="1895236"/>
          </a:xfrm>
          <a:prstGeom prst="rect">
            <a:avLst/>
          </a:prstGeom>
        </p:spPr>
      </p:pic>
      <p:sp>
        <p:nvSpPr>
          <p:cNvPr id="138" name="Up Arrow 137"/>
          <p:cNvSpPr/>
          <p:nvPr/>
        </p:nvSpPr>
        <p:spPr>
          <a:xfrm rot="10800000">
            <a:off x="8590961" y="4821539"/>
            <a:ext cx="403563" cy="1037771"/>
          </a:xfrm>
          <a:prstGeom prst="up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ight Arrow 138"/>
          <p:cNvSpPr/>
          <p:nvPr/>
        </p:nvSpPr>
        <p:spPr>
          <a:xfrm>
            <a:off x="4836431" y="4339771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ular Callout 143"/>
          <p:cNvSpPr/>
          <p:nvPr/>
        </p:nvSpPr>
        <p:spPr>
          <a:xfrm rot="10800000">
            <a:off x="342177" y="3318108"/>
            <a:ext cx="1736290" cy="4832589"/>
          </a:xfrm>
          <a:prstGeom prst="wedgeRectCallout">
            <a:avLst>
              <a:gd name="adj1" fmla="val 16665"/>
              <a:gd name="adj2" fmla="val 5374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ular Callout 148"/>
          <p:cNvSpPr/>
          <p:nvPr/>
        </p:nvSpPr>
        <p:spPr>
          <a:xfrm rot="10800000">
            <a:off x="2431635" y="3280514"/>
            <a:ext cx="8143961" cy="4832589"/>
          </a:xfrm>
          <a:prstGeom prst="wedgeRectCallout">
            <a:avLst>
              <a:gd name="adj1" fmla="val -48118"/>
              <a:gd name="adj2" fmla="val 541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/>
          <p:cNvGrpSpPr/>
          <p:nvPr/>
        </p:nvGrpSpPr>
        <p:grpSpPr>
          <a:xfrm>
            <a:off x="3262109" y="3568579"/>
            <a:ext cx="1459505" cy="213360"/>
            <a:chOff x="3262109" y="3612121"/>
            <a:chExt cx="1459505" cy="213360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109" y="3634067"/>
              <a:ext cx="251155" cy="191414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459" y="3629190"/>
              <a:ext cx="251155" cy="196291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587" y="3631628"/>
              <a:ext cx="251155" cy="193853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46" y="3612121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3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36" y="21771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00278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8635"/>
          <a:stretch/>
        </p:blipFill>
        <p:spPr>
          <a:xfrm>
            <a:off x="460024" y="3360393"/>
            <a:ext cx="1760403" cy="4841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68590" y="4887118"/>
            <a:ext cx="1757916" cy="1807535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41448"/>
              </p:ext>
            </p:extLst>
          </p:nvPr>
        </p:nvGraphicFramePr>
        <p:xfrm>
          <a:off x="2563587" y="7263176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122514" y="6972669"/>
            <a:ext cx="1605038" cy="239734"/>
            <a:chOff x="9738514" y="3307837"/>
            <a:chExt cx="1605038" cy="239734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9738514" y="3307837"/>
              <a:ext cx="316952" cy="239734"/>
              <a:chOff x="1687606" y="826994"/>
              <a:chExt cx="791135" cy="598394"/>
            </a:xfrm>
          </p:grpSpPr>
          <p:sp>
            <p:nvSpPr>
              <p:cNvPr id="58" name="Triangle 5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164993" y="3307837"/>
              <a:ext cx="360295" cy="239734"/>
              <a:chOff x="10218759" y="3034513"/>
              <a:chExt cx="360295" cy="272518"/>
            </a:xfrm>
          </p:grpSpPr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10218759" y="3034513"/>
                <a:ext cx="360295" cy="272518"/>
                <a:chOff x="1687606" y="826994"/>
                <a:chExt cx="791135" cy="598394"/>
              </a:xfrm>
            </p:grpSpPr>
            <p:sp>
              <p:nvSpPr>
                <p:cNvPr id="53" name="Triangle 52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53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10294543" y="3079620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78171" y="3307837"/>
              <a:ext cx="360295" cy="239734"/>
              <a:chOff x="10645908" y="3055181"/>
              <a:chExt cx="360295" cy="272518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0645908" y="3055181"/>
                <a:ext cx="360295" cy="272518"/>
                <a:chOff x="1687606" y="826994"/>
                <a:chExt cx="791135" cy="598394"/>
              </a:xfrm>
            </p:grpSpPr>
            <p:sp>
              <p:nvSpPr>
                <p:cNvPr id="46" name="Triangle 45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iangle 46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H="1">
                <a:off x="10721693" y="3098049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983257" y="3307837"/>
              <a:ext cx="360295" cy="239734"/>
              <a:chOff x="11047993" y="3047089"/>
              <a:chExt cx="360295" cy="272518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047993" y="3047089"/>
                <a:ext cx="360295" cy="272518"/>
                <a:chOff x="1687606" y="826994"/>
                <a:chExt cx="791135" cy="598394"/>
              </a:xfrm>
            </p:grpSpPr>
            <p:sp>
              <p:nvSpPr>
                <p:cNvPr id="39" name="Triangle 38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11116908" y="3073455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124558" y="3101094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ounded Rectangle 62"/>
          <p:cNvSpPr/>
          <p:nvPr/>
        </p:nvSpPr>
        <p:spPr>
          <a:xfrm>
            <a:off x="3515251" y="6909738"/>
            <a:ext cx="446920" cy="10276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808" y="3370610"/>
            <a:ext cx="3014270" cy="161927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61" y="5746578"/>
            <a:ext cx="2728280" cy="272828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97456" y="5777003"/>
            <a:ext cx="2634178" cy="190264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359036"/>
            <a:ext cx="1760403" cy="160293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5013866" y="3309991"/>
            <a:ext cx="2570878" cy="22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36" y="87084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24202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16658" y="-214792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8635"/>
          <a:stretch/>
        </p:blipFill>
        <p:spPr>
          <a:xfrm>
            <a:off x="460024" y="3425706"/>
            <a:ext cx="1760403" cy="4841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68590" y="4952431"/>
            <a:ext cx="1757916" cy="1807535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50371"/>
              </p:ext>
            </p:extLst>
          </p:nvPr>
        </p:nvGraphicFramePr>
        <p:xfrm>
          <a:off x="2563587" y="7328489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122514" y="7037982"/>
            <a:ext cx="1605038" cy="239734"/>
            <a:chOff x="9738514" y="3307837"/>
            <a:chExt cx="1605038" cy="239734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9738514" y="3307837"/>
              <a:ext cx="316952" cy="239734"/>
              <a:chOff x="1687606" y="826994"/>
              <a:chExt cx="791135" cy="598394"/>
            </a:xfrm>
          </p:grpSpPr>
          <p:sp>
            <p:nvSpPr>
              <p:cNvPr id="58" name="Triangle 5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164993" y="3307837"/>
              <a:ext cx="360295" cy="239734"/>
              <a:chOff x="10218759" y="3034513"/>
              <a:chExt cx="360295" cy="272518"/>
            </a:xfrm>
          </p:grpSpPr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10218759" y="3034513"/>
                <a:ext cx="360295" cy="272518"/>
                <a:chOff x="1687606" y="826994"/>
                <a:chExt cx="791135" cy="598394"/>
              </a:xfrm>
            </p:grpSpPr>
            <p:sp>
              <p:nvSpPr>
                <p:cNvPr id="53" name="Triangle 52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53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10294543" y="3079620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78171" y="3307837"/>
              <a:ext cx="360295" cy="239734"/>
              <a:chOff x="10645908" y="3055181"/>
              <a:chExt cx="360295" cy="272518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0645908" y="3055181"/>
                <a:ext cx="360295" cy="272518"/>
                <a:chOff x="1687606" y="826994"/>
                <a:chExt cx="791135" cy="598394"/>
              </a:xfrm>
            </p:grpSpPr>
            <p:sp>
              <p:nvSpPr>
                <p:cNvPr id="46" name="Triangle 45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iangle 46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H="1">
                <a:off x="10721693" y="3098049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983257" y="3307837"/>
              <a:ext cx="360295" cy="239734"/>
              <a:chOff x="11047993" y="3047089"/>
              <a:chExt cx="360295" cy="272518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047993" y="3047089"/>
                <a:ext cx="360295" cy="272518"/>
                <a:chOff x="1687606" y="826994"/>
                <a:chExt cx="791135" cy="598394"/>
              </a:xfrm>
            </p:grpSpPr>
            <p:sp>
              <p:nvSpPr>
                <p:cNvPr id="39" name="Triangle 38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11116908" y="3073455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124558" y="3101094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ounded Rectangle 62"/>
          <p:cNvSpPr/>
          <p:nvPr/>
        </p:nvSpPr>
        <p:spPr>
          <a:xfrm>
            <a:off x="3515251" y="6975051"/>
            <a:ext cx="446920" cy="10276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10" y="5469233"/>
            <a:ext cx="2728280" cy="272828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424349"/>
            <a:ext cx="1760403" cy="160293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698559" y="3640047"/>
            <a:ext cx="3021706" cy="1829186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5173981" y="5950464"/>
            <a:ext cx="2453390" cy="1977361"/>
            <a:chOff x="7156501" y="1317683"/>
            <a:chExt cx="2453390" cy="1977361"/>
          </a:xfrm>
        </p:grpSpPr>
        <p:grpSp>
          <p:nvGrpSpPr>
            <p:cNvPr id="93" name="Group 92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814443" y="60104"/>
            <a:ext cx="4766801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RBP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5751236" y="60104"/>
            <a:ext cx="4766801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TF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55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275101" y="466723"/>
            <a:ext cx="1245291" cy="1292563"/>
            <a:chOff x="7289317" y="2810635"/>
            <a:chExt cx="1245291" cy="1292563"/>
          </a:xfrm>
        </p:grpSpPr>
        <p:grpSp>
          <p:nvGrpSpPr>
            <p:cNvPr id="16" name="Group 15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Oval 17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Arrow Connector 22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739371" y="281063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89317" y="3467376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07053" y="3467376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498117" y="508287"/>
            <a:ext cx="1307586" cy="1293471"/>
            <a:chOff x="7289317" y="2852199"/>
            <a:chExt cx="1307586" cy="1293471"/>
          </a:xfrm>
        </p:grpSpPr>
        <p:grpSp>
          <p:nvGrpSpPr>
            <p:cNvPr id="29" name="Group 28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739371" y="285219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89317" y="356089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07053" y="356089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099660" y="560242"/>
            <a:ext cx="1245291" cy="1199044"/>
            <a:chOff x="7289317" y="2904154"/>
            <a:chExt cx="1245291" cy="1199044"/>
          </a:xfrm>
        </p:grpSpPr>
        <p:grpSp>
          <p:nvGrpSpPr>
            <p:cNvPr id="41" name="Group 40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924219" y="617461"/>
            <a:ext cx="1256290" cy="1199044"/>
            <a:chOff x="7289317" y="2904154"/>
            <a:chExt cx="1256290" cy="1199044"/>
          </a:xfrm>
        </p:grpSpPr>
        <p:grpSp>
          <p:nvGrpSpPr>
            <p:cNvPr id="53" name="Group 52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62" name="Oval 61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Oval 58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289557" y="2045279"/>
            <a:ext cx="1245291" cy="1199044"/>
            <a:chOff x="7289317" y="2904154"/>
            <a:chExt cx="1245291" cy="1199044"/>
          </a:xfrm>
        </p:grpSpPr>
        <p:grpSp>
          <p:nvGrpSpPr>
            <p:cNvPr id="65" name="Group 64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Oval 70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Arrow Connector 65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7739371" y="290415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512573" y="2045279"/>
            <a:ext cx="1256290" cy="1199044"/>
            <a:chOff x="7289317" y="2904154"/>
            <a:chExt cx="1256290" cy="1199044"/>
          </a:xfrm>
        </p:grpSpPr>
        <p:grpSp>
          <p:nvGrpSpPr>
            <p:cNvPr id="77" name="Group 76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86" name="Oval 85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3" name="Oval 82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Arrow Connector 83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Straight Arrow Connector 77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739371" y="290415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114116" y="2045279"/>
            <a:ext cx="1256290" cy="1199044"/>
            <a:chOff x="7289317" y="2904154"/>
            <a:chExt cx="1256290" cy="1199044"/>
          </a:xfrm>
        </p:grpSpPr>
        <p:grpSp>
          <p:nvGrpSpPr>
            <p:cNvPr id="89" name="Group 88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98" name="Oval 97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5" name="Oval 94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Arrow Connector 95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Straight Arrow Connector 8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938675" y="2102498"/>
            <a:ext cx="1245291" cy="1199044"/>
            <a:chOff x="7289317" y="2904154"/>
            <a:chExt cx="1245291" cy="1199044"/>
          </a:xfrm>
        </p:grpSpPr>
        <p:grpSp>
          <p:nvGrpSpPr>
            <p:cNvPr id="101" name="Group 100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Oval 106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8" name="Straight Arrow Connector 107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2" name="Straight Arrow Connector 101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50278" y="3566031"/>
            <a:ext cx="1307586" cy="1259610"/>
            <a:chOff x="1450278" y="3566031"/>
            <a:chExt cx="1307586" cy="1259610"/>
          </a:xfrm>
        </p:grpSpPr>
        <p:grpSp>
          <p:nvGrpSpPr>
            <p:cNvPr id="113" name="Group 112"/>
            <p:cNvGrpSpPr/>
            <p:nvPr/>
          </p:nvGrpSpPr>
          <p:grpSpPr>
            <a:xfrm>
              <a:off x="1457725" y="3938603"/>
              <a:ext cx="1237844" cy="629046"/>
              <a:chOff x="7682005" y="4423559"/>
              <a:chExt cx="1237844" cy="629046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22" name="Oval 121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0" name="Straight Arrow Connector 119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Straight Arrow Connector 113"/>
            <p:cNvCxnSpPr/>
            <p:nvPr/>
          </p:nvCxnSpPr>
          <p:spPr>
            <a:xfrm>
              <a:off x="1845909" y="4084075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1900332" y="3566031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450278" y="420199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368014" y="420199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990178" y="4617823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35119" y="3566031"/>
            <a:ext cx="1245291" cy="1241320"/>
            <a:chOff x="3035119" y="3566031"/>
            <a:chExt cx="1245291" cy="1241320"/>
          </a:xfrm>
        </p:grpSpPr>
        <p:grpSp>
          <p:nvGrpSpPr>
            <p:cNvPr id="124" name="Group 123"/>
            <p:cNvGrpSpPr/>
            <p:nvPr/>
          </p:nvGrpSpPr>
          <p:grpSpPr>
            <a:xfrm>
              <a:off x="3035119" y="3566031"/>
              <a:ext cx="1245291" cy="1220734"/>
              <a:chOff x="7289317" y="2810635"/>
              <a:chExt cx="1245291" cy="1220734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30" name="Group 129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33" name="Oval 132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Oval 133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31" name="Straight Arrow Connector 130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Arrow Connector 131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6" name="Straight Arrow Connector 125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7739371" y="2810635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7289317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35" name="Rectangle 134"/>
            <p:cNvSpPr/>
            <p:nvPr/>
          </p:nvSpPr>
          <p:spPr>
            <a:xfrm>
              <a:off x="3571295" y="4599533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81426" y="4670544"/>
            <a:ext cx="1245291" cy="1259610"/>
            <a:chOff x="1481426" y="4670544"/>
            <a:chExt cx="1245291" cy="1259610"/>
          </a:xfrm>
        </p:grpSpPr>
        <p:grpSp>
          <p:nvGrpSpPr>
            <p:cNvPr id="136" name="Group 135"/>
            <p:cNvGrpSpPr/>
            <p:nvPr/>
          </p:nvGrpSpPr>
          <p:grpSpPr>
            <a:xfrm>
              <a:off x="1481426" y="4670544"/>
              <a:ext cx="1245291" cy="1220734"/>
              <a:chOff x="7289317" y="2810635"/>
              <a:chExt cx="1245291" cy="1220734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42" name="Group 141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45" name="Oval 144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Oval 145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43" name="Straight Arrow Connector 142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Arrow Connector 143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8" name="Straight Arrow Connector 137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47" name="Rectangle 146"/>
            <p:cNvSpPr/>
            <p:nvPr/>
          </p:nvSpPr>
          <p:spPr>
            <a:xfrm>
              <a:off x="1997625" y="5722336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35119" y="4670544"/>
            <a:ext cx="1307586" cy="1241320"/>
            <a:chOff x="3035119" y="4670544"/>
            <a:chExt cx="1307586" cy="1241320"/>
          </a:xfrm>
        </p:grpSpPr>
        <p:grpSp>
          <p:nvGrpSpPr>
            <p:cNvPr id="148" name="Group 147"/>
            <p:cNvGrpSpPr/>
            <p:nvPr/>
          </p:nvGrpSpPr>
          <p:grpSpPr>
            <a:xfrm>
              <a:off x="3035119" y="4670544"/>
              <a:ext cx="1307586" cy="1220734"/>
              <a:chOff x="7289317" y="2810635"/>
              <a:chExt cx="1307586" cy="1220734"/>
            </a:xfrm>
          </p:grpSpPr>
          <p:grpSp>
            <p:nvGrpSpPr>
              <p:cNvPr id="149" name="Group 14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54" name="Group 15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57" name="Oval 15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55" name="Straight Arrow Connector 15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Arrow Connector 15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0" name="Straight Arrow Connector 14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TextBox 150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7289317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8207053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</p:grpSp>
        <p:sp>
          <p:nvSpPr>
            <p:cNvPr id="159" name="Rectangle 158"/>
            <p:cNvSpPr/>
            <p:nvPr/>
          </p:nvSpPr>
          <p:spPr>
            <a:xfrm>
              <a:off x="3578742" y="5704046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75103" y="3508407"/>
            <a:ext cx="1307586" cy="1259610"/>
            <a:chOff x="5375103" y="3508407"/>
            <a:chExt cx="1307586" cy="1259610"/>
          </a:xfrm>
        </p:grpSpPr>
        <p:grpSp>
          <p:nvGrpSpPr>
            <p:cNvPr id="161" name="Group 160"/>
            <p:cNvGrpSpPr/>
            <p:nvPr/>
          </p:nvGrpSpPr>
          <p:grpSpPr>
            <a:xfrm>
              <a:off x="5375103" y="3508407"/>
              <a:ext cx="1307586" cy="1220734"/>
              <a:chOff x="7289317" y="2810635"/>
              <a:chExt cx="1307586" cy="1220734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204" name="Group 20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207" name="Oval 20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Oval 20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05" name="Straight Arrow Connector 20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Arrow Connector 20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0" name="Straight Arrow Connector 19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TextBox 200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202" name="TextBox 201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8207053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</p:grpSp>
        <p:sp>
          <p:nvSpPr>
            <p:cNvPr id="162" name="Rectangle 161"/>
            <p:cNvSpPr/>
            <p:nvPr/>
          </p:nvSpPr>
          <p:spPr>
            <a:xfrm>
              <a:off x="5915003" y="4560199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959944" y="3508407"/>
            <a:ext cx="1245291" cy="1241320"/>
            <a:chOff x="6959944" y="3508407"/>
            <a:chExt cx="1245291" cy="1241320"/>
          </a:xfrm>
        </p:grpSpPr>
        <p:grpSp>
          <p:nvGrpSpPr>
            <p:cNvPr id="163" name="Group 162"/>
            <p:cNvGrpSpPr/>
            <p:nvPr/>
          </p:nvGrpSpPr>
          <p:grpSpPr>
            <a:xfrm>
              <a:off x="6959944" y="3508407"/>
              <a:ext cx="1245291" cy="1220734"/>
              <a:chOff x="7289317" y="2810635"/>
              <a:chExt cx="1245291" cy="1220734"/>
            </a:xfrm>
          </p:grpSpPr>
          <p:grpSp>
            <p:nvGrpSpPr>
              <p:cNvPr id="189" name="Group 18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94" name="Group 19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97" name="Oval 19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Oval 19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95" name="Straight Arrow Connector 19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Arrow Connector 19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0" name="Straight Arrow Connector 18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TextBox 190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7289317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64" name="Rectangle 163"/>
            <p:cNvSpPr/>
            <p:nvPr/>
          </p:nvSpPr>
          <p:spPr>
            <a:xfrm>
              <a:off x="7496120" y="4541909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06251" y="4612920"/>
            <a:ext cx="1245291" cy="1259610"/>
            <a:chOff x="5406251" y="4612920"/>
            <a:chExt cx="1245291" cy="1259610"/>
          </a:xfrm>
        </p:grpSpPr>
        <p:grpSp>
          <p:nvGrpSpPr>
            <p:cNvPr id="165" name="Group 164"/>
            <p:cNvGrpSpPr/>
            <p:nvPr/>
          </p:nvGrpSpPr>
          <p:grpSpPr>
            <a:xfrm>
              <a:off x="5406251" y="4612920"/>
              <a:ext cx="1245291" cy="1220734"/>
              <a:chOff x="7289317" y="2810635"/>
              <a:chExt cx="1245291" cy="1220734"/>
            </a:xfrm>
          </p:grpSpPr>
          <p:grpSp>
            <p:nvGrpSpPr>
              <p:cNvPr id="179" name="Group 17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84" name="Group 18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87" name="Oval 18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Oval 18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85" name="Straight Arrow Connector 18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Arrow Connector 18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0" name="Straight Arrow Connector 17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TextBox 180"/>
              <p:cNvSpPr txBox="1"/>
              <p:nvPr/>
            </p:nvSpPr>
            <p:spPr>
              <a:xfrm>
                <a:off x="7739371" y="2810635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66" name="Rectangle 165"/>
            <p:cNvSpPr/>
            <p:nvPr/>
          </p:nvSpPr>
          <p:spPr>
            <a:xfrm>
              <a:off x="5922450" y="5664712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59944" y="4612920"/>
            <a:ext cx="1307586" cy="1241320"/>
            <a:chOff x="6959944" y="4612920"/>
            <a:chExt cx="1307586" cy="1241320"/>
          </a:xfrm>
        </p:grpSpPr>
        <p:grpSp>
          <p:nvGrpSpPr>
            <p:cNvPr id="169" name="Group 168"/>
            <p:cNvGrpSpPr/>
            <p:nvPr/>
          </p:nvGrpSpPr>
          <p:grpSpPr>
            <a:xfrm>
              <a:off x="6967391" y="4985492"/>
              <a:ext cx="1237844" cy="629046"/>
              <a:chOff x="7682005" y="4423559"/>
              <a:chExt cx="1237844" cy="629046"/>
            </a:xfrm>
          </p:grpSpPr>
          <p:grpSp>
            <p:nvGrpSpPr>
              <p:cNvPr id="174" name="Group 17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77" name="Oval 176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75" name="Straight Arrow Connector 174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0" name="Straight Arrow Connector 169"/>
            <p:cNvCxnSpPr/>
            <p:nvPr/>
          </p:nvCxnSpPr>
          <p:spPr>
            <a:xfrm>
              <a:off x="7355575" y="5130964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/>
            <p:cNvSpPr txBox="1"/>
            <p:nvPr/>
          </p:nvSpPr>
          <p:spPr>
            <a:xfrm>
              <a:off x="7409998" y="461292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6959944" y="5248879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877680" y="524887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7503567" y="5646422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1560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7176864" y="5650946"/>
            <a:ext cx="799941" cy="732792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710667" y="178792"/>
            <a:ext cx="4893738" cy="3127875"/>
            <a:chOff x="5685122" y="352962"/>
            <a:chExt cx="4893738" cy="31278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16200000">
              <a:off x="6890915" y="-834546"/>
              <a:ext cx="2500437" cy="4875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16200000">
              <a:off x="7780870" y="714109"/>
              <a:ext cx="670980" cy="48624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934" t="86436" r="27373" b="6073"/>
          <a:stretch/>
        </p:blipFill>
        <p:spPr>
          <a:xfrm rot="16200000">
            <a:off x="4160284" y="1153717"/>
            <a:ext cx="2571917" cy="4591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8208" y="14739"/>
            <a:ext cx="4883542" cy="3200232"/>
            <a:chOff x="708832" y="14739"/>
            <a:chExt cx="4883542" cy="3200232"/>
          </a:xfrm>
        </p:grpSpPr>
        <p:grpSp>
          <p:nvGrpSpPr>
            <p:cNvPr id="3" name="Group 2"/>
            <p:cNvGrpSpPr/>
            <p:nvPr/>
          </p:nvGrpSpPr>
          <p:grpSpPr>
            <a:xfrm>
              <a:off x="708832" y="17391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70853" y="14739"/>
              <a:ext cx="4766801" cy="2154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TF</a:t>
              </a:r>
              <a:endParaRPr 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7354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46" y="5726409"/>
            <a:ext cx="2081266" cy="192248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57744" y="3568619"/>
            <a:ext cx="2093187" cy="3840347"/>
            <a:chOff x="2845690" y="3359036"/>
            <a:chExt cx="1760403" cy="33356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08663" y="5786334"/>
            <a:ext cx="1952231" cy="1628569"/>
            <a:chOff x="7156501" y="1317683"/>
            <a:chExt cx="2453390" cy="1977361"/>
          </a:xfrm>
        </p:grpSpPr>
        <p:grpSp>
          <p:nvGrpSpPr>
            <p:cNvPr id="20" name="Group 19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591071"/>
              </p:ext>
            </p:extLst>
          </p:nvPr>
        </p:nvGraphicFramePr>
        <p:xfrm>
          <a:off x="5902383" y="3569791"/>
          <a:ext cx="893526" cy="1198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08004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7" name="Rectangular Callout 66"/>
          <p:cNvSpPr/>
          <p:nvPr/>
        </p:nvSpPr>
        <p:spPr>
          <a:xfrm rot="10800000">
            <a:off x="401396" y="3283492"/>
            <a:ext cx="7700579" cy="4296884"/>
          </a:xfrm>
          <a:prstGeom prst="wedgeRectCallout">
            <a:avLst>
              <a:gd name="adj1" fmla="val 49102"/>
              <a:gd name="adj2" fmla="val 5543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346996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3283488"/>
            <a:ext cx="2275292" cy="4296887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50159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749808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5603273" y="3929345"/>
            <a:ext cx="251155" cy="824590"/>
            <a:chOff x="2661807" y="3996872"/>
            <a:chExt cx="251155" cy="824590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4625171"/>
              <a:ext cx="251155" cy="19629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4320775"/>
              <a:ext cx="251155" cy="19385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3996872"/>
              <a:ext cx="251155" cy="21336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11" y="3282555"/>
            <a:ext cx="3141480" cy="2338305"/>
          </a:xfrm>
          <a:prstGeom prst="rect">
            <a:avLst/>
          </a:prstGeom>
        </p:spPr>
      </p:pic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5156"/>
              </p:ext>
            </p:extLst>
          </p:nvPr>
        </p:nvGraphicFramePr>
        <p:xfrm>
          <a:off x="6937704" y="3364563"/>
          <a:ext cx="965200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9838"/>
                <a:gridCol w="315362"/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MAX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493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MXI1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208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NRF1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201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BHLHE40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195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ATF1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u="none" strike="noStrike" dirty="0">
                          <a:effectLst/>
                        </a:rPr>
                        <a:t>151</a:t>
                      </a:r>
                      <a:endParaRPr lang="uk-U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MAZ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129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122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ZNF143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120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...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...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7226303" y="6673090"/>
            <a:ext cx="699355" cy="617935"/>
            <a:chOff x="7187798" y="5461016"/>
            <a:chExt cx="699355" cy="61793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98" y="5818042"/>
              <a:ext cx="293827" cy="26090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956" y="5818042"/>
              <a:ext cx="279197" cy="26090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565" y="5461016"/>
              <a:ext cx="277978" cy="26090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98" y="5461016"/>
              <a:ext cx="293827" cy="260909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7226303" y="5726409"/>
            <a:ext cx="699355" cy="564560"/>
            <a:chOff x="7195113" y="6343800"/>
            <a:chExt cx="699355" cy="56456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722" y="6647451"/>
              <a:ext cx="277978" cy="26090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0641" y="6648060"/>
              <a:ext cx="293827" cy="25969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956" y="6343800"/>
              <a:ext cx="279197" cy="25969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113" y="6343800"/>
              <a:ext cx="279197" cy="259690"/>
            </a:xfrm>
            <a:prstGeom prst="rect">
              <a:avLst/>
            </a:prstGeom>
          </p:spPr>
        </p:pic>
      </p:grpSp>
      <p:sp>
        <p:nvSpPr>
          <p:cNvPr id="83" name="Rectangle 82"/>
          <p:cNvSpPr/>
          <p:nvPr/>
        </p:nvSpPr>
        <p:spPr>
          <a:xfrm>
            <a:off x="7192600" y="6644286"/>
            <a:ext cx="799941" cy="73279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108" y="755865"/>
            <a:ext cx="2530663" cy="9594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43700" y="93267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7279424" y="1707411"/>
            <a:ext cx="2122811" cy="1507931"/>
            <a:chOff x="7279424" y="1707411"/>
            <a:chExt cx="2122811" cy="1507931"/>
          </a:xfrm>
        </p:grpSpPr>
        <p:grpSp>
          <p:nvGrpSpPr>
            <p:cNvPr id="38" name="Group 37"/>
            <p:cNvGrpSpPr/>
            <p:nvPr/>
          </p:nvGrpSpPr>
          <p:grpSpPr>
            <a:xfrm>
              <a:off x="7279424" y="1857354"/>
              <a:ext cx="2122811" cy="365760"/>
              <a:chOff x="2157860" y="794182"/>
              <a:chExt cx="2122811" cy="365760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7622953" y="2365176"/>
              <a:ext cx="417923" cy="516405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8570360" y="2365176"/>
              <a:ext cx="488346" cy="50601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8195340" y="2924397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849520" y="1707411"/>
              <a:ext cx="982619" cy="246221"/>
              <a:chOff x="2773682" y="571502"/>
              <a:chExt cx="982619" cy="24622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773682" y="666651"/>
                <a:ext cx="982619" cy="55922"/>
                <a:chOff x="2773683" y="852055"/>
                <a:chExt cx="982619" cy="55922"/>
              </a:xfrm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2773683" y="852055"/>
                  <a:ext cx="982619" cy="1039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H="1">
                  <a:off x="2773683" y="907977"/>
                  <a:ext cx="982619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/>
              <p:cNvSpPr txBox="1"/>
              <p:nvPr/>
            </p:nvSpPr>
            <p:spPr>
              <a:xfrm>
                <a:off x="3074073" y="571502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113</a:t>
                </a:r>
                <a:endParaRPr lang="en-US" sz="1000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7849520" y="2089417"/>
              <a:ext cx="982619" cy="246221"/>
              <a:chOff x="2773682" y="943119"/>
              <a:chExt cx="982619" cy="246221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V="1">
                <a:off x="2773682" y="1061034"/>
                <a:ext cx="982619" cy="1039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3041212" y="943119"/>
                <a:ext cx="4475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2135</a:t>
                </a:r>
                <a:endParaRPr lang="en-US" sz="1000" dirty="0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849520" y="1903610"/>
              <a:ext cx="982619" cy="246221"/>
              <a:chOff x="2773682" y="835062"/>
              <a:chExt cx="982619" cy="246221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 flipH="1">
                <a:off x="2773682" y="958172"/>
                <a:ext cx="982619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3041212" y="835062"/>
                <a:ext cx="4475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1487</a:t>
                </a:r>
                <a:endParaRPr lang="en-US" sz="1000" dirty="0"/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2331042" y="796639"/>
            <a:ext cx="2122811" cy="1507931"/>
            <a:chOff x="2157860" y="644239"/>
            <a:chExt cx="2122811" cy="1507931"/>
          </a:xfrm>
        </p:grpSpPr>
        <p:grpSp>
          <p:nvGrpSpPr>
            <p:cNvPr id="43" name="Group 42"/>
            <p:cNvGrpSpPr/>
            <p:nvPr/>
          </p:nvGrpSpPr>
          <p:grpSpPr>
            <a:xfrm>
              <a:off x="2157860" y="794182"/>
              <a:ext cx="2122811" cy="365760"/>
              <a:chOff x="2157860" y="794182"/>
              <a:chExt cx="2122811" cy="365760"/>
            </a:xfrm>
          </p:grpSpPr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501389" y="1302004"/>
              <a:ext cx="1435753" cy="516405"/>
              <a:chOff x="2564722" y="1302004"/>
              <a:chExt cx="1435753" cy="516405"/>
            </a:xfrm>
          </p:grpSpPr>
          <p:cxnSp>
            <p:nvCxnSpPr>
              <p:cNvPr id="58" name="Straight Arrow Connector 57"/>
              <p:cNvCxnSpPr/>
              <p:nvPr/>
            </p:nvCxnSpPr>
            <p:spPr>
              <a:xfrm>
                <a:off x="2564722" y="1302004"/>
                <a:ext cx="417923" cy="516405"/>
              </a:xfrm>
              <a:prstGeom prst="straightConnector1">
                <a:avLst/>
              </a:prstGeom>
              <a:ln w="6350">
                <a:solidFill>
                  <a:schemeClr val="bg1">
                    <a:lumMod val="65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H="1">
                <a:off x="3512129" y="1302004"/>
                <a:ext cx="488346" cy="506014"/>
              </a:xfrm>
              <a:prstGeom prst="straightConnector1">
                <a:avLst/>
              </a:prstGeom>
              <a:ln w="6350">
                <a:solidFill>
                  <a:schemeClr val="bg1">
                    <a:lumMod val="6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/>
            <p:cNvSpPr/>
            <p:nvPr/>
          </p:nvSpPr>
          <p:spPr>
            <a:xfrm>
              <a:off x="3073776" y="1861225"/>
              <a:ext cx="290979" cy="2909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2727956" y="644239"/>
              <a:ext cx="982619" cy="628227"/>
              <a:chOff x="2773682" y="644239"/>
              <a:chExt cx="982619" cy="6282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2773682" y="644239"/>
                <a:ext cx="982619" cy="246221"/>
                <a:chOff x="2773682" y="571502"/>
                <a:chExt cx="982619" cy="246221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2773682" y="666651"/>
                  <a:ext cx="982619" cy="55922"/>
                  <a:chOff x="2773683" y="852055"/>
                  <a:chExt cx="982619" cy="55922"/>
                </a:xfrm>
              </p:grpSpPr>
              <p:cxnSp>
                <p:nvCxnSpPr>
                  <p:cNvPr id="56" name="Straight Arrow Connector 55"/>
                  <p:cNvCxnSpPr/>
                  <p:nvPr/>
                </p:nvCxnSpPr>
                <p:spPr>
                  <a:xfrm flipV="1">
                    <a:off x="2773683" y="852055"/>
                    <a:ext cx="982619" cy="10390"/>
                  </a:xfrm>
                  <a:prstGeom prst="straightConnector1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/>
                  <p:cNvCxnSpPr/>
                  <p:nvPr/>
                </p:nvCxnSpPr>
                <p:spPr>
                  <a:xfrm flipH="1">
                    <a:off x="2773683" y="907977"/>
                    <a:ext cx="982619" cy="0"/>
                  </a:xfrm>
                  <a:prstGeom prst="straightConnector1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" name="TextBox 54"/>
                <p:cNvSpPr txBox="1"/>
                <p:nvPr/>
              </p:nvSpPr>
              <p:spPr>
                <a:xfrm>
                  <a:off x="3074073" y="571502"/>
                  <a:ext cx="38183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113</a:t>
                  </a:r>
                  <a:endParaRPr lang="en-US" sz="1000" dirty="0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2773682" y="1026245"/>
                <a:ext cx="982619" cy="246221"/>
                <a:chOff x="2773682" y="943119"/>
                <a:chExt cx="982619" cy="246221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2773682" y="1061034"/>
                  <a:ext cx="982619" cy="1039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/>
                <p:cNvSpPr txBox="1"/>
                <p:nvPr/>
              </p:nvSpPr>
              <p:spPr>
                <a:xfrm>
                  <a:off x="3041212" y="943119"/>
                  <a:ext cx="44755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2135</a:t>
                  </a:r>
                  <a:endParaRPr lang="en-US" sz="1000" dirty="0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2773682" y="840438"/>
                <a:ext cx="982619" cy="246221"/>
                <a:chOff x="2773682" y="835062"/>
                <a:chExt cx="982619" cy="246221"/>
              </a:xfrm>
            </p:grpSpPr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773682" y="958172"/>
                  <a:ext cx="982619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/>
                <p:cNvSpPr txBox="1"/>
                <p:nvPr/>
              </p:nvSpPr>
              <p:spPr>
                <a:xfrm>
                  <a:off x="3041212" y="835062"/>
                  <a:ext cx="44755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1487</a:t>
                  </a:r>
                  <a:endParaRPr lang="en-US" sz="1000" dirty="0"/>
                </a:p>
              </p:txBody>
            </p:sp>
          </p:grpSp>
        </p:grpSp>
      </p:grpSp>
      <p:grpSp>
        <p:nvGrpSpPr>
          <p:cNvPr id="117" name="Group 116"/>
          <p:cNvGrpSpPr/>
          <p:nvPr/>
        </p:nvGrpSpPr>
        <p:grpSpPr>
          <a:xfrm>
            <a:off x="1652864" y="4686629"/>
            <a:ext cx="2141899" cy="1671816"/>
            <a:chOff x="1652864" y="4686629"/>
            <a:chExt cx="2141899" cy="1671816"/>
          </a:xfrm>
        </p:grpSpPr>
        <p:grpSp>
          <p:nvGrpSpPr>
            <p:cNvPr id="65" name="Group 64"/>
            <p:cNvGrpSpPr/>
            <p:nvPr/>
          </p:nvGrpSpPr>
          <p:grpSpPr>
            <a:xfrm>
              <a:off x="1671952" y="4961264"/>
              <a:ext cx="2122811" cy="365760"/>
              <a:chOff x="2157860" y="794182"/>
              <a:chExt cx="2122811" cy="365760"/>
            </a:xfrm>
          </p:grpSpPr>
          <p:sp>
            <p:nvSpPr>
              <p:cNvPr id="80" name="Oval 79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2015481" y="5469086"/>
              <a:ext cx="1435754" cy="516405"/>
              <a:chOff x="2015481" y="5469086"/>
              <a:chExt cx="1435754" cy="516405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>
                <a:off x="2015481" y="5469086"/>
                <a:ext cx="417923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H="1">
                <a:off x="3008433" y="5469086"/>
                <a:ext cx="442802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Rectangle 67"/>
            <p:cNvSpPr/>
            <p:nvPr/>
          </p:nvSpPr>
          <p:spPr>
            <a:xfrm>
              <a:off x="2587868" y="6028307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2242048" y="4686629"/>
              <a:ext cx="982619" cy="835652"/>
              <a:chOff x="2242048" y="4686629"/>
              <a:chExt cx="982619" cy="835652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2242048" y="4686629"/>
                <a:ext cx="982619" cy="276999"/>
                <a:chOff x="2773682" y="446810"/>
                <a:chExt cx="982619" cy="276999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2773682" y="666651"/>
                  <a:ext cx="982619" cy="55922"/>
                  <a:chOff x="2773683" y="852055"/>
                  <a:chExt cx="982619" cy="55922"/>
                </a:xfrm>
              </p:grpSpPr>
              <p:cxnSp>
                <p:nvCxnSpPr>
                  <p:cNvPr id="78" name="Straight Arrow Connector 77"/>
                  <p:cNvCxnSpPr/>
                  <p:nvPr/>
                </p:nvCxnSpPr>
                <p:spPr>
                  <a:xfrm flipV="1">
                    <a:off x="2773683" y="852055"/>
                    <a:ext cx="982619" cy="10390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50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Arrow Connector 78"/>
                  <p:cNvCxnSpPr/>
                  <p:nvPr/>
                </p:nvCxnSpPr>
                <p:spPr>
                  <a:xfrm flipH="1">
                    <a:off x="2773683" y="907977"/>
                    <a:ext cx="982619" cy="0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50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7" name="TextBox 76"/>
                <p:cNvSpPr txBox="1"/>
                <p:nvPr/>
              </p:nvSpPr>
              <p:spPr>
                <a:xfrm>
                  <a:off x="3074073" y="446810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113</a:t>
                  </a:r>
                  <a:endParaRPr lang="en-US" sz="1000" dirty="0"/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242048" y="5245282"/>
                <a:ext cx="982619" cy="276999"/>
                <a:chOff x="2773682" y="995074"/>
                <a:chExt cx="982619" cy="276999"/>
              </a:xfrm>
            </p:grpSpPr>
            <p:cxnSp>
              <p:nvCxnSpPr>
                <p:cNvPr id="74" name="Straight Arrow Connector 73"/>
                <p:cNvCxnSpPr/>
                <p:nvPr/>
              </p:nvCxnSpPr>
              <p:spPr>
                <a:xfrm flipV="1">
                  <a:off x="2773682" y="1061034"/>
                  <a:ext cx="982619" cy="1039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74"/>
                <p:cNvSpPr txBox="1"/>
                <p:nvPr/>
              </p:nvSpPr>
              <p:spPr>
                <a:xfrm>
                  <a:off x="3041212" y="995074"/>
                  <a:ext cx="49885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2135</a:t>
                  </a:r>
                  <a:endParaRPr lang="en-US" sz="1000" dirty="0"/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2242048" y="4955565"/>
                <a:ext cx="982619" cy="276999"/>
                <a:chOff x="2773682" y="783107"/>
                <a:chExt cx="982619" cy="276999"/>
              </a:xfrm>
            </p:grpSpPr>
            <p:cxnSp>
              <p:nvCxnSpPr>
                <p:cNvPr id="72" name="Straight Arrow Connector 71"/>
                <p:cNvCxnSpPr/>
                <p:nvPr/>
              </p:nvCxnSpPr>
              <p:spPr>
                <a:xfrm flipH="1">
                  <a:off x="2773682" y="1010127"/>
                  <a:ext cx="982619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/>
                <p:cNvSpPr txBox="1"/>
                <p:nvPr/>
              </p:nvSpPr>
              <p:spPr>
                <a:xfrm>
                  <a:off x="3041212" y="783107"/>
                  <a:ext cx="49885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1487</a:t>
                  </a:r>
                  <a:endParaRPr lang="en-US" sz="1000" dirty="0"/>
                </a:p>
              </p:txBody>
            </p:sp>
          </p:grpSp>
        </p:grpSp>
        <p:sp>
          <p:nvSpPr>
            <p:cNvPr id="82" name="TextBox 81"/>
            <p:cNvSpPr txBox="1"/>
            <p:nvPr/>
          </p:nvSpPr>
          <p:spPr>
            <a:xfrm>
              <a:off x="1652864" y="4941910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M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447532" y="494576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C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584919" y="598911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T</a:t>
              </a:r>
              <a:endParaRPr lang="en-US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3045448" y="3166022"/>
            <a:ext cx="1422643" cy="543533"/>
            <a:chOff x="3045448" y="3166022"/>
            <a:chExt cx="1422643" cy="5435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r="59504" b="85692"/>
            <a:stretch/>
          </p:blipFill>
          <p:spPr>
            <a:xfrm>
              <a:off x="3449782" y="3168074"/>
              <a:ext cx="1018309" cy="541481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3063883" y="3166022"/>
              <a:ext cx="449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MYC</a:t>
              </a:r>
              <a:endParaRPr lang="en-US" sz="1000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045448" y="3422646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NRF1</a:t>
              </a:r>
              <a:endParaRPr lang="en-US" sz="1000" dirty="0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3780575" y="2054718"/>
            <a:ext cx="2273715" cy="1357988"/>
            <a:chOff x="5610213" y="5658416"/>
            <a:chExt cx="2273715" cy="1357988"/>
          </a:xfrm>
        </p:grpSpPr>
        <p:grpSp>
          <p:nvGrpSpPr>
            <p:cNvPr id="119" name="Group 118"/>
            <p:cNvGrpSpPr/>
            <p:nvPr/>
          </p:nvGrpSpPr>
          <p:grpSpPr>
            <a:xfrm>
              <a:off x="5674988" y="5658416"/>
              <a:ext cx="2122811" cy="365760"/>
              <a:chOff x="2157860" y="794182"/>
              <a:chExt cx="2122811" cy="365760"/>
            </a:xfrm>
          </p:grpSpPr>
          <p:sp>
            <p:nvSpPr>
              <p:cNvPr id="139" name="Oval 138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6018517" y="6166238"/>
              <a:ext cx="1435754" cy="516405"/>
              <a:chOff x="2015481" y="5469086"/>
              <a:chExt cx="1435754" cy="516405"/>
            </a:xfrm>
          </p:grpSpPr>
          <p:cxnSp>
            <p:nvCxnSpPr>
              <p:cNvPr id="137" name="Straight Arrow Connector 136"/>
              <p:cNvCxnSpPr/>
              <p:nvPr/>
            </p:nvCxnSpPr>
            <p:spPr>
              <a:xfrm>
                <a:off x="2015481" y="5469086"/>
                <a:ext cx="417923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 flipH="1">
                <a:off x="3008433" y="5469086"/>
                <a:ext cx="442802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Rectangle 120"/>
            <p:cNvSpPr/>
            <p:nvPr/>
          </p:nvSpPr>
          <p:spPr>
            <a:xfrm>
              <a:off x="6590904" y="6725459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1" name="Straight Arrow Connector 130"/>
            <p:cNvCxnSpPr/>
            <p:nvPr/>
          </p:nvCxnSpPr>
          <p:spPr>
            <a:xfrm flipV="1">
              <a:off x="6245083" y="5810787"/>
              <a:ext cx="982619" cy="1039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5610213" y="5701408"/>
              <a:ext cx="4751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MYC</a:t>
              </a:r>
              <a:endParaRPr lang="en-US" b="1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367440" y="5705266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NRF1</a:t>
              </a:r>
              <a:endParaRPr lang="en-US" b="1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598346" y="6727829"/>
              <a:ext cx="260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T</a:t>
              </a:r>
              <a:endParaRPr lang="en-US" b="1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442532" y="5110120"/>
            <a:ext cx="2050977" cy="1881555"/>
            <a:chOff x="5442532" y="5110120"/>
            <a:chExt cx="2050977" cy="1881555"/>
          </a:xfrm>
        </p:grpSpPr>
        <p:grpSp>
          <p:nvGrpSpPr>
            <p:cNvPr id="91" name="Group 90"/>
            <p:cNvGrpSpPr/>
            <p:nvPr/>
          </p:nvGrpSpPr>
          <p:grpSpPr>
            <a:xfrm>
              <a:off x="5442532" y="5110120"/>
              <a:ext cx="2050977" cy="1881555"/>
              <a:chOff x="5442532" y="5110120"/>
              <a:chExt cx="2050977" cy="1881555"/>
            </a:xfrm>
          </p:grpSpPr>
          <p:grpSp>
            <p:nvGrpSpPr>
              <p:cNvPr id="89" name="Group 88"/>
              <p:cNvGrpSpPr/>
              <p:nvPr/>
            </p:nvGrpSpPr>
            <p:grpSpPr>
              <a:xfrm rot="10800000">
                <a:off x="5442532" y="5110120"/>
                <a:ext cx="2050977" cy="1881555"/>
                <a:chOff x="5442532" y="5110120"/>
                <a:chExt cx="2050977" cy="1881555"/>
              </a:xfrm>
            </p:grpSpPr>
            <p:sp>
              <p:nvSpPr>
                <p:cNvPr id="97" name="Arc 96"/>
                <p:cNvSpPr/>
                <p:nvPr/>
              </p:nvSpPr>
              <p:spPr>
                <a:xfrm rot="1826546">
                  <a:off x="5620332" y="5529858"/>
                  <a:ext cx="1348952" cy="1461817"/>
                </a:xfrm>
                <a:prstGeom prst="arc">
                  <a:avLst>
                    <a:gd name="adj1" fmla="val 16200000"/>
                    <a:gd name="adj2" fmla="val 20030333"/>
                  </a:avLst>
                </a:prstGeom>
                <a:scene3d>
                  <a:camera prst="orthographicFront">
                    <a:rot lat="0" lon="16200000" rev="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4" name="Group 63"/>
                <p:cNvGrpSpPr/>
                <p:nvPr/>
              </p:nvGrpSpPr>
              <p:grpSpPr>
                <a:xfrm>
                  <a:off x="5442532" y="5365352"/>
                  <a:ext cx="2050977" cy="1473923"/>
                  <a:chOff x="5442532" y="5365352"/>
                  <a:chExt cx="2050977" cy="1473923"/>
                </a:xfrm>
              </p:grpSpPr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5442532" y="5365352"/>
                    <a:ext cx="2050977" cy="1473923"/>
                    <a:chOff x="5442532" y="5365352"/>
                    <a:chExt cx="2050977" cy="1473923"/>
                  </a:xfrm>
                </p:grpSpPr>
                <p:grpSp>
                  <p:nvGrpSpPr>
                    <p:cNvPr id="18" name="Group 17"/>
                    <p:cNvGrpSpPr/>
                    <p:nvPr/>
                  </p:nvGrpSpPr>
                  <p:grpSpPr>
                    <a:xfrm>
                      <a:off x="6224979" y="5469086"/>
                      <a:ext cx="514356" cy="639280"/>
                      <a:chOff x="6207837" y="5469086"/>
                      <a:chExt cx="548640" cy="669235"/>
                    </a:xfrm>
                  </p:grpSpPr>
                  <p:sp>
                    <p:nvSpPr>
                      <p:cNvPr id="5" name="Arc 4"/>
                      <p:cNvSpPr/>
                      <p:nvPr/>
                    </p:nvSpPr>
                    <p:spPr>
                      <a:xfrm>
                        <a:off x="6207837" y="5469086"/>
                        <a:ext cx="548640" cy="548640"/>
                      </a:xfrm>
                      <a:prstGeom prst="arc">
                        <a:avLst>
                          <a:gd name="adj1" fmla="val 10698917"/>
                          <a:gd name="adj2" fmla="val 4"/>
                        </a:avLst>
                      </a:prstGeom>
                      <a:ln w="15875">
                        <a:solidFill>
                          <a:schemeClr val="bg1">
                            <a:lumMod val="50000"/>
                          </a:schemeClr>
                        </a:solidFill>
                        <a:prstDash val="lg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15" name="Straight Connector 14"/>
                      <p:cNvCxnSpPr/>
                      <p:nvPr/>
                    </p:nvCxnSpPr>
                    <p:spPr>
                      <a:xfrm>
                        <a:off x="6207837" y="5726841"/>
                        <a:ext cx="0" cy="41148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>
                            <a:lumMod val="50000"/>
                          </a:schemeClr>
                        </a:solidFill>
                        <a:prstDash val="lg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Straight Connector 91"/>
                      <p:cNvCxnSpPr/>
                      <p:nvPr/>
                    </p:nvCxnSpPr>
                    <p:spPr>
                      <a:xfrm>
                        <a:off x="6756477" y="5726841"/>
                        <a:ext cx="0" cy="41148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>
                            <a:lumMod val="50000"/>
                          </a:schemeClr>
                        </a:solidFill>
                        <a:prstDash val="lg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" name="Straight Connector 16"/>
                      <p:cNvCxnSpPr/>
                      <p:nvPr/>
                    </p:nvCxnSpPr>
                    <p:spPr>
                      <a:xfrm>
                        <a:off x="6207837" y="6138321"/>
                        <a:ext cx="548640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>
                            <a:lumMod val="50000"/>
                          </a:schemeClr>
                        </a:solidFill>
                        <a:prstDash val="lg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7" name="Group 26"/>
                    <p:cNvGrpSpPr/>
                    <p:nvPr/>
                  </p:nvGrpSpPr>
                  <p:grpSpPr>
                    <a:xfrm>
                      <a:off x="5442532" y="5365352"/>
                      <a:ext cx="2050977" cy="1473923"/>
                      <a:chOff x="5442532" y="5365352"/>
                      <a:chExt cx="2050977" cy="1473923"/>
                    </a:xfrm>
                  </p:grpSpPr>
                  <p:sp>
                    <p:nvSpPr>
                      <p:cNvPr id="19" name="Arc 18"/>
                      <p:cNvSpPr/>
                      <p:nvPr/>
                    </p:nvSpPr>
                    <p:spPr>
                      <a:xfrm rot="1826546">
                        <a:off x="5442532" y="5377458"/>
                        <a:ext cx="1348952" cy="1461817"/>
                      </a:xfrm>
                      <a:prstGeom prst="arc">
                        <a:avLst>
                          <a:gd name="adj1" fmla="val 16200000"/>
                          <a:gd name="adj2" fmla="val 20030333"/>
                        </a:avLst>
                      </a:prstGeom>
                      <a:ln w="19050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2" name="Arc 21"/>
                      <p:cNvSpPr/>
                      <p:nvPr/>
                    </p:nvSpPr>
                    <p:spPr>
                      <a:xfrm rot="14686311">
                        <a:off x="6192501" y="5339074"/>
                        <a:ext cx="1274730" cy="1327286"/>
                      </a:xfrm>
                      <a:prstGeom prst="arc">
                        <a:avLst>
                          <a:gd name="adj1" fmla="val 16966371"/>
                          <a:gd name="adj2" fmla="val 21076933"/>
                        </a:avLst>
                      </a:prstGeom>
                      <a:ln w="19050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6" name="Arc 25"/>
                      <p:cNvSpPr/>
                      <p:nvPr/>
                    </p:nvSpPr>
                    <p:spPr>
                      <a:xfrm>
                        <a:off x="6171261" y="6024563"/>
                        <a:ext cx="621792" cy="222808"/>
                      </a:xfrm>
                      <a:prstGeom prst="arc">
                        <a:avLst>
                          <a:gd name="adj1" fmla="val 10736049"/>
                          <a:gd name="adj2" fmla="val 134090"/>
                        </a:avLst>
                      </a:prstGeom>
                      <a:ln w="19050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6350000" y="6119474"/>
                    <a:ext cx="234950" cy="370226"/>
                    <a:chOff x="6350000" y="6119474"/>
                    <a:chExt cx="234950" cy="370226"/>
                  </a:xfrm>
                </p:grpSpPr>
                <p:cxnSp>
                  <p:nvCxnSpPr>
                    <p:cNvPr id="41" name="Straight Connector 40"/>
                    <p:cNvCxnSpPr/>
                    <p:nvPr/>
                  </p:nvCxnSpPr>
                  <p:spPr>
                    <a:xfrm>
                      <a:off x="6350000" y="6119474"/>
                      <a:ext cx="0" cy="370226"/>
                    </a:xfrm>
                    <a:prstGeom prst="line">
                      <a:avLst/>
                    </a:prstGeom>
                    <a:ln w="1587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Straight Connector 131"/>
                    <p:cNvCxnSpPr/>
                    <p:nvPr/>
                  </p:nvCxnSpPr>
                  <p:spPr>
                    <a:xfrm>
                      <a:off x="6584950" y="6119474"/>
                      <a:ext cx="0" cy="370226"/>
                    </a:xfrm>
                    <a:prstGeom prst="line">
                      <a:avLst/>
                    </a:prstGeom>
                    <a:ln w="1587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6477000" y="5110120"/>
                  <a:ext cx="0" cy="370226"/>
                </a:xfrm>
                <a:prstGeom prst="line">
                  <a:avLst/>
                </a:prstGeom>
                <a:ln w="158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TextBox 89"/>
              <p:cNvSpPr txBox="1"/>
              <p:nvPr/>
            </p:nvSpPr>
            <p:spPr>
              <a:xfrm>
                <a:off x="5796314" y="5599375"/>
                <a:ext cx="5171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MYC</a:t>
                </a:r>
                <a:endParaRPr lang="en-US" dirty="0"/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6537717" y="5599375"/>
                <a:ext cx="5709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NRF1</a:t>
                </a:r>
                <a:endParaRPr lang="en-US" dirty="0"/>
              </a:p>
            </p:txBody>
          </p:sp>
        </p:grpSp>
        <p:sp>
          <p:nvSpPr>
            <p:cNvPr id="136" name="TextBox 135"/>
            <p:cNvSpPr txBox="1"/>
            <p:nvPr/>
          </p:nvSpPr>
          <p:spPr>
            <a:xfrm>
              <a:off x="6447358" y="6670148"/>
              <a:ext cx="272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1845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19181</TotalTime>
  <Words>391</Words>
  <Application>Microsoft Macintosh PowerPoint</Application>
  <PresentationFormat>Custom</PresentationFormat>
  <Paragraphs>320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Calibri Light</vt:lpstr>
      <vt:lpstr>等线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jingzhang.wti.bupt@gmail.com</cp:lastModifiedBy>
  <cp:revision>194</cp:revision>
  <dcterms:created xsi:type="dcterms:W3CDTF">2017-03-01T16:35:11Z</dcterms:created>
  <dcterms:modified xsi:type="dcterms:W3CDTF">2017-03-27T15:46:44Z</dcterms:modified>
</cp:coreProperties>
</file>