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3" name="Shape 1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6" name="Shape 2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3" name="Shape 2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1" name="Shape 231"/>
        <p:cNvGrpSpPr/>
        <p:nvPr/>
      </p:nvGrpSpPr>
      <p:grpSpPr>
        <a:xfrm>
          <a:off x="0" y="0"/>
          <a:ext cx="0" cy="0"/>
          <a:chOff x="0" y="0"/>
          <a:chExt cx="0" cy="0"/>
        </a:xfrm>
      </p:grpSpPr>
      <p:sp>
        <p:nvSpPr>
          <p:cNvPr id="232" name="Shape 2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3" name="Shape 2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4" name="Shape 24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9" name="Shape 249"/>
        <p:cNvGrpSpPr/>
        <p:nvPr/>
      </p:nvGrpSpPr>
      <p:grpSpPr>
        <a:xfrm>
          <a:off x="0" y="0"/>
          <a:ext cx="0" cy="0"/>
          <a:chOff x="0" y="0"/>
          <a:chExt cx="0" cy="0"/>
        </a:xfrm>
      </p:grpSpPr>
      <p:sp>
        <p:nvSpPr>
          <p:cNvPr id="250" name="Shape 2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1" name="Shape 2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5" name="Shape 255"/>
        <p:cNvGrpSpPr/>
        <p:nvPr/>
      </p:nvGrpSpPr>
      <p:grpSpPr>
        <a:xfrm>
          <a:off x="0" y="0"/>
          <a:ext cx="0" cy="0"/>
          <a:chOff x="0" y="0"/>
          <a:chExt cx="0" cy="0"/>
        </a:xfrm>
      </p:grpSpPr>
      <p:sp>
        <p:nvSpPr>
          <p:cNvPr id="256" name="Shape 2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7" name="Shape 2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0" name="Shape 270"/>
        <p:cNvGrpSpPr/>
        <p:nvPr/>
      </p:nvGrpSpPr>
      <p:grpSpPr>
        <a:xfrm>
          <a:off x="0" y="0"/>
          <a:ext cx="0" cy="0"/>
          <a:chOff x="0" y="0"/>
          <a:chExt cx="0" cy="0"/>
        </a:xfrm>
      </p:grpSpPr>
      <p:sp>
        <p:nvSpPr>
          <p:cNvPr id="271" name="Shape 2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2" name="Shape 2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3" name="Shape 283"/>
        <p:cNvGrpSpPr/>
        <p:nvPr/>
      </p:nvGrpSpPr>
      <p:grpSpPr>
        <a:xfrm>
          <a:off x="0" y="0"/>
          <a:ext cx="0" cy="0"/>
          <a:chOff x="0" y="0"/>
          <a:chExt cx="0" cy="0"/>
        </a:xfrm>
      </p:grpSpPr>
      <p:sp>
        <p:nvSpPr>
          <p:cNvPr id="284" name="Shape 2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5" name="Shape 2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2" name="Shape 292"/>
        <p:cNvGrpSpPr/>
        <p:nvPr/>
      </p:nvGrpSpPr>
      <p:grpSpPr>
        <a:xfrm>
          <a:off x="0" y="0"/>
          <a:ext cx="0" cy="0"/>
          <a:chOff x="0" y="0"/>
          <a:chExt cx="0" cy="0"/>
        </a:xfrm>
      </p:grpSpPr>
      <p:sp>
        <p:nvSpPr>
          <p:cNvPr id="293" name="Shape 2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4" name="Shape 2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7" name="Shape 307"/>
        <p:cNvGrpSpPr/>
        <p:nvPr/>
      </p:nvGrpSpPr>
      <p:grpSpPr>
        <a:xfrm>
          <a:off x="0" y="0"/>
          <a:ext cx="0" cy="0"/>
          <a:chOff x="0" y="0"/>
          <a:chExt cx="0" cy="0"/>
        </a:xfrm>
      </p:grpSpPr>
      <p:sp>
        <p:nvSpPr>
          <p:cNvPr id="308" name="Shape 3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9" name="Shape 3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5" name="Shape 315"/>
        <p:cNvGrpSpPr/>
        <p:nvPr/>
      </p:nvGrpSpPr>
      <p:grpSpPr>
        <a:xfrm>
          <a:off x="0" y="0"/>
          <a:ext cx="0" cy="0"/>
          <a:chOff x="0" y="0"/>
          <a:chExt cx="0" cy="0"/>
        </a:xfrm>
      </p:grpSpPr>
      <p:sp>
        <p:nvSpPr>
          <p:cNvPr id="316" name="Shape 3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7" name="Shape 3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1" name="Shape 331"/>
        <p:cNvGrpSpPr/>
        <p:nvPr/>
      </p:nvGrpSpPr>
      <p:grpSpPr>
        <a:xfrm>
          <a:off x="0" y="0"/>
          <a:ext cx="0" cy="0"/>
          <a:chOff x="0" y="0"/>
          <a:chExt cx="0" cy="0"/>
        </a:xfrm>
      </p:grpSpPr>
      <p:sp>
        <p:nvSpPr>
          <p:cNvPr id="332" name="Shape 3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3" name="Shape 3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6" name="Shape 346"/>
        <p:cNvGrpSpPr/>
        <p:nvPr/>
      </p:nvGrpSpPr>
      <p:grpSpPr>
        <a:xfrm>
          <a:off x="0" y="0"/>
          <a:ext cx="0" cy="0"/>
          <a:chOff x="0" y="0"/>
          <a:chExt cx="0" cy="0"/>
        </a:xfrm>
      </p:grpSpPr>
      <p:sp>
        <p:nvSpPr>
          <p:cNvPr id="347" name="Shape 3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8" name="Shape 3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1" name="Shape 361"/>
        <p:cNvGrpSpPr/>
        <p:nvPr/>
      </p:nvGrpSpPr>
      <p:grpSpPr>
        <a:xfrm>
          <a:off x="0" y="0"/>
          <a:ext cx="0" cy="0"/>
          <a:chOff x="0" y="0"/>
          <a:chExt cx="0" cy="0"/>
        </a:xfrm>
      </p:grpSpPr>
      <p:sp>
        <p:nvSpPr>
          <p:cNvPr id="362" name="Shape 3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3" name="Shape 3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6" name="Shape 376"/>
        <p:cNvGrpSpPr/>
        <p:nvPr/>
      </p:nvGrpSpPr>
      <p:grpSpPr>
        <a:xfrm>
          <a:off x="0" y="0"/>
          <a:ext cx="0" cy="0"/>
          <a:chOff x="0" y="0"/>
          <a:chExt cx="0" cy="0"/>
        </a:xfrm>
      </p:grpSpPr>
      <p:sp>
        <p:nvSpPr>
          <p:cNvPr id="377" name="Shape 3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8" name="Shape 3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1" name="Shape 391"/>
        <p:cNvGrpSpPr/>
        <p:nvPr/>
      </p:nvGrpSpPr>
      <p:grpSpPr>
        <a:xfrm>
          <a:off x="0" y="0"/>
          <a:ext cx="0" cy="0"/>
          <a:chOff x="0" y="0"/>
          <a:chExt cx="0" cy="0"/>
        </a:xfrm>
      </p:grpSpPr>
      <p:sp>
        <p:nvSpPr>
          <p:cNvPr id="392" name="Shape 3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3" name="Shape 3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6" name="Shape 406"/>
        <p:cNvGrpSpPr/>
        <p:nvPr/>
      </p:nvGrpSpPr>
      <p:grpSpPr>
        <a:xfrm>
          <a:off x="0" y="0"/>
          <a:ext cx="0" cy="0"/>
          <a:chOff x="0" y="0"/>
          <a:chExt cx="0" cy="0"/>
        </a:xfrm>
      </p:grpSpPr>
      <p:sp>
        <p:nvSpPr>
          <p:cNvPr id="407" name="Shape 4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8" name="Shape 4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2" name="Shape 412"/>
        <p:cNvGrpSpPr/>
        <p:nvPr/>
      </p:nvGrpSpPr>
      <p:grpSpPr>
        <a:xfrm>
          <a:off x="0" y="0"/>
          <a:ext cx="0" cy="0"/>
          <a:chOff x="0" y="0"/>
          <a:chExt cx="0" cy="0"/>
        </a:xfrm>
      </p:grpSpPr>
      <p:sp>
        <p:nvSpPr>
          <p:cNvPr id="413" name="Shape 4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4" name="Shape 4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9" name="Shape 419"/>
        <p:cNvGrpSpPr/>
        <p:nvPr/>
      </p:nvGrpSpPr>
      <p:grpSpPr>
        <a:xfrm>
          <a:off x="0" y="0"/>
          <a:ext cx="0" cy="0"/>
          <a:chOff x="0" y="0"/>
          <a:chExt cx="0" cy="0"/>
        </a:xfrm>
      </p:grpSpPr>
      <p:sp>
        <p:nvSpPr>
          <p:cNvPr id="420" name="Shape 4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1" name="Shape 4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6" name="Shape 426"/>
        <p:cNvGrpSpPr/>
        <p:nvPr/>
      </p:nvGrpSpPr>
      <p:grpSpPr>
        <a:xfrm>
          <a:off x="0" y="0"/>
          <a:ext cx="0" cy="0"/>
          <a:chOff x="0" y="0"/>
          <a:chExt cx="0" cy="0"/>
        </a:xfrm>
      </p:grpSpPr>
      <p:sp>
        <p:nvSpPr>
          <p:cNvPr id="427" name="Shape 4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8" name="Shape 4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3" name="Shape 433"/>
        <p:cNvGrpSpPr/>
        <p:nvPr/>
      </p:nvGrpSpPr>
      <p:grpSpPr>
        <a:xfrm>
          <a:off x="0" y="0"/>
          <a:ext cx="0" cy="0"/>
          <a:chOff x="0" y="0"/>
          <a:chExt cx="0" cy="0"/>
        </a:xfrm>
      </p:grpSpPr>
      <p:sp>
        <p:nvSpPr>
          <p:cNvPr id="434" name="Shape 4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5" name="Shape 4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0" name="Shape 440"/>
        <p:cNvGrpSpPr/>
        <p:nvPr/>
      </p:nvGrpSpPr>
      <p:grpSpPr>
        <a:xfrm>
          <a:off x="0" y="0"/>
          <a:ext cx="0" cy="0"/>
          <a:chOff x="0" y="0"/>
          <a:chExt cx="0" cy="0"/>
        </a:xfrm>
      </p:grpSpPr>
      <p:sp>
        <p:nvSpPr>
          <p:cNvPr id="441" name="Shape 4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2" name="Shape 4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08.png"/><Relationship Id="rId4" Type="http://schemas.openxmlformats.org/officeDocument/2006/relationships/image" Target="../media/image0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8.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0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0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8.png"/><Relationship Id="rId4" Type="http://schemas.openxmlformats.org/officeDocument/2006/relationships/hyperlink" Target="https://genome.ucsc.edu/cgi-bin/hgTracks?hgS_doOtherUser=submit&amp;hgS_otherUserName=jill.moore&amp;hgS_otherUserSessionName=hg19%2D3%2DSCREEN&amp;position=chr20%3A 42977999-43021004" TargetMode="External"/><Relationship Id="rId5" Type="http://schemas.openxmlformats.org/officeDocument/2006/relationships/hyperlink" Target="https://genome.ucsc.edu/cgi-bin/hgTracks?hgS_doOtherUser=submit&amp;hgS_otherUserName=jill.moore&amp;hgS_otherUserSessionName=hg19%2D3%2DSCREEN&amp;position=chr20%3A 42977999-43021004"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7.png"/><Relationship Id="rId4" Type="http://schemas.openxmlformats.org/officeDocument/2006/relationships/hyperlink" Target="https://genome.ucsc.edu/cgi-bin/hgTracks?hgS_doOtherUser=submit&amp;hgS_otherUserName=jill.moore&amp;hgS_otherUserSessionName=hg19%2D3%2DR%26B&amp;position=chr20%3A 42977999-43021004" TargetMode="External"/><Relationship Id="rId5" Type="http://schemas.openxmlformats.org/officeDocument/2006/relationships/hyperlink" Target="https://genome.ucsc.edu/cgi-bin/hgTracks?hgS_doOtherUser=submit&amp;hgS_otherUserName=jill.moore&amp;hgS_otherUserSessionName=hg19%2D3%2DR%26B&amp;position=chr20%3A 42977999-43021004"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3.png"/><Relationship Id="rId4" Type="http://schemas.openxmlformats.org/officeDocument/2006/relationships/hyperlink" Target="https://genome.ucsc.edu/cgi-bin/hgTracks?hgS_doOtherUser=submit&amp;hgS_otherUserName=jill.moore&amp;hgS_otherUserSessionName=hg19%2D3%2DSCREEN&amp;position=chr11%3A 47387721-47411156" TargetMode="External"/><Relationship Id="rId5" Type="http://schemas.openxmlformats.org/officeDocument/2006/relationships/hyperlink" Target="https://genome.ucsc.edu/cgi-bin/hgTracks?hgS_doOtherUser=submit&amp;hgS_otherUserName=jill.moore&amp;hgS_otherUserSessionName=hg19%2D3%2DSCREEN&amp;position=chr11%3A 47387721-47411156"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1.png"/><Relationship Id="rId4" Type="http://schemas.openxmlformats.org/officeDocument/2006/relationships/hyperlink" Target="https://genome.ucsc.edu/cgi-bin/hgTracks?hgS_doOtherUser=submit&amp;hgS_otherUserName=jill.moore&amp;hgS_otherUserSessionName=hg19%2D3%2DR%26B&amp;position=chr11%3A 47387721-47411156" TargetMode="External"/><Relationship Id="rId5" Type="http://schemas.openxmlformats.org/officeDocument/2006/relationships/hyperlink" Target="https://genome.ucsc.edu/cgi-bin/hgTracks?hgS_doOtherUser=submit&amp;hgS_otherUserName=jill.moore&amp;hgS_otherUserSessionName=hg19%2D3%2DR%26B&amp;position=chr11%3A 47387721-47411156"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34.png"/><Relationship Id="rId4" Type="http://schemas.openxmlformats.org/officeDocument/2006/relationships/hyperlink" Target="https://genome.ucsc.edu/cgi-bin/hgTracks?hgS_doOtherUser=submit&amp;hgS_otherUserName=jill.moore&amp;hgS_otherUserSessionName=hg19%2D3%2DSCREEN&amp;position=chr11%3A 66170828-66193905" TargetMode="External"/><Relationship Id="rId5" Type="http://schemas.openxmlformats.org/officeDocument/2006/relationships/hyperlink" Target="https://genome.ucsc.edu/cgi-bin/hgTracks?hgS_doOtherUser=submit&amp;hgS_otherUserName=jill.moore&amp;hgS_otherUserSessionName=hg19%2D3%2DSCREEN&amp;position=chr11%3A 66170828-66193905"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30.png"/><Relationship Id="rId4" Type="http://schemas.openxmlformats.org/officeDocument/2006/relationships/hyperlink" Target="https://genome.ucsc.edu/cgi-bin/hgTracks?hgS_doOtherUser=submit&amp;hgS_otherUserName=jill.moore&amp;hgS_otherUserSessionName=hg19%2D3%2DR%26B&amp;position=chr11%3A 66170828-66193905" TargetMode="External"/><Relationship Id="rId5" Type="http://schemas.openxmlformats.org/officeDocument/2006/relationships/hyperlink" Target="https://genome.ucsc.edu/cgi-bin/hgTracks?hgS_doOtherUser=submit&amp;hgS_otherUserName=jill.moore&amp;hgS_otherUserSessionName=hg19%2D3%2DR%26B&amp;position=chr11%3A 66170828-66193905"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2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2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image" Target="../media/image3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0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03.png"/><Relationship Id="rId4" Type="http://schemas.openxmlformats.org/officeDocument/2006/relationships/image" Target="../media/image04.png"/><Relationship Id="rId5" Type="http://schemas.openxmlformats.org/officeDocument/2006/relationships/image" Target="../media/image05.png"/><Relationship Id="rId6" Type="http://schemas.openxmlformats.org/officeDocument/2006/relationships/image" Target="../media/image12.png"/><Relationship Id="rId7" Type="http://schemas.openxmlformats.org/officeDocument/2006/relationships/image" Target="../media/image0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0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24.png"/><Relationship Id="rId4" Type="http://schemas.openxmlformats.org/officeDocument/2006/relationships/image" Target="../media/image03.png"/><Relationship Id="rId5" Type="http://schemas.openxmlformats.org/officeDocument/2006/relationships/image" Target="../media/image04.png"/><Relationship Id="rId6" Type="http://schemas.openxmlformats.org/officeDocument/2006/relationships/image" Target="../media/image05.png"/><Relationship Id="rId7" Type="http://schemas.openxmlformats.org/officeDocument/2006/relationships/image" Target="../media/image12.png"/><Relationship Id="rId8" Type="http://schemas.openxmlformats.org/officeDocument/2006/relationships/image" Target="../media/image0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nvSpPr>
        <p:spPr>
          <a:xfrm>
            <a:off x="0" y="1771075"/>
            <a:ext cx="9144000" cy="1999800"/>
          </a:xfrm>
          <a:prstGeom prst="rect">
            <a:avLst/>
          </a:prstGeom>
          <a:noFill/>
          <a:ln>
            <a:noFill/>
          </a:ln>
        </p:spPr>
        <p:txBody>
          <a:bodyPr anchorCtr="0" anchor="t" bIns="91425" lIns="91425" rIns="91425" tIns="91425">
            <a:noAutofit/>
          </a:bodyPr>
          <a:lstStyle/>
          <a:p>
            <a:pPr lvl="0" rtl="0" algn="ctr">
              <a:spcBef>
                <a:spcPts val="0"/>
              </a:spcBef>
              <a:buNone/>
            </a:pPr>
            <a:r>
              <a:rPr lang="en" sz="3000">
                <a:latin typeface="Calibri"/>
                <a:ea typeface="Calibri"/>
                <a:cs typeface="Calibri"/>
                <a:sym typeface="Calibri"/>
              </a:rPr>
              <a:t>Classification of cREs</a:t>
            </a:r>
          </a:p>
          <a:p>
            <a:pPr lvl="0" rtl="0" algn="ctr">
              <a:spcBef>
                <a:spcPts val="0"/>
              </a:spcBef>
              <a:buNone/>
            </a:pPr>
            <a:r>
              <a:t/>
            </a:r>
            <a:endParaRPr sz="2400">
              <a:latin typeface="Calibri"/>
              <a:ea typeface="Calibri"/>
              <a:cs typeface="Calibri"/>
              <a:sym typeface="Calibri"/>
            </a:endParaRPr>
          </a:p>
          <a:p>
            <a:pPr lvl="0" rtl="0" algn="ctr">
              <a:spcBef>
                <a:spcPts val="0"/>
              </a:spcBef>
              <a:buNone/>
            </a:pPr>
            <a:r>
              <a:rPr lang="en" sz="1800">
                <a:latin typeface="Calibri"/>
                <a:ea typeface="Calibri"/>
                <a:cs typeface="Calibri"/>
                <a:sym typeface="Calibri"/>
              </a:rPr>
              <a:t>Jill Moore</a:t>
            </a:r>
          </a:p>
          <a:p>
            <a:pPr lvl="0" rtl="0" algn="ctr">
              <a:spcBef>
                <a:spcPts val="0"/>
              </a:spcBef>
              <a:buNone/>
            </a:pPr>
            <a:r>
              <a:rPr lang="en" sz="1800">
                <a:latin typeface="Calibri"/>
                <a:ea typeface="Calibri"/>
                <a:cs typeface="Calibri"/>
                <a:sym typeface="Calibri"/>
              </a:rPr>
              <a:t>Weng Lab</a:t>
            </a:r>
          </a:p>
          <a:p>
            <a:pPr lvl="0" rtl="0" algn="ctr">
              <a:spcBef>
                <a:spcPts val="0"/>
              </a:spcBef>
              <a:buNone/>
            </a:pPr>
            <a:r>
              <a:rPr lang="en" sz="1800">
                <a:latin typeface="Calibri"/>
                <a:ea typeface="Calibri"/>
                <a:cs typeface="Calibri"/>
                <a:sym typeface="Calibri"/>
              </a:rPr>
              <a:t>University of Massachusetts Medical School</a:t>
            </a:r>
          </a:p>
          <a:p>
            <a:pPr lvl="0" rtl="0" algn="ctr">
              <a:spcBef>
                <a:spcPts val="0"/>
              </a:spcBef>
              <a:buNone/>
            </a:pPr>
            <a:r>
              <a:t/>
            </a:r>
            <a:endParaRPr sz="1800">
              <a:latin typeface="Calibri"/>
              <a:ea typeface="Calibri"/>
              <a:cs typeface="Calibri"/>
              <a:sym typeface="Calibri"/>
            </a:endParaRPr>
          </a:p>
          <a:p>
            <a:pPr lvl="0" rtl="0" algn="ctr">
              <a:spcBef>
                <a:spcPts val="0"/>
              </a:spcBef>
              <a:buNone/>
            </a:pPr>
            <a:r>
              <a:rPr lang="en" sz="1800">
                <a:latin typeface="Calibri"/>
                <a:ea typeface="Calibri"/>
                <a:cs typeface="Calibri"/>
                <a:sym typeface="Calibri"/>
              </a:rPr>
              <a:t>March 25, 2017</a:t>
            </a:r>
          </a:p>
        </p:txBody>
      </p:sp>
      <p:pic>
        <p:nvPicPr>
          <p:cNvPr id="55" name="Shape 55"/>
          <p:cNvPicPr preferRelativeResize="0"/>
          <p:nvPr/>
        </p:nvPicPr>
        <p:blipFill>
          <a:blip r:embed="rId3">
            <a:alphaModFix/>
          </a:blip>
          <a:stretch>
            <a:fillRect/>
          </a:stretch>
        </p:blipFill>
        <p:spPr>
          <a:xfrm>
            <a:off x="249250" y="118925"/>
            <a:ext cx="1170124" cy="1506799"/>
          </a:xfrm>
          <a:prstGeom prst="rect">
            <a:avLst/>
          </a:prstGeom>
          <a:noFill/>
          <a:ln>
            <a:noFill/>
          </a:ln>
        </p:spPr>
      </p:pic>
      <p:sp>
        <p:nvSpPr>
          <p:cNvPr id="56" name="Shape 5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nvSpPr>
        <p:spPr>
          <a:xfrm>
            <a:off x="0" y="0"/>
            <a:ext cx="9144000" cy="796500"/>
          </a:xfrm>
          <a:prstGeom prst="rect">
            <a:avLst/>
          </a:prstGeom>
          <a:noFill/>
          <a:ln>
            <a:noFill/>
          </a:ln>
        </p:spPr>
        <p:txBody>
          <a:bodyPr anchorCtr="0" anchor="t" bIns="91425" lIns="91425" rIns="91425" tIns="91425">
            <a:noAutofit/>
          </a:bodyPr>
          <a:lstStyle/>
          <a:p>
            <a:pPr lvl="0" rtl="0" algn="ctr">
              <a:spcBef>
                <a:spcPts val="0"/>
              </a:spcBef>
              <a:buClr>
                <a:srgbClr val="000000"/>
              </a:buClr>
              <a:buSzPct val="45833"/>
              <a:buFont typeface="Arial"/>
              <a:buNone/>
            </a:pPr>
            <a:r>
              <a:rPr lang="en" sz="2400">
                <a:latin typeface="Calibri"/>
                <a:ea typeface="Calibri"/>
                <a:cs typeface="Calibri"/>
                <a:sym typeface="Calibri"/>
              </a:rPr>
              <a:t>Average POL2 Signal Across cREs</a:t>
            </a:r>
          </a:p>
        </p:txBody>
      </p:sp>
      <p:pic>
        <p:nvPicPr>
          <p:cNvPr id="156" name="Shape 156"/>
          <p:cNvPicPr preferRelativeResize="0"/>
          <p:nvPr/>
        </p:nvPicPr>
        <p:blipFill>
          <a:blip r:embed="rId3">
            <a:alphaModFix/>
          </a:blip>
          <a:stretch>
            <a:fillRect/>
          </a:stretch>
        </p:blipFill>
        <p:spPr>
          <a:xfrm>
            <a:off x="152400" y="948900"/>
            <a:ext cx="9525" cy="9525"/>
          </a:xfrm>
          <a:prstGeom prst="rect">
            <a:avLst/>
          </a:prstGeom>
          <a:noFill/>
          <a:ln>
            <a:noFill/>
          </a:ln>
        </p:spPr>
      </p:pic>
      <p:pic>
        <p:nvPicPr>
          <p:cNvPr id="157" name="Shape 157"/>
          <p:cNvPicPr preferRelativeResize="0"/>
          <p:nvPr/>
        </p:nvPicPr>
        <p:blipFill>
          <a:blip r:embed="rId4">
            <a:alphaModFix/>
          </a:blip>
          <a:stretch>
            <a:fillRect/>
          </a:stretch>
        </p:blipFill>
        <p:spPr>
          <a:xfrm>
            <a:off x="525750" y="657400"/>
            <a:ext cx="7764675" cy="4333700"/>
          </a:xfrm>
          <a:prstGeom prst="rect">
            <a:avLst/>
          </a:prstGeom>
          <a:noFill/>
          <a:ln>
            <a:noFill/>
          </a:ln>
        </p:spPr>
      </p:pic>
      <p:cxnSp>
        <p:nvCxnSpPr>
          <p:cNvPr id="158" name="Shape 158"/>
          <p:cNvCxnSpPr/>
          <p:nvPr/>
        </p:nvCxnSpPr>
        <p:spPr>
          <a:xfrm>
            <a:off x="6176050" y="1400225"/>
            <a:ext cx="0" cy="175500"/>
          </a:xfrm>
          <a:prstGeom prst="straightConnector1">
            <a:avLst/>
          </a:prstGeom>
          <a:noFill/>
          <a:ln cap="flat" cmpd="sng" w="9525">
            <a:solidFill>
              <a:srgbClr val="000000"/>
            </a:solidFill>
            <a:prstDash val="solid"/>
            <a:round/>
            <a:headEnd len="lg" w="lg" type="none"/>
            <a:tailEnd len="lg" w="lg" type="none"/>
          </a:ln>
        </p:spPr>
      </p:cxnSp>
      <p:cxnSp>
        <p:nvCxnSpPr>
          <p:cNvPr id="159" name="Shape 159"/>
          <p:cNvCxnSpPr/>
          <p:nvPr/>
        </p:nvCxnSpPr>
        <p:spPr>
          <a:xfrm>
            <a:off x="5943700" y="1738250"/>
            <a:ext cx="0" cy="175500"/>
          </a:xfrm>
          <a:prstGeom prst="straightConnector1">
            <a:avLst/>
          </a:prstGeom>
          <a:noFill/>
          <a:ln cap="flat" cmpd="sng" w="9525">
            <a:solidFill>
              <a:srgbClr val="000000"/>
            </a:solidFill>
            <a:prstDash val="solid"/>
            <a:round/>
            <a:headEnd len="lg" w="lg" type="none"/>
            <a:tailEnd len="lg" w="lg" type="none"/>
          </a:ln>
        </p:spPr>
      </p:cxnSp>
      <p:cxnSp>
        <p:nvCxnSpPr>
          <p:cNvPr id="160" name="Shape 160"/>
          <p:cNvCxnSpPr/>
          <p:nvPr/>
        </p:nvCxnSpPr>
        <p:spPr>
          <a:xfrm>
            <a:off x="5812600" y="2103275"/>
            <a:ext cx="0" cy="175500"/>
          </a:xfrm>
          <a:prstGeom prst="straightConnector1">
            <a:avLst/>
          </a:prstGeom>
          <a:noFill/>
          <a:ln cap="flat" cmpd="sng" w="9525">
            <a:solidFill>
              <a:srgbClr val="000000"/>
            </a:solidFill>
            <a:prstDash val="solid"/>
            <a:round/>
            <a:headEnd len="lg" w="lg" type="none"/>
            <a:tailEnd len="lg" w="lg" type="none"/>
          </a:ln>
        </p:spPr>
      </p:cxnSp>
      <p:cxnSp>
        <p:nvCxnSpPr>
          <p:cNvPr id="161" name="Shape 161"/>
          <p:cNvCxnSpPr/>
          <p:nvPr/>
        </p:nvCxnSpPr>
        <p:spPr>
          <a:xfrm>
            <a:off x="5711875" y="2448050"/>
            <a:ext cx="0" cy="175500"/>
          </a:xfrm>
          <a:prstGeom prst="straightConnector1">
            <a:avLst/>
          </a:prstGeom>
          <a:noFill/>
          <a:ln cap="flat" cmpd="sng" w="9525">
            <a:solidFill>
              <a:srgbClr val="000000"/>
            </a:solidFill>
            <a:prstDash val="solid"/>
            <a:round/>
            <a:headEnd len="lg" w="lg" type="none"/>
            <a:tailEnd len="lg" w="lg" type="none"/>
          </a:ln>
        </p:spPr>
      </p:cxnSp>
      <p:cxnSp>
        <p:nvCxnSpPr>
          <p:cNvPr id="162" name="Shape 162"/>
          <p:cNvCxnSpPr/>
          <p:nvPr/>
        </p:nvCxnSpPr>
        <p:spPr>
          <a:xfrm>
            <a:off x="5776525" y="2826575"/>
            <a:ext cx="0" cy="175500"/>
          </a:xfrm>
          <a:prstGeom prst="straightConnector1">
            <a:avLst/>
          </a:prstGeom>
          <a:noFill/>
          <a:ln cap="flat" cmpd="sng" w="9525">
            <a:solidFill>
              <a:srgbClr val="000000"/>
            </a:solidFill>
            <a:prstDash val="solid"/>
            <a:round/>
            <a:headEnd len="lg" w="lg" type="none"/>
            <a:tailEnd len="lg" w="lg" type="none"/>
          </a:ln>
        </p:spPr>
      </p:cxnSp>
      <p:cxnSp>
        <p:nvCxnSpPr>
          <p:cNvPr id="163" name="Shape 163"/>
          <p:cNvCxnSpPr/>
          <p:nvPr/>
        </p:nvCxnSpPr>
        <p:spPr>
          <a:xfrm>
            <a:off x="5711875" y="3157850"/>
            <a:ext cx="0" cy="175500"/>
          </a:xfrm>
          <a:prstGeom prst="straightConnector1">
            <a:avLst/>
          </a:prstGeom>
          <a:noFill/>
          <a:ln cap="flat" cmpd="sng" w="9525">
            <a:solidFill>
              <a:srgbClr val="000000"/>
            </a:solidFill>
            <a:prstDash val="solid"/>
            <a:round/>
            <a:headEnd len="lg" w="lg" type="none"/>
            <a:tailEnd len="lg" w="lg" type="none"/>
          </a:ln>
        </p:spPr>
      </p:cxnSp>
      <p:cxnSp>
        <p:nvCxnSpPr>
          <p:cNvPr id="164" name="Shape 164"/>
          <p:cNvCxnSpPr/>
          <p:nvPr/>
        </p:nvCxnSpPr>
        <p:spPr>
          <a:xfrm>
            <a:off x="5446825" y="3533000"/>
            <a:ext cx="0" cy="175500"/>
          </a:xfrm>
          <a:prstGeom prst="straightConnector1">
            <a:avLst/>
          </a:prstGeom>
          <a:noFill/>
          <a:ln cap="flat" cmpd="sng" w="9525">
            <a:solidFill>
              <a:srgbClr val="000000"/>
            </a:solidFill>
            <a:prstDash val="solid"/>
            <a:round/>
            <a:headEnd len="lg" w="lg" type="none"/>
            <a:tailEnd len="lg" w="lg" type="none"/>
          </a:ln>
        </p:spPr>
      </p:cxnSp>
      <p:cxnSp>
        <p:nvCxnSpPr>
          <p:cNvPr id="165" name="Shape 165"/>
          <p:cNvCxnSpPr/>
          <p:nvPr/>
        </p:nvCxnSpPr>
        <p:spPr>
          <a:xfrm>
            <a:off x="5524975" y="3877775"/>
            <a:ext cx="0" cy="175500"/>
          </a:xfrm>
          <a:prstGeom prst="straightConnector1">
            <a:avLst/>
          </a:prstGeom>
          <a:noFill/>
          <a:ln cap="flat" cmpd="sng" w="9525">
            <a:solidFill>
              <a:srgbClr val="000000"/>
            </a:solidFill>
            <a:prstDash val="solid"/>
            <a:round/>
            <a:headEnd len="lg" w="lg" type="none"/>
            <a:tailEnd len="lg" w="lg" type="none"/>
          </a:ln>
        </p:spPr>
      </p:cxnSp>
      <p:cxnSp>
        <p:nvCxnSpPr>
          <p:cNvPr id="166" name="Shape 166"/>
          <p:cNvCxnSpPr/>
          <p:nvPr/>
        </p:nvCxnSpPr>
        <p:spPr>
          <a:xfrm>
            <a:off x="2744500" y="3533000"/>
            <a:ext cx="0" cy="175500"/>
          </a:xfrm>
          <a:prstGeom prst="straightConnector1">
            <a:avLst/>
          </a:prstGeom>
          <a:noFill/>
          <a:ln cap="flat" cmpd="sng" w="9525">
            <a:solidFill>
              <a:srgbClr val="000000"/>
            </a:solidFill>
            <a:prstDash val="solid"/>
            <a:round/>
            <a:headEnd len="lg" w="lg" type="none"/>
            <a:tailEnd len="lg" w="lg" type="none"/>
          </a:ln>
        </p:spPr>
      </p:cxnSp>
      <p:cxnSp>
        <p:nvCxnSpPr>
          <p:cNvPr id="167" name="Shape 167"/>
          <p:cNvCxnSpPr/>
          <p:nvPr/>
        </p:nvCxnSpPr>
        <p:spPr>
          <a:xfrm>
            <a:off x="2988025" y="3877775"/>
            <a:ext cx="0" cy="175500"/>
          </a:xfrm>
          <a:prstGeom prst="straightConnector1">
            <a:avLst/>
          </a:prstGeom>
          <a:noFill/>
          <a:ln cap="flat" cmpd="sng" w="9525">
            <a:solidFill>
              <a:srgbClr val="000000"/>
            </a:solidFill>
            <a:prstDash val="solid"/>
            <a:round/>
            <a:headEnd len="lg" w="lg" type="none"/>
            <a:tailEnd len="lg" w="lg" type="none"/>
          </a:ln>
        </p:spPr>
      </p:cxnSp>
      <p:cxnSp>
        <p:nvCxnSpPr>
          <p:cNvPr id="168" name="Shape 168"/>
          <p:cNvCxnSpPr/>
          <p:nvPr/>
        </p:nvCxnSpPr>
        <p:spPr>
          <a:xfrm>
            <a:off x="3059425" y="3178100"/>
            <a:ext cx="0" cy="175500"/>
          </a:xfrm>
          <a:prstGeom prst="straightConnector1">
            <a:avLst/>
          </a:prstGeom>
          <a:noFill/>
          <a:ln cap="flat" cmpd="sng" w="9525">
            <a:solidFill>
              <a:srgbClr val="000000"/>
            </a:solidFill>
            <a:prstDash val="solid"/>
            <a:round/>
            <a:headEnd len="lg" w="lg" type="none"/>
            <a:tailEnd len="lg" w="lg" type="none"/>
          </a:ln>
        </p:spPr>
      </p:cxnSp>
      <p:cxnSp>
        <p:nvCxnSpPr>
          <p:cNvPr id="169" name="Shape 169"/>
          <p:cNvCxnSpPr/>
          <p:nvPr/>
        </p:nvCxnSpPr>
        <p:spPr>
          <a:xfrm>
            <a:off x="3086950" y="2826575"/>
            <a:ext cx="0" cy="175500"/>
          </a:xfrm>
          <a:prstGeom prst="straightConnector1">
            <a:avLst/>
          </a:prstGeom>
          <a:noFill/>
          <a:ln cap="flat" cmpd="sng" w="9525">
            <a:solidFill>
              <a:srgbClr val="000000"/>
            </a:solidFill>
            <a:prstDash val="solid"/>
            <a:round/>
            <a:headEnd len="lg" w="lg" type="none"/>
            <a:tailEnd len="lg" w="lg" type="none"/>
          </a:ln>
        </p:spPr>
      </p:cxnSp>
      <p:cxnSp>
        <p:nvCxnSpPr>
          <p:cNvPr id="170" name="Shape 170"/>
          <p:cNvCxnSpPr/>
          <p:nvPr/>
        </p:nvCxnSpPr>
        <p:spPr>
          <a:xfrm>
            <a:off x="3151600" y="2466500"/>
            <a:ext cx="0" cy="175500"/>
          </a:xfrm>
          <a:prstGeom prst="straightConnector1">
            <a:avLst/>
          </a:prstGeom>
          <a:noFill/>
          <a:ln cap="flat" cmpd="sng" w="9525">
            <a:solidFill>
              <a:srgbClr val="000000"/>
            </a:solidFill>
            <a:prstDash val="solid"/>
            <a:round/>
            <a:headEnd len="lg" w="lg" type="none"/>
            <a:tailEnd len="lg" w="lg" type="none"/>
          </a:ln>
        </p:spPr>
      </p:cxnSp>
      <p:cxnSp>
        <p:nvCxnSpPr>
          <p:cNvPr id="171" name="Shape 171"/>
          <p:cNvCxnSpPr/>
          <p:nvPr/>
        </p:nvCxnSpPr>
        <p:spPr>
          <a:xfrm>
            <a:off x="3209500" y="2103275"/>
            <a:ext cx="0" cy="175500"/>
          </a:xfrm>
          <a:prstGeom prst="straightConnector1">
            <a:avLst/>
          </a:prstGeom>
          <a:noFill/>
          <a:ln cap="flat" cmpd="sng" w="9525">
            <a:solidFill>
              <a:srgbClr val="000000"/>
            </a:solidFill>
            <a:prstDash val="solid"/>
            <a:round/>
            <a:headEnd len="lg" w="lg" type="none"/>
            <a:tailEnd len="lg" w="lg" type="none"/>
          </a:ln>
        </p:spPr>
      </p:cxnSp>
      <p:cxnSp>
        <p:nvCxnSpPr>
          <p:cNvPr id="172" name="Shape 172"/>
          <p:cNvCxnSpPr/>
          <p:nvPr/>
        </p:nvCxnSpPr>
        <p:spPr>
          <a:xfrm>
            <a:off x="3574525" y="1755650"/>
            <a:ext cx="0" cy="175500"/>
          </a:xfrm>
          <a:prstGeom prst="straightConnector1">
            <a:avLst/>
          </a:prstGeom>
          <a:noFill/>
          <a:ln cap="flat" cmpd="sng" w="9525">
            <a:solidFill>
              <a:srgbClr val="000000"/>
            </a:solidFill>
            <a:prstDash val="solid"/>
            <a:round/>
            <a:headEnd len="lg" w="lg" type="none"/>
            <a:tailEnd len="lg" w="lg" type="none"/>
          </a:ln>
        </p:spPr>
      </p:cxnSp>
      <p:cxnSp>
        <p:nvCxnSpPr>
          <p:cNvPr id="173" name="Shape 173"/>
          <p:cNvCxnSpPr/>
          <p:nvPr/>
        </p:nvCxnSpPr>
        <p:spPr>
          <a:xfrm>
            <a:off x="3888925" y="1400225"/>
            <a:ext cx="0" cy="175500"/>
          </a:xfrm>
          <a:prstGeom prst="straightConnector1">
            <a:avLst/>
          </a:prstGeom>
          <a:noFill/>
          <a:ln cap="flat" cmpd="sng" w="9525">
            <a:solidFill>
              <a:srgbClr val="000000"/>
            </a:solidFill>
            <a:prstDash val="solid"/>
            <a:round/>
            <a:headEnd len="lg" w="lg" type="none"/>
            <a:tailEnd len="lg" w="lg" type="none"/>
          </a:ln>
        </p:spPr>
      </p:cxnSp>
      <p:sp>
        <p:nvSpPr>
          <p:cNvPr id="174" name="Shape 174"/>
          <p:cNvSpPr txBox="1"/>
          <p:nvPr/>
        </p:nvSpPr>
        <p:spPr>
          <a:xfrm>
            <a:off x="2222425" y="1415750"/>
            <a:ext cx="684600" cy="322500"/>
          </a:xfrm>
          <a:prstGeom prst="rect">
            <a:avLst/>
          </a:prstGeom>
          <a:noFill/>
          <a:ln>
            <a:noFill/>
          </a:ln>
        </p:spPr>
        <p:txBody>
          <a:bodyPr anchorCtr="0" anchor="t" bIns="91425" lIns="91425" rIns="91425" tIns="91425">
            <a:noAutofit/>
          </a:bodyPr>
          <a:lstStyle/>
          <a:p>
            <a:pPr lvl="0" rtl="0" algn="r">
              <a:lnSpc>
                <a:spcPct val="115000"/>
              </a:lnSpc>
              <a:spcBef>
                <a:spcPts val="0"/>
              </a:spcBef>
              <a:buNone/>
            </a:pPr>
            <a:r>
              <a:rPr lang="en" sz="1000">
                <a:solidFill>
                  <a:schemeClr val="dk1"/>
                </a:solidFill>
              </a:rPr>
              <a:t>5,293</a:t>
            </a:r>
          </a:p>
        </p:txBody>
      </p:sp>
      <p:sp>
        <p:nvSpPr>
          <p:cNvPr id="175" name="Shape 175"/>
          <p:cNvSpPr txBox="1"/>
          <p:nvPr/>
        </p:nvSpPr>
        <p:spPr>
          <a:xfrm>
            <a:off x="2249800" y="1780775"/>
            <a:ext cx="684600" cy="322500"/>
          </a:xfrm>
          <a:prstGeom prst="rect">
            <a:avLst/>
          </a:prstGeom>
          <a:noFill/>
          <a:ln>
            <a:noFill/>
          </a:ln>
        </p:spPr>
        <p:txBody>
          <a:bodyPr anchorCtr="0" anchor="t" bIns="91425" lIns="91425" rIns="91425" tIns="91425">
            <a:noAutofit/>
          </a:bodyPr>
          <a:lstStyle/>
          <a:p>
            <a:pPr lvl="0" rtl="0" algn="r">
              <a:lnSpc>
                <a:spcPct val="115000"/>
              </a:lnSpc>
              <a:spcBef>
                <a:spcPts val="0"/>
              </a:spcBef>
              <a:buNone/>
            </a:pPr>
            <a:r>
              <a:rPr lang="en" sz="1000">
                <a:solidFill>
                  <a:schemeClr val="dk1"/>
                </a:solidFill>
              </a:rPr>
              <a:t>24,445</a:t>
            </a:r>
          </a:p>
        </p:txBody>
      </p:sp>
      <p:sp>
        <p:nvSpPr>
          <p:cNvPr id="176" name="Shape 176"/>
          <p:cNvSpPr txBox="1"/>
          <p:nvPr/>
        </p:nvSpPr>
        <p:spPr>
          <a:xfrm>
            <a:off x="2298625" y="2197737"/>
            <a:ext cx="684600" cy="322500"/>
          </a:xfrm>
          <a:prstGeom prst="rect">
            <a:avLst/>
          </a:prstGeom>
          <a:noFill/>
          <a:ln>
            <a:noFill/>
          </a:ln>
        </p:spPr>
        <p:txBody>
          <a:bodyPr anchorCtr="0" anchor="t" bIns="91425" lIns="91425" rIns="91425" tIns="91425">
            <a:noAutofit/>
          </a:bodyPr>
          <a:lstStyle/>
          <a:p>
            <a:pPr lvl="0" rtl="0" algn="ctr">
              <a:lnSpc>
                <a:spcPct val="115000"/>
              </a:lnSpc>
              <a:spcBef>
                <a:spcPts val="0"/>
              </a:spcBef>
              <a:buNone/>
            </a:pPr>
            <a:r>
              <a:rPr lang="en" sz="1000">
                <a:solidFill>
                  <a:schemeClr val="dk1"/>
                </a:solidFill>
              </a:rPr>
              <a:t>1,027</a:t>
            </a:r>
          </a:p>
        </p:txBody>
      </p:sp>
      <p:sp>
        <p:nvSpPr>
          <p:cNvPr id="177" name="Shape 177"/>
          <p:cNvSpPr txBox="1"/>
          <p:nvPr/>
        </p:nvSpPr>
        <p:spPr>
          <a:xfrm>
            <a:off x="2298625" y="2534887"/>
            <a:ext cx="684600" cy="322500"/>
          </a:xfrm>
          <a:prstGeom prst="rect">
            <a:avLst/>
          </a:prstGeom>
          <a:noFill/>
          <a:ln>
            <a:noFill/>
          </a:ln>
        </p:spPr>
        <p:txBody>
          <a:bodyPr anchorCtr="0" anchor="t" bIns="91425" lIns="91425" rIns="91425" tIns="91425">
            <a:noAutofit/>
          </a:bodyPr>
          <a:lstStyle/>
          <a:p>
            <a:pPr lvl="0" rtl="0" algn="ctr">
              <a:lnSpc>
                <a:spcPct val="115000"/>
              </a:lnSpc>
              <a:spcBef>
                <a:spcPts val="0"/>
              </a:spcBef>
              <a:buNone/>
            </a:pPr>
            <a:r>
              <a:rPr lang="en" sz="1000">
                <a:solidFill>
                  <a:schemeClr val="dk1"/>
                </a:solidFill>
              </a:rPr>
              <a:t>3,223</a:t>
            </a:r>
          </a:p>
        </p:txBody>
      </p:sp>
      <p:sp>
        <p:nvSpPr>
          <p:cNvPr id="178" name="Shape 178"/>
          <p:cNvSpPr txBox="1"/>
          <p:nvPr/>
        </p:nvSpPr>
        <p:spPr>
          <a:xfrm>
            <a:off x="2298625" y="2896837"/>
            <a:ext cx="684600" cy="322500"/>
          </a:xfrm>
          <a:prstGeom prst="rect">
            <a:avLst/>
          </a:prstGeom>
          <a:noFill/>
          <a:ln>
            <a:noFill/>
          </a:ln>
        </p:spPr>
        <p:txBody>
          <a:bodyPr anchorCtr="0" anchor="t" bIns="91425" lIns="91425" rIns="91425" tIns="91425">
            <a:noAutofit/>
          </a:bodyPr>
          <a:lstStyle/>
          <a:p>
            <a:pPr lvl="0" rtl="0" algn="ctr">
              <a:lnSpc>
                <a:spcPct val="115000"/>
              </a:lnSpc>
              <a:spcBef>
                <a:spcPts val="0"/>
              </a:spcBef>
              <a:buNone/>
            </a:pPr>
            <a:r>
              <a:rPr lang="en" sz="1000">
                <a:solidFill>
                  <a:schemeClr val="dk1"/>
                </a:solidFill>
              </a:rPr>
              <a:t>397</a:t>
            </a:r>
          </a:p>
        </p:txBody>
      </p:sp>
      <p:sp>
        <p:nvSpPr>
          <p:cNvPr id="179" name="Shape 179"/>
          <p:cNvSpPr txBox="1"/>
          <p:nvPr/>
        </p:nvSpPr>
        <p:spPr>
          <a:xfrm>
            <a:off x="2298612" y="3233337"/>
            <a:ext cx="684600" cy="322500"/>
          </a:xfrm>
          <a:prstGeom prst="rect">
            <a:avLst/>
          </a:prstGeom>
          <a:noFill/>
          <a:ln>
            <a:noFill/>
          </a:ln>
        </p:spPr>
        <p:txBody>
          <a:bodyPr anchorCtr="0" anchor="t" bIns="91425" lIns="91425" rIns="91425" tIns="91425">
            <a:noAutofit/>
          </a:bodyPr>
          <a:lstStyle/>
          <a:p>
            <a:pPr lvl="0" rtl="0" algn="ctr">
              <a:lnSpc>
                <a:spcPct val="115000"/>
              </a:lnSpc>
              <a:spcBef>
                <a:spcPts val="0"/>
              </a:spcBef>
              <a:buNone/>
            </a:pPr>
            <a:r>
              <a:rPr lang="en" sz="1000">
                <a:solidFill>
                  <a:schemeClr val="dk1"/>
                </a:solidFill>
              </a:rPr>
              <a:t>2,191</a:t>
            </a:r>
          </a:p>
        </p:txBody>
      </p:sp>
      <p:sp>
        <p:nvSpPr>
          <p:cNvPr id="180" name="Shape 180"/>
          <p:cNvSpPr txBox="1"/>
          <p:nvPr/>
        </p:nvSpPr>
        <p:spPr>
          <a:xfrm>
            <a:off x="2298625" y="3620737"/>
            <a:ext cx="684600" cy="322500"/>
          </a:xfrm>
          <a:prstGeom prst="rect">
            <a:avLst/>
          </a:prstGeom>
          <a:noFill/>
          <a:ln>
            <a:noFill/>
          </a:ln>
        </p:spPr>
        <p:txBody>
          <a:bodyPr anchorCtr="0" anchor="t" bIns="91425" lIns="91425" rIns="91425" tIns="91425">
            <a:noAutofit/>
          </a:bodyPr>
          <a:lstStyle/>
          <a:p>
            <a:pPr lvl="0" rtl="0" algn="ctr">
              <a:lnSpc>
                <a:spcPct val="115000"/>
              </a:lnSpc>
              <a:spcBef>
                <a:spcPts val="0"/>
              </a:spcBef>
              <a:buNone/>
            </a:pPr>
            <a:r>
              <a:rPr lang="en" sz="1000">
                <a:solidFill>
                  <a:schemeClr val="dk1"/>
                </a:solidFill>
              </a:rPr>
              <a:t>2,375</a:t>
            </a:r>
          </a:p>
        </p:txBody>
      </p:sp>
      <p:sp>
        <p:nvSpPr>
          <p:cNvPr id="181" name="Shape 181"/>
          <p:cNvSpPr txBox="1"/>
          <p:nvPr/>
        </p:nvSpPr>
        <p:spPr>
          <a:xfrm>
            <a:off x="2298625" y="3921487"/>
            <a:ext cx="684600" cy="322500"/>
          </a:xfrm>
          <a:prstGeom prst="rect">
            <a:avLst/>
          </a:prstGeom>
          <a:noFill/>
          <a:ln>
            <a:noFill/>
          </a:ln>
        </p:spPr>
        <p:txBody>
          <a:bodyPr anchorCtr="0" anchor="t" bIns="91425" lIns="91425" rIns="91425" tIns="91425">
            <a:noAutofit/>
          </a:bodyPr>
          <a:lstStyle/>
          <a:p>
            <a:pPr lvl="0" rtl="0" algn="ctr">
              <a:lnSpc>
                <a:spcPct val="115000"/>
              </a:lnSpc>
              <a:spcBef>
                <a:spcPts val="0"/>
              </a:spcBef>
              <a:buNone/>
            </a:pPr>
            <a:r>
              <a:rPr lang="en" sz="1000">
                <a:solidFill>
                  <a:schemeClr val="dk1"/>
                </a:solidFill>
              </a:rPr>
              <a:t>4,046</a:t>
            </a:r>
          </a:p>
        </p:txBody>
      </p:sp>
      <p:sp>
        <p:nvSpPr>
          <p:cNvPr id="182" name="Shape 182"/>
          <p:cNvSpPr txBox="1"/>
          <p:nvPr/>
        </p:nvSpPr>
        <p:spPr>
          <a:xfrm>
            <a:off x="5066425" y="1410125"/>
            <a:ext cx="684600" cy="322500"/>
          </a:xfrm>
          <a:prstGeom prst="rect">
            <a:avLst/>
          </a:prstGeom>
          <a:noFill/>
          <a:ln>
            <a:noFill/>
          </a:ln>
        </p:spPr>
        <p:txBody>
          <a:bodyPr anchorCtr="0" anchor="t" bIns="91425" lIns="91425" rIns="91425" tIns="91425">
            <a:noAutofit/>
          </a:bodyPr>
          <a:lstStyle/>
          <a:p>
            <a:pPr lvl="0" rtl="0" algn="r">
              <a:lnSpc>
                <a:spcPct val="115000"/>
              </a:lnSpc>
              <a:spcBef>
                <a:spcPts val="0"/>
              </a:spcBef>
              <a:buNone/>
            </a:pPr>
            <a:r>
              <a:rPr lang="en" sz="1000">
                <a:solidFill>
                  <a:schemeClr val="dk1"/>
                </a:solidFill>
              </a:rPr>
              <a:t>1,291</a:t>
            </a:r>
          </a:p>
        </p:txBody>
      </p:sp>
      <p:sp>
        <p:nvSpPr>
          <p:cNvPr id="183" name="Shape 183"/>
          <p:cNvSpPr txBox="1"/>
          <p:nvPr/>
        </p:nvSpPr>
        <p:spPr>
          <a:xfrm>
            <a:off x="5093800" y="1775150"/>
            <a:ext cx="684600" cy="322500"/>
          </a:xfrm>
          <a:prstGeom prst="rect">
            <a:avLst/>
          </a:prstGeom>
          <a:noFill/>
          <a:ln>
            <a:noFill/>
          </a:ln>
        </p:spPr>
        <p:txBody>
          <a:bodyPr anchorCtr="0" anchor="t" bIns="91425" lIns="91425" rIns="91425" tIns="91425">
            <a:noAutofit/>
          </a:bodyPr>
          <a:lstStyle/>
          <a:p>
            <a:pPr lvl="0" rtl="0" algn="r">
              <a:lnSpc>
                <a:spcPct val="115000"/>
              </a:lnSpc>
              <a:spcBef>
                <a:spcPts val="0"/>
              </a:spcBef>
              <a:buNone/>
            </a:pPr>
            <a:r>
              <a:rPr lang="en" sz="1000">
                <a:solidFill>
                  <a:schemeClr val="dk1"/>
                </a:solidFill>
              </a:rPr>
              <a:t>12,247</a:t>
            </a:r>
          </a:p>
        </p:txBody>
      </p:sp>
      <p:sp>
        <p:nvSpPr>
          <p:cNvPr id="184" name="Shape 184"/>
          <p:cNvSpPr txBox="1"/>
          <p:nvPr/>
        </p:nvSpPr>
        <p:spPr>
          <a:xfrm>
            <a:off x="5142625" y="2192112"/>
            <a:ext cx="684600" cy="322500"/>
          </a:xfrm>
          <a:prstGeom prst="rect">
            <a:avLst/>
          </a:prstGeom>
          <a:noFill/>
          <a:ln>
            <a:noFill/>
          </a:ln>
        </p:spPr>
        <p:txBody>
          <a:bodyPr anchorCtr="0" anchor="t" bIns="91425" lIns="91425" rIns="91425" tIns="91425">
            <a:noAutofit/>
          </a:bodyPr>
          <a:lstStyle/>
          <a:p>
            <a:pPr lvl="0" rtl="0" algn="ctr">
              <a:lnSpc>
                <a:spcPct val="115000"/>
              </a:lnSpc>
              <a:spcBef>
                <a:spcPts val="0"/>
              </a:spcBef>
              <a:buNone/>
            </a:pPr>
            <a:r>
              <a:rPr lang="en" sz="1000">
                <a:solidFill>
                  <a:schemeClr val="dk1"/>
                </a:solidFill>
              </a:rPr>
              <a:t>450</a:t>
            </a:r>
          </a:p>
        </p:txBody>
      </p:sp>
      <p:sp>
        <p:nvSpPr>
          <p:cNvPr id="185" name="Shape 185"/>
          <p:cNvSpPr txBox="1"/>
          <p:nvPr/>
        </p:nvSpPr>
        <p:spPr>
          <a:xfrm>
            <a:off x="5142625" y="2529262"/>
            <a:ext cx="684600" cy="322500"/>
          </a:xfrm>
          <a:prstGeom prst="rect">
            <a:avLst/>
          </a:prstGeom>
          <a:noFill/>
          <a:ln>
            <a:noFill/>
          </a:ln>
        </p:spPr>
        <p:txBody>
          <a:bodyPr anchorCtr="0" anchor="t" bIns="91425" lIns="91425" rIns="91425" tIns="91425">
            <a:noAutofit/>
          </a:bodyPr>
          <a:lstStyle/>
          <a:p>
            <a:pPr lvl="0" rtl="0" algn="ctr">
              <a:lnSpc>
                <a:spcPct val="115000"/>
              </a:lnSpc>
              <a:spcBef>
                <a:spcPts val="0"/>
              </a:spcBef>
              <a:buNone/>
            </a:pPr>
            <a:r>
              <a:rPr lang="en" sz="1000">
                <a:solidFill>
                  <a:schemeClr val="dk1"/>
                </a:solidFill>
              </a:rPr>
              <a:t>1,584</a:t>
            </a:r>
          </a:p>
        </p:txBody>
      </p:sp>
      <p:sp>
        <p:nvSpPr>
          <p:cNvPr id="186" name="Shape 186"/>
          <p:cNvSpPr txBox="1"/>
          <p:nvPr/>
        </p:nvSpPr>
        <p:spPr>
          <a:xfrm>
            <a:off x="5142625" y="2891212"/>
            <a:ext cx="684600" cy="322500"/>
          </a:xfrm>
          <a:prstGeom prst="rect">
            <a:avLst/>
          </a:prstGeom>
          <a:noFill/>
          <a:ln>
            <a:noFill/>
          </a:ln>
        </p:spPr>
        <p:txBody>
          <a:bodyPr anchorCtr="0" anchor="t" bIns="91425" lIns="91425" rIns="91425" tIns="91425">
            <a:noAutofit/>
          </a:bodyPr>
          <a:lstStyle/>
          <a:p>
            <a:pPr lvl="0" rtl="0" algn="ctr">
              <a:lnSpc>
                <a:spcPct val="115000"/>
              </a:lnSpc>
              <a:spcBef>
                <a:spcPts val="0"/>
              </a:spcBef>
              <a:buNone/>
            </a:pPr>
            <a:r>
              <a:rPr lang="en" sz="1000">
                <a:solidFill>
                  <a:schemeClr val="dk1"/>
                </a:solidFill>
              </a:rPr>
              <a:t>1,214</a:t>
            </a:r>
          </a:p>
        </p:txBody>
      </p:sp>
      <p:sp>
        <p:nvSpPr>
          <p:cNvPr id="187" name="Shape 187"/>
          <p:cNvSpPr txBox="1"/>
          <p:nvPr/>
        </p:nvSpPr>
        <p:spPr>
          <a:xfrm>
            <a:off x="5142612" y="3227712"/>
            <a:ext cx="684600" cy="322500"/>
          </a:xfrm>
          <a:prstGeom prst="rect">
            <a:avLst/>
          </a:prstGeom>
          <a:noFill/>
          <a:ln>
            <a:noFill/>
          </a:ln>
        </p:spPr>
        <p:txBody>
          <a:bodyPr anchorCtr="0" anchor="t" bIns="91425" lIns="91425" rIns="91425" tIns="91425">
            <a:noAutofit/>
          </a:bodyPr>
          <a:lstStyle/>
          <a:p>
            <a:pPr lvl="0" rtl="0" algn="ctr">
              <a:lnSpc>
                <a:spcPct val="115000"/>
              </a:lnSpc>
              <a:spcBef>
                <a:spcPts val="0"/>
              </a:spcBef>
              <a:buNone/>
            </a:pPr>
            <a:r>
              <a:rPr lang="en" sz="1000">
                <a:solidFill>
                  <a:schemeClr val="dk1"/>
                </a:solidFill>
              </a:rPr>
              <a:t>10,399</a:t>
            </a:r>
          </a:p>
        </p:txBody>
      </p:sp>
      <p:sp>
        <p:nvSpPr>
          <p:cNvPr id="188" name="Shape 188"/>
          <p:cNvSpPr txBox="1"/>
          <p:nvPr/>
        </p:nvSpPr>
        <p:spPr>
          <a:xfrm>
            <a:off x="5142625" y="3615112"/>
            <a:ext cx="684600" cy="322500"/>
          </a:xfrm>
          <a:prstGeom prst="rect">
            <a:avLst/>
          </a:prstGeom>
          <a:noFill/>
          <a:ln>
            <a:noFill/>
          </a:ln>
        </p:spPr>
        <p:txBody>
          <a:bodyPr anchorCtr="0" anchor="t" bIns="91425" lIns="91425" rIns="91425" tIns="91425">
            <a:noAutofit/>
          </a:bodyPr>
          <a:lstStyle/>
          <a:p>
            <a:pPr lvl="0" rtl="0" algn="ctr">
              <a:lnSpc>
                <a:spcPct val="115000"/>
              </a:lnSpc>
              <a:spcBef>
                <a:spcPts val="0"/>
              </a:spcBef>
              <a:buNone/>
            </a:pPr>
            <a:r>
              <a:rPr lang="en" sz="1000">
                <a:solidFill>
                  <a:schemeClr val="dk1"/>
                </a:solidFill>
              </a:rPr>
              <a:t>8,538</a:t>
            </a:r>
          </a:p>
        </p:txBody>
      </p:sp>
      <p:sp>
        <p:nvSpPr>
          <p:cNvPr id="189" name="Shape 189"/>
          <p:cNvSpPr txBox="1"/>
          <p:nvPr/>
        </p:nvSpPr>
        <p:spPr>
          <a:xfrm>
            <a:off x="5142625" y="3915862"/>
            <a:ext cx="684600" cy="322500"/>
          </a:xfrm>
          <a:prstGeom prst="rect">
            <a:avLst/>
          </a:prstGeom>
          <a:noFill/>
          <a:ln>
            <a:noFill/>
          </a:ln>
        </p:spPr>
        <p:txBody>
          <a:bodyPr anchorCtr="0" anchor="t" bIns="91425" lIns="91425" rIns="91425" tIns="91425">
            <a:noAutofit/>
          </a:bodyPr>
          <a:lstStyle/>
          <a:p>
            <a:pPr lvl="0" rtl="0" algn="ctr">
              <a:lnSpc>
                <a:spcPct val="115000"/>
              </a:lnSpc>
              <a:spcBef>
                <a:spcPts val="0"/>
              </a:spcBef>
              <a:buNone/>
            </a:pPr>
            <a:r>
              <a:rPr lang="en" sz="1000">
                <a:solidFill>
                  <a:schemeClr val="dk1"/>
                </a:solidFill>
              </a:rPr>
              <a:t>12,039</a:t>
            </a:r>
          </a:p>
        </p:txBody>
      </p:sp>
      <p:sp>
        <p:nvSpPr>
          <p:cNvPr id="190" name="Shape 19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sp>
        <p:nvSpPr>
          <p:cNvPr id="195" name="Shape 195"/>
          <p:cNvSpPr txBox="1"/>
          <p:nvPr/>
        </p:nvSpPr>
        <p:spPr>
          <a:xfrm>
            <a:off x="0" y="92500"/>
            <a:ext cx="9144000" cy="796500"/>
          </a:xfrm>
          <a:prstGeom prst="rect">
            <a:avLst/>
          </a:prstGeom>
          <a:noFill/>
          <a:ln>
            <a:noFill/>
          </a:ln>
        </p:spPr>
        <p:txBody>
          <a:bodyPr anchorCtr="0" anchor="t" bIns="91425" lIns="91425" rIns="91425" tIns="91425">
            <a:noAutofit/>
          </a:bodyPr>
          <a:lstStyle/>
          <a:p>
            <a:pPr lvl="0" rtl="0" algn="ctr">
              <a:spcBef>
                <a:spcPts val="0"/>
              </a:spcBef>
              <a:buNone/>
            </a:pPr>
            <a:r>
              <a:rPr lang="en" sz="2400">
                <a:latin typeface="Calibri"/>
                <a:ea typeface="Calibri"/>
                <a:cs typeface="Calibri"/>
                <a:sym typeface="Calibri"/>
              </a:rPr>
              <a:t>Average EP300 Signal Across cREs</a:t>
            </a:r>
          </a:p>
        </p:txBody>
      </p:sp>
      <p:pic>
        <p:nvPicPr>
          <p:cNvPr id="196" name="Shape 196"/>
          <p:cNvPicPr preferRelativeResize="0"/>
          <p:nvPr/>
        </p:nvPicPr>
        <p:blipFill>
          <a:blip r:embed="rId3">
            <a:alphaModFix/>
          </a:blip>
          <a:stretch>
            <a:fillRect/>
          </a:stretch>
        </p:blipFill>
        <p:spPr>
          <a:xfrm>
            <a:off x="601675" y="730450"/>
            <a:ext cx="7645551" cy="4261100"/>
          </a:xfrm>
          <a:prstGeom prst="rect">
            <a:avLst/>
          </a:prstGeom>
          <a:noFill/>
          <a:ln>
            <a:noFill/>
          </a:ln>
        </p:spPr>
      </p:pic>
      <p:sp>
        <p:nvSpPr>
          <p:cNvPr id="197" name="Shape 197"/>
          <p:cNvSpPr txBox="1"/>
          <p:nvPr/>
        </p:nvSpPr>
        <p:spPr>
          <a:xfrm>
            <a:off x="2298625" y="1491950"/>
            <a:ext cx="684600" cy="322500"/>
          </a:xfrm>
          <a:prstGeom prst="rect">
            <a:avLst/>
          </a:prstGeom>
          <a:noFill/>
          <a:ln>
            <a:noFill/>
          </a:ln>
        </p:spPr>
        <p:txBody>
          <a:bodyPr anchorCtr="0" anchor="t" bIns="91425" lIns="91425" rIns="91425" tIns="91425">
            <a:noAutofit/>
          </a:bodyPr>
          <a:lstStyle/>
          <a:p>
            <a:pPr lvl="0" rtl="0" algn="r">
              <a:lnSpc>
                <a:spcPct val="115000"/>
              </a:lnSpc>
              <a:spcBef>
                <a:spcPts val="0"/>
              </a:spcBef>
              <a:buNone/>
            </a:pPr>
            <a:r>
              <a:rPr lang="en" sz="1000">
                <a:solidFill>
                  <a:schemeClr val="dk1"/>
                </a:solidFill>
              </a:rPr>
              <a:t>5,293</a:t>
            </a:r>
          </a:p>
        </p:txBody>
      </p:sp>
      <p:sp>
        <p:nvSpPr>
          <p:cNvPr id="198" name="Shape 198"/>
          <p:cNvSpPr txBox="1"/>
          <p:nvPr/>
        </p:nvSpPr>
        <p:spPr>
          <a:xfrm>
            <a:off x="2326000" y="1856975"/>
            <a:ext cx="684600" cy="322500"/>
          </a:xfrm>
          <a:prstGeom prst="rect">
            <a:avLst/>
          </a:prstGeom>
          <a:noFill/>
          <a:ln>
            <a:noFill/>
          </a:ln>
        </p:spPr>
        <p:txBody>
          <a:bodyPr anchorCtr="0" anchor="t" bIns="91425" lIns="91425" rIns="91425" tIns="91425">
            <a:noAutofit/>
          </a:bodyPr>
          <a:lstStyle/>
          <a:p>
            <a:pPr lvl="0" rtl="0" algn="r">
              <a:lnSpc>
                <a:spcPct val="115000"/>
              </a:lnSpc>
              <a:spcBef>
                <a:spcPts val="0"/>
              </a:spcBef>
              <a:buNone/>
            </a:pPr>
            <a:r>
              <a:rPr lang="en" sz="1000">
                <a:solidFill>
                  <a:schemeClr val="dk1"/>
                </a:solidFill>
              </a:rPr>
              <a:t>24,445</a:t>
            </a:r>
          </a:p>
        </p:txBody>
      </p:sp>
      <p:sp>
        <p:nvSpPr>
          <p:cNvPr id="199" name="Shape 199"/>
          <p:cNvSpPr txBox="1"/>
          <p:nvPr/>
        </p:nvSpPr>
        <p:spPr>
          <a:xfrm>
            <a:off x="2374825" y="2273937"/>
            <a:ext cx="684600" cy="322500"/>
          </a:xfrm>
          <a:prstGeom prst="rect">
            <a:avLst/>
          </a:prstGeom>
          <a:noFill/>
          <a:ln>
            <a:noFill/>
          </a:ln>
        </p:spPr>
        <p:txBody>
          <a:bodyPr anchorCtr="0" anchor="t" bIns="91425" lIns="91425" rIns="91425" tIns="91425">
            <a:noAutofit/>
          </a:bodyPr>
          <a:lstStyle/>
          <a:p>
            <a:pPr lvl="0" rtl="0" algn="ctr">
              <a:lnSpc>
                <a:spcPct val="115000"/>
              </a:lnSpc>
              <a:spcBef>
                <a:spcPts val="0"/>
              </a:spcBef>
              <a:buNone/>
            </a:pPr>
            <a:r>
              <a:rPr lang="en" sz="1000">
                <a:solidFill>
                  <a:schemeClr val="dk1"/>
                </a:solidFill>
              </a:rPr>
              <a:t>1,027</a:t>
            </a:r>
          </a:p>
        </p:txBody>
      </p:sp>
      <p:sp>
        <p:nvSpPr>
          <p:cNvPr id="200" name="Shape 200"/>
          <p:cNvSpPr txBox="1"/>
          <p:nvPr/>
        </p:nvSpPr>
        <p:spPr>
          <a:xfrm>
            <a:off x="2374825" y="2611087"/>
            <a:ext cx="684600" cy="322500"/>
          </a:xfrm>
          <a:prstGeom prst="rect">
            <a:avLst/>
          </a:prstGeom>
          <a:noFill/>
          <a:ln>
            <a:noFill/>
          </a:ln>
        </p:spPr>
        <p:txBody>
          <a:bodyPr anchorCtr="0" anchor="t" bIns="91425" lIns="91425" rIns="91425" tIns="91425">
            <a:noAutofit/>
          </a:bodyPr>
          <a:lstStyle/>
          <a:p>
            <a:pPr lvl="0" rtl="0" algn="ctr">
              <a:lnSpc>
                <a:spcPct val="115000"/>
              </a:lnSpc>
              <a:spcBef>
                <a:spcPts val="0"/>
              </a:spcBef>
              <a:buNone/>
            </a:pPr>
            <a:r>
              <a:rPr lang="en" sz="1000">
                <a:solidFill>
                  <a:schemeClr val="dk1"/>
                </a:solidFill>
              </a:rPr>
              <a:t>3,223</a:t>
            </a:r>
          </a:p>
        </p:txBody>
      </p:sp>
      <p:sp>
        <p:nvSpPr>
          <p:cNvPr id="201" name="Shape 201"/>
          <p:cNvSpPr txBox="1"/>
          <p:nvPr/>
        </p:nvSpPr>
        <p:spPr>
          <a:xfrm>
            <a:off x="2374825" y="2973037"/>
            <a:ext cx="684600" cy="322500"/>
          </a:xfrm>
          <a:prstGeom prst="rect">
            <a:avLst/>
          </a:prstGeom>
          <a:noFill/>
          <a:ln>
            <a:noFill/>
          </a:ln>
        </p:spPr>
        <p:txBody>
          <a:bodyPr anchorCtr="0" anchor="t" bIns="91425" lIns="91425" rIns="91425" tIns="91425">
            <a:noAutofit/>
          </a:bodyPr>
          <a:lstStyle/>
          <a:p>
            <a:pPr lvl="0" rtl="0" algn="ctr">
              <a:lnSpc>
                <a:spcPct val="115000"/>
              </a:lnSpc>
              <a:spcBef>
                <a:spcPts val="0"/>
              </a:spcBef>
              <a:buNone/>
            </a:pPr>
            <a:r>
              <a:rPr lang="en" sz="1000">
                <a:solidFill>
                  <a:schemeClr val="dk1"/>
                </a:solidFill>
              </a:rPr>
              <a:t>397</a:t>
            </a:r>
          </a:p>
        </p:txBody>
      </p:sp>
      <p:sp>
        <p:nvSpPr>
          <p:cNvPr id="202" name="Shape 202"/>
          <p:cNvSpPr txBox="1"/>
          <p:nvPr/>
        </p:nvSpPr>
        <p:spPr>
          <a:xfrm>
            <a:off x="2374812" y="3309537"/>
            <a:ext cx="684600" cy="322500"/>
          </a:xfrm>
          <a:prstGeom prst="rect">
            <a:avLst/>
          </a:prstGeom>
          <a:noFill/>
          <a:ln>
            <a:noFill/>
          </a:ln>
        </p:spPr>
        <p:txBody>
          <a:bodyPr anchorCtr="0" anchor="t" bIns="91425" lIns="91425" rIns="91425" tIns="91425">
            <a:noAutofit/>
          </a:bodyPr>
          <a:lstStyle/>
          <a:p>
            <a:pPr lvl="0" rtl="0" algn="ctr">
              <a:lnSpc>
                <a:spcPct val="115000"/>
              </a:lnSpc>
              <a:spcBef>
                <a:spcPts val="0"/>
              </a:spcBef>
              <a:buNone/>
            </a:pPr>
            <a:r>
              <a:rPr lang="en" sz="1000">
                <a:solidFill>
                  <a:schemeClr val="dk1"/>
                </a:solidFill>
              </a:rPr>
              <a:t>2,191</a:t>
            </a:r>
          </a:p>
        </p:txBody>
      </p:sp>
      <p:sp>
        <p:nvSpPr>
          <p:cNvPr id="203" name="Shape 203"/>
          <p:cNvSpPr txBox="1"/>
          <p:nvPr/>
        </p:nvSpPr>
        <p:spPr>
          <a:xfrm>
            <a:off x="2374825" y="3696937"/>
            <a:ext cx="684600" cy="322500"/>
          </a:xfrm>
          <a:prstGeom prst="rect">
            <a:avLst/>
          </a:prstGeom>
          <a:noFill/>
          <a:ln>
            <a:noFill/>
          </a:ln>
        </p:spPr>
        <p:txBody>
          <a:bodyPr anchorCtr="0" anchor="t" bIns="91425" lIns="91425" rIns="91425" tIns="91425">
            <a:noAutofit/>
          </a:bodyPr>
          <a:lstStyle/>
          <a:p>
            <a:pPr lvl="0" rtl="0" algn="ctr">
              <a:lnSpc>
                <a:spcPct val="115000"/>
              </a:lnSpc>
              <a:spcBef>
                <a:spcPts val="0"/>
              </a:spcBef>
              <a:buNone/>
            </a:pPr>
            <a:r>
              <a:rPr lang="en" sz="1000">
                <a:solidFill>
                  <a:schemeClr val="dk1"/>
                </a:solidFill>
              </a:rPr>
              <a:t>2,375</a:t>
            </a:r>
          </a:p>
        </p:txBody>
      </p:sp>
      <p:sp>
        <p:nvSpPr>
          <p:cNvPr id="204" name="Shape 204"/>
          <p:cNvSpPr txBox="1"/>
          <p:nvPr/>
        </p:nvSpPr>
        <p:spPr>
          <a:xfrm>
            <a:off x="2374825" y="3997687"/>
            <a:ext cx="684600" cy="322500"/>
          </a:xfrm>
          <a:prstGeom prst="rect">
            <a:avLst/>
          </a:prstGeom>
          <a:noFill/>
          <a:ln>
            <a:noFill/>
          </a:ln>
        </p:spPr>
        <p:txBody>
          <a:bodyPr anchorCtr="0" anchor="t" bIns="91425" lIns="91425" rIns="91425" tIns="91425">
            <a:noAutofit/>
          </a:bodyPr>
          <a:lstStyle/>
          <a:p>
            <a:pPr lvl="0" rtl="0" algn="ctr">
              <a:lnSpc>
                <a:spcPct val="115000"/>
              </a:lnSpc>
              <a:spcBef>
                <a:spcPts val="0"/>
              </a:spcBef>
              <a:buNone/>
            </a:pPr>
            <a:r>
              <a:rPr lang="en" sz="1000">
                <a:solidFill>
                  <a:schemeClr val="dk1"/>
                </a:solidFill>
              </a:rPr>
              <a:t>4,046</a:t>
            </a:r>
          </a:p>
        </p:txBody>
      </p:sp>
      <p:sp>
        <p:nvSpPr>
          <p:cNvPr id="205" name="Shape 205"/>
          <p:cNvSpPr txBox="1"/>
          <p:nvPr/>
        </p:nvSpPr>
        <p:spPr>
          <a:xfrm>
            <a:off x="5245525" y="1491950"/>
            <a:ext cx="684600" cy="322500"/>
          </a:xfrm>
          <a:prstGeom prst="rect">
            <a:avLst/>
          </a:prstGeom>
          <a:noFill/>
          <a:ln>
            <a:noFill/>
          </a:ln>
        </p:spPr>
        <p:txBody>
          <a:bodyPr anchorCtr="0" anchor="t" bIns="91425" lIns="91425" rIns="91425" tIns="91425">
            <a:noAutofit/>
          </a:bodyPr>
          <a:lstStyle/>
          <a:p>
            <a:pPr lvl="0" rtl="0" algn="r">
              <a:lnSpc>
                <a:spcPct val="115000"/>
              </a:lnSpc>
              <a:spcBef>
                <a:spcPts val="0"/>
              </a:spcBef>
              <a:buNone/>
            </a:pPr>
            <a:r>
              <a:rPr lang="en" sz="1000">
                <a:solidFill>
                  <a:schemeClr val="dk1"/>
                </a:solidFill>
              </a:rPr>
              <a:t>1,291</a:t>
            </a:r>
          </a:p>
        </p:txBody>
      </p:sp>
      <p:sp>
        <p:nvSpPr>
          <p:cNvPr id="206" name="Shape 206"/>
          <p:cNvSpPr txBox="1"/>
          <p:nvPr/>
        </p:nvSpPr>
        <p:spPr>
          <a:xfrm>
            <a:off x="5272900" y="1856975"/>
            <a:ext cx="684600" cy="322500"/>
          </a:xfrm>
          <a:prstGeom prst="rect">
            <a:avLst/>
          </a:prstGeom>
          <a:noFill/>
          <a:ln>
            <a:noFill/>
          </a:ln>
        </p:spPr>
        <p:txBody>
          <a:bodyPr anchorCtr="0" anchor="t" bIns="91425" lIns="91425" rIns="91425" tIns="91425">
            <a:noAutofit/>
          </a:bodyPr>
          <a:lstStyle/>
          <a:p>
            <a:pPr lvl="0" rtl="0" algn="r">
              <a:lnSpc>
                <a:spcPct val="115000"/>
              </a:lnSpc>
              <a:spcBef>
                <a:spcPts val="0"/>
              </a:spcBef>
              <a:buNone/>
            </a:pPr>
            <a:r>
              <a:rPr lang="en" sz="1000">
                <a:solidFill>
                  <a:schemeClr val="dk1"/>
                </a:solidFill>
              </a:rPr>
              <a:t>12,247</a:t>
            </a:r>
          </a:p>
        </p:txBody>
      </p:sp>
      <p:sp>
        <p:nvSpPr>
          <p:cNvPr id="207" name="Shape 207"/>
          <p:cNvSpPr txBox="1"/>
          <p:nvPr/>
        </p:nvSpPr>
        <p:spPr>
          <a:xfrm>
            <a:off x="5321725" y="2273937"/>
            <a:ext cx="684600" cy="322500"/>
          </a:xfrm>
          <a:prstGeom prst="rect">
            <a:avLst/>
          </a:prstGeom>
          <a:noFill/>
          <a:ln>
            <a:noFill/>
          </a:ln>
        </p:spPr>
        <p:txBody>
          <a:bodyPr anchorCtr="0" anchor="t" bIns="91425" lIns="91425" rIns="91425" tIns="91425">
            <a:noAutofit/>
          </a:bodyPr>
          <a:lstStyle/>
          <a:p>
            <a:pPr lvl="0" rtl="0" algn="ctr">
              <a:lnSpc>
                <a:spcPct val="115000"/>
              </a:lnSpc>
              <a:spcBef>
                <a:spcPts val="0"/>
              </a:spcBef>
              <a:buNone/>
            </a:pPr>
            <a:r>
              <a:rPr lang="en" sz="1000">
                <a:solidFill>
                  <a:schemeClr val="dk1"/>
                </a:solidFill>
              </a:rPr>
              <a:t>450</a:t>
            </a:r>
          </a:p>
        </p:txBody>
      </p:sp>
      <p:sp>
        <p:nvSpPr>
          <p:cNvPr id="208" name="Shape 208"/>
          <p:cNvSpPr txBox="1"/>
          <p:nvPr/>
        </p:nvSpPr>
        <p:spPr>
          <a:xfrm>
            <a:off x="5321725" y="2611087"/>
            <a:ext cx="684600" cy="322500"/>
          </a:xfrm>
          <a:prstGeom prst="rect">
            <a:avLst/>
          </a:prstGeom>
          <a:noFill/>
          <a:ln>
            <a:noFill/>
          </a:ln>
        </p:spPr>
        <p:txBody>
          <a:bodyPr anchorCtr="0" anchor="t" bIns="91425" lIns="91425" rIns="91425" tIns="91425">
            <a:noAutofit/>
          </a:bodyPr>
          <a:lstStyle/>
          <a:p>
            <a:pPr lvl="0" rtl="0" algn="ctr">
              <a:lnSpc>
                <a:spcPct val="115000"/>
              </a:lnSpc>
              <a:spcBef>
                <a:spcPts val="0"/>
              </a:spcBef>
              <a:buNone/>
            </a:pPr>
            <a:r>
              <a:rPr lang="en" sz="1000">
                <a:solidFill>
                  <a:schemeClr val="dk1"/>
                </a:solidFill>
              </a:rPr>
              <a:t>1,584</a:t>
            </a:r>
          </a:p>
        </p:txBody>
      </p:sp>
      <p:sp>
        <p:nvSpPr>
          <p:cNvPr id="209" name="Shape 209"/>
          <p:cNvSpPr txBox="1"/>
          <p:nvPr/>
        </p:nvSpPr>
        <p:spPr>
          <a:xfrm>
            <a:off x="5321725" y="2973037"/>
            <a:ext cx="684600" cy="322500"/>
          </a:xfrm>
          <a:prstGeom prst="rect">
            <a:avLst/>
          </a:prstGeom>
          <a:noFill/>
          <a:ln>
            <a:noFill/>
          </a:ln>
        </p:spPr>
        <p:txBody>
          <a:bodyPr anchorCtr="0" anchor="t" bIns="91425" lIns="91425" rIns="91425" tIns="91425">
            <a:noAutofit/>
          </a:bodyPr>
          <a:lstStyle/>
          <a:p>
            <a:pPr lvl="0" rtl="0" algn="ctr">
              <a:lnSpc>
                <a:spcPct val="115000"/>
              </a:lnSpc>
              <a:spcBef>
                <a:spcPts val="0"/>
              </a:spcBef>
              <a:buNone/>
            </a:pPr>
            <a:r>
              <a:rPr lang="en" sz="1000">
                <a:solidFill>
                  <a:schemeClr val="dk1"/>
                </a:solidFill>
              </a:rPr>
              <a:t>1,214</a:t>
            </a:r>
          </a:p>
        </p:txBody>
      </p:sp>
      <p:sp>
        <p:nvSpPr>
          <p:cNvPr id="210" name="Shape 210"/>
          <p:cNvSpPr txBox="1"/>
          <p:nvPr/>
        </p:nvSpPr>
        <p:spPr>
          <a:xfrm>
            <a:off x="5321712" y="3309537"/>
            <a:ext cx="684600" cy="322500"/>
          </a:xfrm>
          <a:prstGeom prst="rect">
            <a:avLst/>
          </a:prstGeom>
          <a:noFill/>
          <a:ln>
            <a:noFill/>
          </a:ln>
        </p:spPr>
        <p:txBody>
          <a:bodyPr anchorCtr="0" anchor="t" bIns="91425" lIns="91425" rIns="91425" tIns="91425">
            <a:noAutofit/>
          </a:bodyPr>
          <a:lstStyle/>
          <a:p>
            <a:pPr lvl="0" rtl="0" algn="ctr">
              <a:lnSpc>
                <a:spcPct val="115000"/>
              </a:lnSpc>
              <a:spcBef>
                <a:spcPts val="0"/>
              </a:spcBef>
              <a:buNone/>
            </a:pPr>
            <a:r>
              <a:rPr lang="en" sz="1000">
                <a:solidFill>
                  <a:schemeClr val="dk1"/>
                </a:solidFill>
              </a:rPr>
              <a:t>10,399</a:t>
            </a:r>
          </a:p>
        </p:txBody>
      </p:sp>
      <p:sp>
        <p:nvSpPr>
          <p:cNvPr id="211" name="Shape 211"/>
          <p:cNvSpPr txBox="1"/>
          <p:nvPr/>
        </p:nvSpPr>
        <p:spPr>
          <a:xfrm>
            <a:off x="5321725" y="3696937"/>
            <a:ext cx="684600" cy="322500"/>
          </a:xfrm>
          <a:prstGeom prst="rect">
            <a:avLst/>
          </a:prstGeom>
          <a:noFill/>
          <a:ln>
            <a:noFill/>
          </a:ln>
        </p:spPr>
        <p:txBody>
          <a:bodyPr anchorCtr="0" anchor="t" bIns="91425" lIns="91425" rIns="91425" tIns="91425">
            <a:noAutofit/>
          </a:bodyPr>
          <a:lstStyle/>
          <a:p>
            <a:pPr lvl="0" rtl="0" algn="ctr">
              <a:lnSpc>
                <a:spcPct val="115000"/>
              </a:lnSpc>
              <a:spcBef>
                <a:spcPts val="0"/>
              </a:spcBef>
              <a:buNone/>
            </a:pPr>
            <a:r>
              <a:rPr lang="en" sz="1000">
                <a:solidFill>
                  <a:schemeClr val="dk1"/>
                </a:solidFill>
              </a:rPr>
              <a:t>8,538</a:t>
            </a:r>
          </a:p>
        </p:txBody>
      </p:sp>
      <p:sp>
        <p:nvSpPr>
          <p:cNvPr id="212" name="Shape 212"/>
          <p:cNvSpPr txBox="1"/>
          <p:nvPr/>
        </p:nvSpPr>
        <p:spPr>
          <a:xfrm>
            <a:off x="5321725" y="3997687"/>
            <a:ext cx="684600" cy="322500"/>
          </a:xfrm>
          <a:prstGeom prst="rect">
            <a:avLst/>
          </a:prstGeom>
          <a:noFill/>
          <a:ln>
            <a:noFill/>
          </a:ln>
        </p:spPr>
        <p:txBody>
          <a:bodyPr anchorCtr="0" anchor="t" bIns="91425" lIns="91425" rIns="91425" tIns="91425">
            <a:noAutofit/>
          </a:bodyPr>
          <a:lstStyle/>
          <a:p>
            <a:pPr lvl="0" rtl="0" algn="ctr">
              <a:lnSpc>
                <a:spcPct val="115000"/>
              </a:lnSpc>
              <a:spcBef>
                <a:spcPts val="0"/>
              </a:spcBef>
              <a:buNone/>
            </a:pPr>
            <a:r>
              <a:rPr lang="en" sz="1000">
                <a:solidFill>
                  <a:schemeClr val="dk1"/>
                </a:solidFill>
              </a:rPr>
              <a:t>12,039</a:t>
            </a:r>
          </a:p>
        </p:txBody>
      </p:sp>
      <p:sp>
        <p:nvSpPr>
          <p:cNvPr id="213" name="Shape 21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x="0" y="0"/>
          <a:ext cx="0" cy="0"/>
          <a:chOff x="0" y="0"/>
          <a:chExt cx="0" cy="0"/>
        </a:xfrm>
      </p:grpSpPr>
      <p:sp>
        <p:nvSpPr>
          <p:cNvPr id="218" name="Shape 218"/>
          <p:cNvSpPr txBox="1"/>
          <p:nvPr/>
        </p:nvSpPr>
        <p:spPr>
          <a:xfrm>
            <a:off x="0" y="82950"/>
            <a:ext cx="9144000" cy="796500"/>
          </a:xfrm>
          <a:prstGeom prst="rect">
            <a:avLst/>
          </a:prstGeom>
          <a:noFill/>
          <a:ln>
            <a:noFill/>
          </a:ln>
        </p:spPr>
        <p:txBody>
          <a:bodyPr anchorCtr="0" anchor="t" bIns="91425" lIns="91425" rIns="91425" tIns="91425">
            <a:noAutofit/>
          </a:bodyPr>
          <a:lstStyle/>
          <a:p>
            <a:pPr lvl="0" rtl="0" algn="ctr">
              <a:spcBef>
                <a:spcPts val="0"/>
              </a:spcBef>
              <a:buNone/>
            </a:pPr>
            <a:r>
              <a:rPr lang="en" sz="2400">
                <a:latin typeface="Calibri"/>
                <a:ea typeface="Calibri"/>
                <a:cs typeface="Calibri"/>
                <a:sym typeface="Calibri"/>
              </a:rPr>
              <a:t>Number of cREs in GM12878</a:t>
            </a:r>
          </a:p>
        </p:txBody>
      </p:sp>
      <p:pic>
        <p:nvPicPr>
          <p:cNvPr id="219" name="Shape 219"/>
          <p:cNvPicPr preferRelativeResize="0"/>
          <p:nvPr/>
        </p:nvPicPr>
        <p:blipFill>
          <a:blip r:embed="rId3">
            <a:alphaModFix/>
          </a:blip>
          <a:stretch>
            <a:fillRect/>
          </a:stretch>
        </p:blipFill>
        <p:spPr>
          <a:xfrm>
            <a:off x="982975" y="1031850"/>
            <a:ext cx="7330195" cy="3540449"/>
          </a:xfrm>
          <a:prstGeom prst="rect">
            <a:avLst/>
          </a:prstGeom>
          <a:noFill/>
          <a:ln>
            <a:noFill/>
          </a:ln>
        </p:spPr>
      </p:pic>
      <p:sp>
        <p:nvSpPr>
          <p:cNvPr id="220" name="Shape 2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4" name="Shape 224"/>
        <p:cNvGrpSpPr/>
        <p:nvPr/>
      </p:nvGrpSpPr>
      <p:grpSpPr>
        <a:xfrm>
          <a:off x="0" y="0"/>
          <a:ext cx="0" cy="0"/>
          <a:chOff x="0" y="0"/>
          <a:chExt cx="0" cy="0"/>
        </a:xfrm>
      </p:grpSpPr>
      <p:pic>
        <p:nvPicPr>
          <p:cNvPr id="225" name="Shape 225"/>
          <p:cNvPicPr preferRelativeResize="0"/>
          <p:nvPr/>
        </p:nvPicPr>
        <p:blipFill>
          <a:blip r:embed="rId3">
            <a:alphaModFix/>
          </a:blip>
          <a:stretch>
            <a:fillRect/>
          </a:stretch>
        </p:blipFill>
        <p:spPr>
          <a:xfrm>
            <a:off x="1795550" y="1067775"/>
            <a:ext cx="5003749" cy="3250949"/>
          </a:xfrm>
          <a:prstGeom prst="rect">
            <a:avLst/>
          </a:prstGeom>
          <a:noFill/>
          <a:ln>
            <a:noFill/>
          </a:ln>
        </p:spPr>
      </p:pic>
      <p:sp>
        <p:nvSpPr>
          <p:cNvPr id="226" name="Shape 226"/>
          <p:cNvSpPr txBox="1"/>
          <p:nvPr/>
        </p:nvSpPr>
        <p:spPr>
          <a:xfrm>
            <a:off x="0" y="207900"/>
            <a:ext cx="9144000" cy="796500"/>
          </a:xfrm>
          <a:prstGeom prst="rect">
            <a:avLst/>
          </a:prstGeom>
          <a:noFill/>
          <a:ln>
            <a:noFill/>
          </a:ln>
        </p:spPr>
        <p:txBody>
          <a:bodyPr anchorCtr="0" anchor="t" bIns="91425" lIns="91425" rIns="91425" tIns="91425">
            <a:noAutofit/>
          </a:bodyPr>
          <a:lstStyle/>
          <a:p>
            <a:pPr lvl="0" rtl="0" algn="ctr">
              <a:spcBef>
                <a:spcPts val="0"/>
              </a:spcBef>
              <a:buNone/>
            </a:pPr>
            <a:r>
              <a:rPr lang="en" sz="2400">
                <a:latin typeface="Calibri"/>
                <a:ea typeface="Calibri"/>
                <a:cs typeface="Calibri"/>
                <a:sym typeface="Calibri"/>
              </a:rPr>
              <a:t>Distal-Proximal Breakdown of GM12878 cREs</a:t>
            </a:r>
          </a:p>
        </p:txBody>
      </p:sp>
      <p:sp>
        <p:nvSpPr>
          <p:cNvPr id="227" name="Shape 227"/>
          <p:cNvSpPr txBox="1"/>
          <p:nvPr/>
        </p:nvSpPr>
        <p:spPr>
          <a:xfrm>
            <a:off x="2618400" y="4382100"/>
            <a:ext cx="6525600" cy="761400"/>
          </a:xfrm>
          <a:prstGeom prst="rect">
            <a:avLst/>
          </a:prstGeom>
          <a:noFill/>
          <a:ln>
            <a:noFill/>
          </a:ln>
        </p:spPr>
        <p:txBody>
          <a:bodyPr anchorCtr="0" anchor="b" bIns="91425" lIns="91425" rIns="91425" tIns="91425">
            <a:noAutofit/>
          </a:bodyPr>
          <a:lstStyle/>
          <a:p>
            <a:pPr lvl="0" rtl="0" algn="r">
              <a:spcBef>
                <a:spcPts val="0"/>
              </a:spcBef>
              <a:buNone/>
            </a:pPr>
            <a:r>
              <a:rPr lang="en">
                <a:latin typeface="Calibri"/>
                <a:ea typeface="Calibri"/>
                <a:cs typeface="Calibri"/>
                <a:sym typeface="Calibri"/>
              </a:rPr>
              <a:t>*  D</a:t>
            </a:r>
            <a:r>
              <a:rPr lang="en">
                <a:latin typeface="Calibri"/>
                <a:ea typeface="Calibri"/>
                <a:cs typeface="Calibri"/>
                <a:sym typeface="Calibri"/>
              </a:rPr>
              <a:t>istance from TSS is used in assigning these categories</a:t>
            </a:r>
          </a:p>
          <a:p>
            <a:pPr lvl="0" rtl="0" algn="r">
              <a:spcBef>
                <a:spcPts val="0"/>
              </a:spcBef>
              <a:buClr>
                <a:srgbClr val="000000"/>
              </a:buClr>
              <a:buFont typeface="Arial"/>
              <a:buNone/>
            </a:pPr>
            <a:r>
              <a:rPr lang="en">
                <a:latin typeface="Calibri"/>
                <a:ea typeface="Calibri"/>
                <a:cs typeface="Calibri"/>
                <a:sym typeface="Calibri"/>
              </a:rPr>
              <a:t>Proximal = within ± 2kb of Gencode annotated TSS</a:t>
            </a:r>
          </a:p>
        </p:txBody>
      </p:sp>
      <p:sp>
        <p:nvSpPr>
          <p:cNvPr id="228" name="Shape 228"/>
          <p:cNvSpPr txBox="1"/>
          <p:nvPr/>
        </p:nvSpPr>
        <p:spPr>
          <a:xfrm>
            <a:off x="6619525" y="1175150"/>
            <a:ext cx="475800" cy="464400"/>
          </a:xfrm>
          <a:prstGeom prst="rect">
            <a:avLst/>
          </a:prstGeom>
          <a:noFill/>
          <a:ln>
            <a:noFill/>
          </a:ln>
        </p:spPr>
        <p:txBody>
          <a:bodyPr anchorCtr="0" anchor="t" bIns="91425" lIns="91425" rIns="91425" tIns="91425">
            <a:noAutofit/>
          </a:bodyPr>
          <a:lstStyle/>
          <a:p>
            <a:pPr lvl="0">
              <a:spcBef>
                <a:spcPts val="0"/>
              </a:spcBef>
              <a:buNone/>
            </a:pPr>
            <a:r>
              <a:rPr lang="en" sz="2400">
                <a:latin typeface="Calibri"/>
                <a:ea typeface="Calibri"/>
                <a:cs typeface="Calibri"/>
                <a:sym typeface="Calibri"/>
              </a:rPr>
              <a:t>*</a:t>
            </a:r>
          </a:p>
        </p:txBody>
      </p:sp>
      <p:sp>
        <p:nvSpPr>
          <p:cNvPr id="229" name="Shape 229"/>
          <p:cNvSpPr txBox="1"/>
          <p:nvPr/>
        </p:nvSpPr>
        <p:spPr>
          <a:xfrm>
            <a:off x="6619525" y="1711900"/>
            <a:ext cx="475800" cy="464400"/>
          </a:xfrm>
          <a:prstGeom prst="rect">
            <a:avLst/>
          </a:prstGeom>
          <a:noFill/>
          <a:ln>
            <a:noFill/>
          </a:ln>
        </p:spPr>
        <p:txBody>
          <a:bodyPr anchorCtr="0" anchor="t" bIns="91425" lIns="91425" rIns="91425" tIns="91425">
            <a:noAutofit/>
          </a:bodyPr>
          <a:lstStyle/>
          <a:p>
            <a:pPr lvl="0" rtl="0">
              <a:spcBef>
                <a:spcPts val="0"/>
              </a:spcBef>
              <a:buNone/>
            </a:pPr>
            <a:r>
              <a:rPr lang="en" sz="2400">
                <a:latin typeface="Calibri"/>
                <a:ea typeface="Calibri"/>
                <a:cs typeface="Calibri"/>
                <a:sym typeface="Calibri"/>
              </a:rPr>
              <a:t>*</a:t>
            </a:r>
          </a:p>
        </p:txBody>
      </p:sp>
      <p:sp>
        <p:nvSpPr>
          <p:cNvPr id="230" name="Shape 23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4" name="Shape 234"/>
        <p:cNvGrpSpPr/>
        <p:nvPr/>
      </p:nvGrpSpPr>
      <p:grpSpPr>
        <a:xfrm>
          <a:off x="0" y="0"/>
          <a:ext cx="0" cy="0"/>
          <a:chOff x="0" y="0"/>
          <a:chExt cx="0" cy="0"/>
        </a:xfrm>
      </p:grpSpPr>
      <p:pic>
        <p:nvPicPr>
          <p:cNvPr id="235" name="Shape 235"/>
          <p:cNvPicPr preferRelativeResize="0"/>
          <p:nvPr/>
        </p:nvPicPr>
        <p:blipFill>
          <a:blip r:embed="rId3">
            <a:alphaModFix/>
          </a:blip>
          <a:stretch>
            <a:fillRect/>
          </a:stretch>
        </p:blipFill>
        <p:spPr>
          <a:xfrm>
            <a:off x="1219050" y="796450"/>
            <a:ext cx="6364517" cy="4206174"/>
          </a:xfrm>
          <a:prstGeom prst="rect">
            <a:avLst/>
          </a:prstGeom>
          <a:noFill/>
          <a:ln>
            <a:noFill/>
          </a:ln>
        </p:spPr>
      </p:pic>
      <p:sp>
        <p:nvSpPr>
          <p:cNvPr id="236" name="Shape 236"/>
          <p:cNvSpPr txBox="1"/>
          <p:nvPr/>
        </p:nvSpPr>
        <p:spPr>
          <a:xfrm>
            <a:off x="0" y="111250"/>
            <a:ext cx="9144000" cy="685200"/>
          </a:xfrm>
          <a:prstGeom prst="rect">
            <a:avLst/>
          </a:prstGeom>
          <a:noFill/>
          <a:ln>
            <a:noFill/>
          </a:ln>
        </p:spPr>
        <p:txBody>
          <a:bodyPr anchorCtr="0" anchor="t" bIns="91425" lIns="91425" rIns="91425" tIns="91425">
            <a:noAutofit/>
          </a:bodyPr>
          <a:lstStyle/>
          <a:p>
            <a:pPr lvl="0" rtl="0" algn="ctr">
              <a:spcBef>
                <a:spcPts val="0"/>
              </a:spcBef>
              <a:buNone/>
            </a:pPr>
            <a:r>
              <a:rPr lang="en" sz="2400">
                <a:latin typeface="Calibri"/>
                <a:ea typeface="Calibri"/>
                <a:cs typeface="Calibri"/>
                <a:sym typeface="Calibri"/>
              </a:rPr>
              <a:t>Average POL2 Signal Across cREs</a:t>
            </a:r>
          </a:p>
        </p:txBody>
      </p:sp>
      <p:cxnSp>
        <p:nvCxnSpPr>
          <p:cNvPr id="237" name="Shape 237"/>
          <p:cNvCxnSpPr/>
          <p:nvPr/>
        </p:nvCxnSpPr>
        <p:spPr>
          <a:xfrm>
            <a:off x="3657375" y="3231525"/>
            <a:ext cx="0" cy="175500"/>
          </a:xfrm>
          <a:prstGeom prst="straightConnector1">
            <a:avLst/>
          </a:prstGeom>
          <a:noFill/>
          <a:ln cap="flat" cmpd="sng" w="9525">
            <a:solidFill>
              <a:srgbClr val="000000"/>
            </a:solidFill>
            <a:prstDash val="solid"/>
            <a:round/>
            <a:headEnd len="lg" w="lg" type="none"/>
            <a:tailEnd len="lg" w="lg" type="none"/>
          </a:ln>
        </p:spPr>
      </p:cxnSp>
      <p:cxnSp>
        <p:nvCxnSpPr>
          <p:cNvPr id="238" name="Shape 238"/>
          <p:cNvCxnSpPr/>
          <p:nvPr/>
        </p:nvCxnSpPr>
        <p:spPr>
          <a:xfrm>
            <a:off x="3492550" y="2573900"/>
            <a:ext cx="0" cy="175500"/>
          </a:xfrm>
          <a:prstGeom prst="straightConnector1">
            <a:avLst/>
          </a:prstGeom>
          <a:noFill/>
          <a:ln cap="flat" cmpd="sng" w="9525">
            <a:solidFill>
              <a:srgbClr val="000000"/>
            </a:solidFill>
            <a:prstDash val="solid"/>
            <a:round/>
            <a:headEnd len="lg" w="lg" type="none"/>
            <a:tailEnd len="lg" w="lg" type="none"/>
          </a:ln>
        </p:spPr>
      </p:cxnSp>
      <p:cxnSp>
        <p:nvCxnSpPr>
          <p:cNvPr id="239" name="Shape 239"/>
          <p:cNvCxnSpPr/>
          <p:nvPr/>
        </p:nvCxnSpPr>
        <p:spPr>
          <a:xfrm>
            <a:off x="4180250" y="1919050"/>
            <a:ext cx="0" cy="175500"/>
          </a:xfrm>
          <a:prstGeom prst="straightConnector1">
            <a:avLst/>
          </a:prstGeom>
          <a:noFill/>
          <a:ln cap="flat" cmpd="sng" w="9525">
            <a:solidFill>
              <a:srgbClr val="000000"/>
            </a:solidFill>
            <a:prstDash val="solid"/>
            <a:round/>
            <a:headEnd len="lg" w="lg" type="none"/>
            <a:tailEnd len="lg" w="lg" type="none"/>
          </a:ln>
        </p:spPr>
      </p:cxnSp>
      <p:cxnSp>
        <p:nvCxnSpPr>
          <p:cNvPr id="240" name="Shape 240"/>
          <p:cNvCxnSpPr/>
          <p:nvPr/>
        </p:nvCxnSpPr>
        <p:spPr>
          <a:xfrm>
            <a:off x="5069050" y="1241600"/>
            <a:ext cx="0" cy="175500"/>
          </a:xfrm>
          <a:prstGeom prst="straightConnector1">
            <a:avLst/>
          </a:prstGeom>
          <a:noFill/>
          <a:ln cap="flat" cmpd="sng" w="9525">
            <a:solidFill>
              <a:srgbClr val="000000"/>
            </a:solidFill>
            <a:prstDash val="solid"/>
            <a:round/>
            <a:headEnd len="lg" w="lg" type="none"/>
            <a:tailEnd len="lg" w="lg" type="none"/>
          </a:ln>
        </p:spPr>
      </p:cxnSp>
      <p:sp>
        <p:nvSpPr>
          <p:cNvPr id="241" name="Shape 24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5" name="Shape 245"/>
        <p:cNvGrpSpPr/>
        <p:nvPr/>
      </p:nvGrpSpPr>
      <p:grpSpPr>
        <a:xfrm>
          <a:off x="0" y="0"/>
          <a:ext cx="0" cy="0"/>
          <a:chOff x="0" y="0"/>
          <a:chExt cx="0" cy="0"/>
        </a:xfrm>
      </p:grpSpPr>
      <p:pic>
        <p:nvPicPr>
          <p:cNvPr id="246" name="Shape 246"/>
          <p:cNvPicPr preferRelativeResize="0"/>
          <p:nvPr/>
        </p:nvPicPr>
        <p:blipFill>
          <a:blip r:embed="rId3">
            <a:alphaModFix/>
          </a:blip>
          <a:stretch>
            <a:fillRect/>
          </a:stretch>
        </p:blipFill>
        <p:spPr>
          <a:xfrm>
            <a:off x="1299775" y="913125"/>
            <a:ext cx="6116394" cy="4042200"/>
          </a:xfrm>
          <a:prstGeom prst="rect">
            <a:avLst/>
          </a:prstGeom>
          <a:noFill/>
          <a:ln>
            <a:noFill/>
          </a:ln>
        </p:spPr>
      </p:pic>
      <p:sp>
        <p:nvSpPr>
          <p:cNvPr id="247" name="Shape 247"/>
          <p:cNvSpPr txBox="1"/>
          <p:nvPr/>
        </p:nvSpPr>
        <p:spPr>
          <a:xfrm>
            <a:off x="0" y="111250"/>
            <a:ext cx="9144000" cy="685200"/>
          </a:xfrm>
          <a:prstGeom prst="rect">
            <a:avLst/>
          </a:prstGeom>
          <a:noFill/>
          <a:ln>
            <a:noFill/>
          </a:ln>
        </p:spPr>
        <p:txBody>
          <a:bodyPr anchorCtr="0" anchor="t" bIns="91425" lIns="91425" rIns="91425" tIns="91425">
            <a:noAutofit/>
          </a:bodyPr>
          <a:lstStyle/>
          <a:p>
            <a:pPr lvl="0" rtl="0" algn="ctr">
              <a:spcBef>
                <a:spcPts val="0"/>
              </a:spcBef>
              <a:buNone/>
            </a:pPr>
            <a:r>
              <a:rPr lang="en" sz="2400">
                <a:latin typeface="Calibri"/>
                <a:ea typeface="Calibri"/>
                <a:cs typeface="Calibri"/>
                <a:sym typeface="Calibri"/>
              </a:rPr>
              <a:t>Average EP300 Signal Across cREs</a:t>
            </a:r>
          </a:p>
        </p:txBody>
      </p:sp>
      <p:sp>
        <p:nvSpPr>
          <p:cNvPr id="248" name="Shape 24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2" name="Shape 252"/>
        <p:cNvGrpSpPr/>
        <p:nvPr/>
      </p:nvGrpSpPr>
      <p:grpSpPr>
        <a:xfrm>
          <a:off x="0" y="0"/>
          <a:ext cx="0" cy="0"/>
          <a:chOff x="0" y="0"/>
          <a:chExt cx="0" cy="0"/>
        </a:xfrm>
      </p:grpSpPr>
      <p:sp>
        <p:nvSpPr>
          <p:cNvPr id="253" name="Shape 253"/>
          <p:cNvSpPr txBox="1"/>
          <p:nvPr/>
        </p:nvSpPr>
        <p:spPr>
          <a:xfrm>
            <a:off x="1296675" y="1672375"/>
            <a:ext cx="6277200" cy="796500"/>
          </a:xfrm>
          <a:prstGeom prst="rect">
            <a:avLst/>
          </a:prstGeom>
          <a:noFill/>
          <a:ln>
            <a:noFill/>
          </a:ln>
        </p:spPr>
        <p:txBody>
          <a:bodyPr anchorCtr="0" anchor="t" bIns="91425" lIns="91425" rIns="91425" tIns="91425">
            <a:noAutofit/>
          </a:bodyPr>
          <a:lstStyle/>
          <a:p>
            <a:pPr lvl="0" rtl="0" algn="ctr">
              <a:spcBef>
                <a:spcPts val="0"/>
              </a:spcBef>
              <a:buNone/>
            </a:pPr>
            <a:r>
              <a:rPr lang="en" sz="2400">
                <a:latin typeface="Calibri"/>
                <a:ea typeface="Calibri"/>
                <a:cs typeface="Calibri"/>
                <a:sym typeface="Calibri"/>
              </a:rPr>
              <a:t>Comparison of the current approach in SCREEN with Barbara and Ross’s proposal</a:t>
            </a:r>
          </a:p>
        </p:txBody>
      </p:sp>
      <p:sp>
        <p:nvSpPr>
          <p:cNvPr id="254" name="Shape 25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8" name="Shape 258"/>
        <p:cNvGrpSpPr/>
        <p:nvPr/>
      </p:nvGrpSpPr>
      <p:grpSpPr>
        <a:xfrm>
          <a:off x="0" y="0"/>
          <a:ext cx="0" cy="0"/>
          <a:chOff x="0" y="0"/>
          <a:chExt cx="0" cy="0"/>
        </a:xfrm>
      </p:grpSpPr>
      <p:sp>
        <p:nvSpPr>
          <p:cNvPr id="259" name="Shape 259"/>
          <p:cNvSpPr txBox="1"/>
          <p:nvPr/>
        </p:nvSpPr>
        <p:spPr>
          <a:xfrm>
            <a:off x="0" y="80525"/>
            <a:ext cx="9144000" cy="796500"/>
          </a:xfrm>
          <a:prstGeom prst="rect">
            <a:avLst/>
          </a:prstGeom>
          <a:noFill/>
          <a:ln>
            <a:noFill/>
          </a:ln>
        </p:spPr>
        <p:txBody>
          <a:bodyPr anchorCtr="0" anchor="t" bIns="91425" lIns="91425" rIns="91425" tIns="91425">
            <a:noAutofit/>
          </a:bodyPr>
          <a:lstStyle/>
          <a:p>
            <a:pPr lvl="0" rtl="0" algn="ctr">
              <a:spcBef>
                <a:spcPts val="0"/>
              </a:spcBef>
              <a:buNone/>
            </a:pPr>
            <a:r>
              <a:rPr lang="en" sz="2400">
                <a:latin typeface="Calibri"/>
                <a:ea typeface="Calibri"/>
                <a:cs typeface="Calibri"/>
                <a:sym typeface="Calibri"/>
              </a:rPr>
              <a:t>Overview of Current SCREEN UCSC Genome Browser Display</a:t>
            </a:r>
          </a:p>
        </p:txBody>
      </p:sp>
      <p:pic>
        <p:nvPicPr>
          <p:cNvPr id="260" name="Shape 260"/>
          <p:cNvPicPr preferRelativeResize="0"/>
          <p:nvPr/>
        </p:nvPicPr>
        <p:blipFill>
          <a:blip r:embed="rId3">
            <a:alphaModFix/>
          </a:blip>
          <a:stretch>
            <a:fillRect/>
          </a:stretch>
        </p:blipFill>
        <p:spPr>
          <a:xfrm>
            <a:off x="165925" y="972625"/>
            <a:ext cx="6087499" cy="2855374"/>
          </a:xfrm>
          <a:prstGeom prst="rect">
            <a:avLst/>
          </a:prstGeom>
          <a:noFill/>
          <a:ln>
            <a:noFill/>
          </a:ln>
        </p:spPr>
      </p:pic>
      <p:cxnSp>
        <p:nvCxnSpPr>
          <p:cNvPr id="261" name="Shape 261"/>
          <p:cNvCxnSpPr/>
          <p:nvPr/>
        </p:nvCxnSpPr>
        <p:spPr>
          <a:xfrm flipH="1" rot="10800000">
            <a:off x="6198250" y="1102200"/>
            <a:ext cx="343800" cy="142200"/>
          </a:xfrm>
          <a:prstGeom prst="straightConnector1">
            <a:avLst/>
          </a:prstGeom>
          <a:noFill/>
          <a:ln cap="flat" cmpd="sng" w="19050">
            <a:solidFill>
              <a:srgbClr val="000000"/>
            </a:solidFill>
            <a:prstDash val="solid"/>
            <a:round/>
            <a:headEnd len="lg" w="lg" type="none"/>
            <a:tailEnd len="lg" w="lg" type="stealth"/>
          </a:ln>
        </p:spPr>
      </p:cxnSp>
      <p:sp>
        <p:nvSpPr>
          <p:cNvPr id="262" name="Shape 262"/>
          <p:cNvSpPr txBox="1"/>
          <p:nvPr/>
        </p:nvSpPr>
        <p:spPr>
          <a:xfrm>
            <a:off x="6542050" y="775050"/>
            <a:ext cx="3002100" cy="796500"/>
          </a:xfrm>
          <a:prstGeom prst="rect">
            <a:avLst/>
          </a:prstGeom>
          <a:noFill/>
          <a:ln>
            <a:noFill/>
          </a:ln>
        </p:spPr>
        <p:txBody>
          <a:bodyPr anchorCtr="0" anchor="t" bIns="91425" lIns="91425" rIns="91425" tIns="91425">
            <a:noAutofit/>
          </a:bodyPr>
          <a:lstStyle/>
          <a:p>
            <a:pPr lvl="0" rtl="0">
              <a:spcBef>
                <a:spcPts val="0"/>
              </a:spcBef>
              <a:buNone/>
            </a:pPr>
            <a:r>
              <a:rPr lang="en" sz="1500">
                <a:latin typeface="Calibri"/>
                <a:ea typeface="Calibri"/>
                <a:cs typeface="Calibri"/>
                <a:sym typeface="Calibri"/>
              </a:rPr>
              <a:t>pan-cell-type cRE classification</a:t>
            </a:r>
          </a:p>
        </p:txBody>
      </p:sp>
      <p:cxnSp>
        <p:nvCxnSpPr>
          <p:cNvPr id="263" name="Shape 263"/>
          <p:cNvCxnSpPr/>
          <p:nvPr/>
        </p:nvCxnSpPr>
        <p:spPr>
          <a:xfrm>
            <a:off x="6198250" y="1410300"/>
            <a:ext cx="450300" cy="177900"/>
          </a:xfrm>
          <a:prstGeom prst="straightConnector1">
            <a:avLst/>
          </a:prstGeom>
          <a:noFill/>
          <a:ln cap="flat" cmpd="sng" w="19050">
            <a:solidFill>
              <a:srgbClr val="000000"/>
            </a:solidFill>
            <a:prstDash val="solid"/>
            <a:round/>
            <a:headEnd len="lg" w="lg" type="none"/>
            <a:tailEnd len="lg" w="lg" type="stealth"/>
          </a:ln>
        </p:spPr>
      </p:cxnSp>
      <p:sp>
        <p:nvSpPr>
          <p:cNvPr id="264" name="Shape 264"/>
          <p:cNvSpPr txBox="1"/>
          <p:nvPr/>
        </p:nvSpPr>
        <p:spPr>
          <a:xfrm>
            <a:off x="6572350" y="1410300"/>
            <a:ext cx="2720400" cy="796500"/>
          </a:xfrm>
          <a:prstGeom prst="rect">
            <a:avLst/>
          </a:prstGeom>
          <a:noFill/>
          <a:ln>
            <a:noFill/>
          </a:ln>
        </p:spPr>
        <p:txBody>
          <a:bodyPr anchorCtr="0" anchor="t" bIns="91425" lIns="91425" rIns="91425" tIns="91425">
            <a:noAutofit/>
          </a:bodyPr>
          <a:lstStyle/>
          <a:p>
            <a:pPr lvl="0" rtl="0">
              <a:spcBef>
                <a:spcPts val="0"/>
              </a:spcBef>
              <a:buNone/>
            </a:pPr>
            <a:r>
              <a:rPr lang="en" sz="1500">
                <a:latin typeface="Calibri"/>
                <a:ea typeface="Calibri"/>
                <a:cs typeface="Calibri"/>
                <a:sym typeface="Calibri"/>
              </a:rPr>
              <a:t>cREs classification for </a:t>
            </a:r>
            <a:r>
              <a:rPr lang="en" sz="1500">
                <a:latin typeface="Calibri"/>
                <a:ea typeface="Calibri"/>
                <a:cs typeface="Calibri"/>
                <a:sym typeface="Calibri"/>
              </a:rPr>
              <a:t>B cells </a:t>
            </a:r>
          </a:p>
        </p:txBody>
      </p:sp>
      <p:cxnSp>
        <p:nvCxnSpPr>
          <p:cNvPr id="265" name="Shape 265"/>
          <p:cNvCxnSpPr/>
          <p:nvPr/>
        </p:nvCxnSpPr>
        <p:spPr>
          <a:xfrm>
            <a:off x="6233825" y="1552525"/>
            <a:ext cx="486000" cy="1173300"/>
          </a:xfrm>
          <a:prstGeom prst="straightConnector1">
            <a:avLst/>
          </a:prstGeom>
          <a:noFill/>
          <a:ln cap="flat" cmpd="sng" w="19050">
            <a:solidFill>
              <a:srgbClr val="000000"/>
            </a:solidFill>
            <a:prstDash val="solid"/>
            <a:round/>
            <a:headEnd len="lg" w="lg" type="none"/>
            <a:tailEnd len="lg" w="lg" type="none"/>
          </a:ln>
        </p:spPr>
      </p:cxnSp>
      <p:cxnSp>
        <p:nvCxnSpPr>
          <p:cNvPr id="266" name="Shape 266"/>
          <p:cNvCxnSpPr/>
          <p:nvPr/>
        </p:nvCxnSpPr>
        <p:spPr>
          <a:xfrm flipH="1" rot="10800000">
            <a:off x="6293225" y="2749475"/>
            <a:ext cx="426600" cy="663600"/>
          </a:xfrm>
          <a:prstGeom prst="straightConnector1">
            <a:avLst/>
          </a:prstGeom>
          <a:noFill/>
          <a:ln cap="flat" cmpd="sng" w="19050">
            <a:solidFill>
              <a:srgbClr val="000000"/>
            </a:solidFill>
            <a:prstDash val="solid"/>
            <a:round/>
            <a:headEnd len="lg" w="lg" type="none"/>
            <a:tailEnd len="lg" w="lg" type="none"/>
          </a:ln>
        </p:spPr>
      </p:cxnSp>
      <p:sp>
        <p:nvSpPr>
          <p:cNvPr id="267" name="Shape 267"/>
          <p:cNvSpPr txBox="1"/>
          <p:nvPr/>
        </p:nvSpPr>
        <p:spPr>
          <a:xfrm>
            <a:off x="6719825" y="2488800"/>
            <a:ext cx="6826500" cy="796500"/>
          </a:xfrm>
          <a:prstGeom prst="rect">
            <a:avLst/>
          </a:prstGeom>
          <a:noFill/>
          <a:ln>
            <a:noFill/>
          </a:ln>
        </p:spPr>
        <p:txBody>
          <a:bodyPr anchorCtr="0" anchor="t" bIns="91425" lIns="91425" rIns="91425" tIns="91425">
            <a:noAutofit/>
          </a:bodyPr>
          <a:lstStyle/>
          <a:p>
            <a:pPr lvl="0">
              <a:spcBef>
                <a:spcPts val="0"/>
              </a:spcBef>
              <a:buNone/>
            </a:pPr>
            <a:r>
              <a:rPr lang="en">
                <a:latin typeface="Calibri"/>
                <a:ea typeface="Calibri"/>
                <a:cs typeface="Calibri"/>
                <a:sym typeface="Calibri"/>
              </a:rPr>
              <a:t>Signals in B cells:</a:t>
            </a:r>
          </a:p>
          <a:p>
            <a:pPr lvl="0">
              <a:spcBef>
                <a:spcPts val="0"/>
              </a:spcBef>
              <a:buNone/>
            </a:pPr>
            <a:r>
              <a:rPr lang="en">
                <a:latin typeface="Calibri"/>
                <a:ea typeface="Calibri"/>
                <a:cs typeface="Calibri"/>
                <a:sym typeface="Calibri"/>
              </a:rPr>
              <a:t>DNase</a:t>
            </a:r>
          </a:p>
          <a:p>
            <a:pPr lvl="0">
              <a:spcBef>
                <a:spcPts val="0"/>
              </a:spcBef>
              <a:buNone/>
            </a:pPr>
            <a:r>
              <a:rPr lang="en">
                <a:latin typeface="Calibri"/>
                <a:ea typeface="Calibri"/>
                <a:cs typeface="Calibri"/>
                <a:sym typeface="Calibri"/>
              </a:rPr>
              <a:t>H3K4me3</a:t>
            </a:r>
          </a:p>
          <a:p>
            <a:pPr lvl="0">
              <a:spcBef>
                <a:spcPts val="0"/>
              </a:spcBef>
              <a:buNone/>
            </a:pPr>
            <a:r>
              <a:rPr lang="en">
                <a:latin typeface="Calibri"/>
                <a:ea typeface="Calibri"/>
                <a:cs typeface="Calibri"/>
                <a:sym typeface="Calibri"/>
              </a:rPr>
              <a:t>H3K27ac</a:t>
            </a:r>
          </a:p>
          <a:p>
            <a:pPr lvl="0">
              <a:spcBef>
                <a:spcPts val="0"/>
              </a:spcBef>
              <a:buNone/>
            </a:pPr>
            <a:r>
              <a:rPr lang="en">
                <a:latin typeface="Calibri"/>
                <a:ea typeface="Calibri"/>
                <a:cs typeface="Calibri"/>
                <a:sym typeface="Calibri"/>
              </a:rPr>
              <a:t>CTCF</a:t>
            </a:r>
            <a:r>
              <a:rPr lang="en"/>
              <a:t> </a:t>
            </a:r>
          </a:p>
        </p:txBody>
      </p:sp>
      <p:sp>
        <p:nvSpPr>
          <p:cNvPr id="268" name="Shape 268"/>
          <p:cNvSpPr/>
          <p:nvPr/>
        </p:nvSpPr>
        <p:spPr>
          <a:xfrm>
            <a:off x="0" y="4724700"/>
            <a:ext cx="2242800" cy="418800"/>
          </a:xfrm>
          <a:prstGeom prst="rect">
            <a:avLst/>
          </a:prstGeom>
          <a:solidFill>
            <a:srgbClr val="5304FF">
              <a:alpha val="59620"/>
            </a:srgbClr>
          </a:solidFill>
          <a:ln>
            <a:noFill/>
          </a:ln>
        </p:spPr>
        <p:txBody>
          <a:bodyPr anchorCtr="0" anchor="ctr" bIns="91425" lIns="91425" rIns="91425" tIns="91425">
            <a:noAutofit/>
          </a:bodyPr>
          <a:lstStyle/>
          <a:p>
            <a:pPr lvl="0" rtl="0">
              <a:spcBef>
                <a:spcPts val="0"/>
              </a:spcBef>
              <a:buNone/>
            </a:pPr>
            <a:r>
              <a:rPr lang="en">
                <a:solidFill>
                  <a:srgbClr val="F3F3F3"/>
                </a:solidFill>
              </a:rPr>
              <a:t>Current SCREEN Display</a:t>
            </a:r>
          </a:p>
        </p:txBody>
      </p:sp>
      <p:sp>
        <p:nvSpPr>
          <p:cNvPr id="269" name="Shape 26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3" name="Shape 273"/>
        <p:cNvGrpSpPr/>
        <p:nvPr/>
      </p:nvGrpSpPr>
      <p:grpSpPr>
        <a:xfrm>
          <a:off x="0" y="0"/>
          <a:ext cx="0" cy="0"/>
          <a:chOff x="0" y="0"/>
          <a:chExt cx="0" cy="0"/>
        </a:xfrm>
      </p:grpSpPr>
      <p:sp>
        <p:nvSpPr>
          <p:cNvPr id="274" name="Shape 274"/>
          <p:cNvSpPr txBox="1"/>
          <p:nvPr/>
        </p:nvSpPr>
        <p:spPr>
          <a:xfrm>
            <a:off x="0" y="80525"/>
            <a:ext cx="9144000" cy="796500"/>
          </a:xfrm>
          <a:prstGeom prst="rect">
            <a:avLst/>
          </a:prstGeom>
          <a:noFill/>
          <a:ln>
            <a:noFill/>
          </a:ln>
        </p:spPr>
        <p:txBody>
          <a:bodyPr anchorCtr="0" anchor="t" bIns="91425" lIns="91425" rIns="91425" tIns="91425">
            <a:noAutofit/>
          </a:bodyPr>
          <a:lstStyle/>
          <a:p>
            <a:pPr lvl="0" rtl="0" algn="ctr">
              <a:spcBef>
                <a:spcPts val="0"/>
              </a:spcBef>
              <a:buNone/>
            </a:pPr>
            <a:r>
              <a:rPr lang="en" sz="2400">
                <a:latin typeface="Calibri"/>
                <a:ea typeface="Calibri"/>
                <a:cs typeface="Calibri"/>
                <a:sym typeface="Calibri"/>
              </a:rPr>
              <a:t>Overview of Current SCREEN UCSC Genome Browser Display</a:t>
            </a:r>
          </a:p>
        </p:txBody>
      </p:sp>
      <p:pic>
        <p:nvPicPr>
          <p:cNvPr id="275" name="Shape 275"/>
          <p:cNvPicPr preferRelativeResize="0"/>
          <p:nvPr/>
        </p:nvPicPr>
        <p:blipFill>
          <a:blip r:embed="rId3">
            <a:alphaModFix/>
          </a:blip>
          <a:stretch>
            <a:fillRect/>
          </a:stretch>
        </p:blipFill>
        <p:spPr>
          <a:xfrm>
            <a:off x="165925" y="667825"/>
            <a:ext cx="6087499" cy="2855374"/>
          </a:xfrm>
          <a:prstGeom prst="rect">
            <a:avLst/>
          </a:prstGeom>
          <a:noFill/>
          <a:ln>
            <a:noFill/>
          </a:ln>
        </p:spPr>
      </p:pic>
      <p:pic>
        <p:nvPicPr>
          <p:cNvPr id="276" name="Shape 276"/>
          <p:cNvPicPr preferRelativeResize="0"/>
          <p:nvPr/>
        </p:nvPicPr>
        <p:blipFill>
          <a:blip r:embed="rId4">
            <a:alphaModFix/>
          </a:blip>
          <a:stretch>
            <a:fillRect/>
          </a:stretch>
        </p:blipFill>
        <p:spPr>
          <a:xfrm>
            <a:off x="1589468" y="3724700"/>
            <a:ext cx="6573504" cy="973050"/>
          </a:xfrm>
          <a:prstGeom prst="rect">
            <a:avLst/>
          </a:prstGeom>
          <a:noFill/>
          <a:ln>
            <a:noFill/>
          </a:ln>
        </p:spPr>
      </p:pic>
      <p:sp>
        <p:nvSpPr>
          <p:cNvPr id="277" name="Shape 277"/>
          <p:cNvSpPr/>
          <p:nvPr/>
        </p:nvSpPr>
        <p:spPr>
          <a:xfrm>
            <a:off x="1564375" y="3665425"/>
            <a:ext cx="6573600" cy="1032300"/>
          </a:xfrm>
          <a:prstGeom prst="rect">
            <a:avLst/>
          </a:prstGeom>
          <a:no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78" name="Shape 278"/>
          <p:cNvSpPr/>
          <p:nvPr/>
        </p:nvSpPr>
        <p:spPr>
          <a:xfrm>
            <a:off x="5179050" y="869700"/>
            <a:ext cx="94800" cy="2795700"/>
          </a:xfrm>
          <a:prstGeom prst="rect">
            <a:avLst/>
          </a:prstGeom>
          <a:no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79" name="Shape 279"/>
          <p:cNvSpPr txBox="1"/>
          <p:nvPr/>
        </p:nvSpPr>
        <p:spPr>
          <a:xfrm>
            <a:off x="6482775" y="2992325"/>
            <a:ext cx="2601900" cy="619500"/>
          </a:xfrm>
          <a:prstGeom prst="rect">
            <a:avLst/>
          </a:prstGeom>
          <a:noFill/>
          <a:ln>
            <a:noFill/>
          </a:ln>
        </p:spPr>
        <p:txBody>
          <a:bodyPr anchorCtr="0" anchor="t" bIns="91425" lIns="91425" rIns="91425" tIns="91425">
            <a:noAutofit/>
          </a:bodyPr>
          <a:lstStyle/>
          <a:p>
            <a:pPr lvl="0">
              <a:spcBef>
                <a:spcPts val="0"/>
              </a:spcBef>
              <a:buNone/>
            </a:pPr>
            <a:r>
              <a:rPr lang="en" sz="1700">
                <a:latin typeface="Calibri"/>
                <a:ea typeface="Calibri"/>
                <a:cs typeface="Calibri"/>
                <a:sym typeface="Calibri"/>
              </a:rPr>
              <a:t>Z-scores for this cRE in </a:t>
            </a:r>
          </a:p>
          <a:p>
            <a:pPr lvl="0" rtl="0">
              <a:spcBef>
                <a:spcPts val="0"/>
              </a:spcBef>
              <a:buNone/>
            </a:pPr>
            <a:r>
              <a:rPr lang="en" sz="1700">
                <a:latin typeface="Calibri"/>
                <a:ea typeface="Calibri"/>
                <a:cs typeface="Calibri"/>
                <a:sym typeface="Calibri"/>
              </a:rPr>
              <a:t>B cells</a:t>
            </a:r>
          </a:p>
        </p:txBody>
      </p:sp>
      <p:sp>
        <p:nvSpPr>
          <p:cNvPr id="280" name="Shape 280"/>
          <p:cNvSpPr/>
          <p:nvPr/>
        </p:nvSpPr>
        <p:spPr>
          <a:xfrm>
            <a:off x="0" y="4724700"/>
            <a:ext cx="2242800" cy="418800"/>
          </a:xfrm>
          <a:prstGeom prst="rect">
            <a:avLst/>
          </a:prstGeom>
          <a:solidFill>
            <a:srgbClr val="5304FF">
              <a:alpha val="59620"/>
            </a:srgbClr>
          </a:solidFill>
          <a:ln>
            <a:noFill/>
          </a:ln>
        </p:spPr>
        <p:txBody>
          <a:bodyPr anchorCtr="0" anchor="ctr" bIns="91425" lIns="91425" rIns="91425" tIns="91425">
            <a:noAutofit/>
          </a:bodyPr>
          <a:lstStyle/>
          <a:p>
            <a:pPr lvl="0" rtl="0">
              <a:spcBef>
                <a:spcPts val="0"/>
              </a:spcBef>
              <a:buNone/>
            </a:pPr>
            <a:r>
              <a:rPr lang="en">
                <a:solidFill>
                  <a:srgbClr val="F3F3F3"/>
                </a:solidFill>
              </a:rPr>
              <a:t>Current SCREEN Display</a:t>
            </a:r>
          </a:p>
        </p:txBody>
      </p:sp>
      <p:sp>
        <p:nvSpPr>
          <p:cNvPr id="281" name="Shape 281"/>
          <p:cNvSpPr txBox="1"/>
          <p:nvPr/>
        </p:nvSpPr>
        <p:spPr>
          <a:xfrm>
            <a:off x="2242800" y="3683775"/>
            <a:ext cx="769200" cy="178500"/>
          </a:xfrm>
          <a:prstGeom prst="rect">
            <a:avLst/>
          </a:prstGeom>
          <a:solidFill>
            <a:srgbClr val="FFFFFF"/>
          </a:solidFill>
          <a:ln>
            <a:noFill/>
          </a:ln>
        </p:spPr>
        <p:txBody>
          <a:bodyPr anchorCtr="0" anchor="t" bIns="91425" lIns="91425" rIns="91425" tIns="91425">
            <a:noAutofit/>
          </a:bodyPr>
          <a:lstStyle/>
          <a:p>
            <a:pPr lvl="0" rtl="0">
              <a:spcBef>
                <a:spcPts val="0"/>
              </a:spcBef>
              <a:buNone/>
            </a:pPr>
            <a:r>
              <a:rPr b="1" lang="en" sz="800"/>
              <a:t>PCT    SCT</a:t>
            </a:r>
          </a:p>
        </p:txBody>
      </p:sp>
      <p:sp>
        <p:nvSpPr>
          <p:cNvPr id="282" name="Shape 28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6" name="Shape 286"/>
        <p:cNvGrpSpPr/>
        <p:nvPr/>
      </p:nvGrpSpPr>
      <p:grpSpPr>
        <a:xfrm>
          <a:off x="0" y="0"/>
          <a:ext cx="0" cy="0"/>
          <a:chOff x="0" y="0"/>
          <a:chExt cx="0" cy="0"/>
        </a:xfrm>
      </p:grpSpPr>
      <p:pic>
        <p:nvPicPr>
          <p:cNvPr descr="Color-Overview.png" id="287" name="Shape 287"/>
          <p:cNvPicPr preferRelativeResize="0"/>
          <p:nvPr/>
        </p:nvPicPr>
        <p:blipFill rotWithShape="1">
          <a:blip r:embed="rId3">
            <a:alphaModFix/>
          </a:blip>
          <a:srcRect b="0" l="0" r="0" t="0"/>
          <a:stretch/>
        </p:blipFill>
        <p:spPr>
          <a:xfrm>
            <a:off x="1221875" y="106400"/>
            <a:ext cx="2074774" cy="4302100"/>
          </a:xfrm>
          <a:prstGeom prst="rect">
            <a:avLst/>
          </a:prstGeom>
          <a:noFill/>
          <a:ln>
            <a:noFill/>
          </a:ln>
        </p:spPr>
      </p:pic>
      <p:sp>
        <p:nvSpPr>
          <p:cNvPr id="288" name="Shape 288"/>
          <p:cNvSpPr txBox="1"/>
          <p:nvPr/>
        </p:nvSpPr>
        <p:spPr>
          <a:xfrm>
            <a:off x="3820875" y="143850"/>
            <a:ext cx="4952700" cy="796500"/>
          </a:xfrm>
          <a:prstGeom prst="rect">
            <a:avLst/>
          </a:prstGeom>
          <a:noFill/>
          <a:ln>
            <a:noFill/>
          </a:ln>
        </p:spPr>
        <p:txBody>
          <a:bodyPr anchorCtr="0" anchor="t" bIns="91425" lIns="91425" rIns="91425" tIns="91425">
            <a:noAutofit/>
          </a:bodyPr>
          <a:lstStyle/>
          <a:p>
            <a:pPr lvl="0" rtl="0" algn="ctr">
              <a:spcBef>
                <a:spcPts val="0"/>
              </a:spcBef>
              <a:buNone/>
            </a:pPr>
            <a:r>
              <a:rPr lang="en" sz="2400">
                <a:latin typeface="Calibri"/>
                <a:ea typeface="Calibri"/>
                <a:cs typeface="Calibri"/>
                <a:sym typeface="Calibri"/>
              </a:rPr>
              <a:t>Barbara &amp; Ross's Proposal</a:t>
            </a:r>
          </a:p>
        </p:txBody>
      </p:sp>
      <p:sp>
        <p:nvSpPr>
          <p:cNvPr id="289" name="Shape 289"/>
          <p:cNvSpPr txBox="1"/>
          <p:nvPr/>
        </p:nvSpPr>
        <p:spPr>
          <a:xfrm>
            <a:off x="3879675" y="1125625"/>
            <a:ext cx="4893900" cy="3917100"/>
          </a:xfrm>
          <a:prstGeom prst="rect">
            <a:avLst/>
          </a:prstGeom>
          <a:noFill/>
          <a:ln>
            <a:noFill/>
          </a:ln>
        </p:spPr>
        <p:txBody>
          <a:bodyPr anchorCtr="0" anchor="t" bIns="91425" lIns="91425" rIns="91425" tIns="91425">
            <a:noAutofit/>
          </a:bodyPr>
          <a:lstStyle/>
          <a:p>
            <a:pPr indent="-342900" lvl="0" marL="457200" rtl="0">
              <a:spcBef>
                <a:spcPts val="0"/>
              </a:spcBef>
              <a:buSzPct val="100000"/>
              <a:buFont typeface="Calibri"/>
              <a:buChar char="-"/>
            </a:pPr>
            <a:r>
              <a:rPr lang="en" sz="1800">
                <a:latin typeface="Calibri"/>
                <a:ea typeface="Calibri"/>
                <a:cs typeface="Calibri"/>
                <a:sym typeface="Calibri"/>
              </a:rPr>
              <a:t>cREs are not classified into groups. </a:t>
            </a:r>
          </a:p>
          <a:p>
            <a:pPr lvl="0" rtl="0">
              <a:spcBef>
                <a:spcPts val="0"/>
              </a:spcBef>
              <a:buNone/>
            </a:pPr>
            <a:r>
              <a:t/>
            </a:r>
            <a:endParaRPr sz="1800">
              <a:latin typeface="Calibri"/>
              <a:ea typeface="Calibri"/>
              <a:cs typeface="Calibri"/>
              <a:sym typeface="Calibri"/>
            </a:endParaRPr>
          </a:p>
          <a:p>
            <a:pPr indent="-342900" lvl="0" marL="457200" rtl="0">
              <a:spcBef>
                <a:spcPts val="0"/>
              </a:spcBef>
              <a:buSzPct val="100000"/>
              <a:buFont typeface="Calibri"/>
              <a:buChar char="-"/>
            </a:pPr>
            <a:r>
              <a:rPr lang="en" sz="1800">
                <a:latin typeface="Calibri"/>
                <a:ea typeface="Calibri"/>
                <a:cs typeface="Calibri"/>
                <a:sym typeface="Calibri"/>
              </a:rPr>
              <a:t>Instead, </a:t>
            </a:r>
            <a:r>
              <a:rPr lang="en" sz="1800">
                <a:latin typeface="Calibri"/>
                <a:ea typeface="Calibri"/>
                <a:cs typeface="Calibri"/>
                <a:sym typeface="Calibri"/>
              </a:rPr>
              <a:t>they propose to</a:t>
            </a:r>
            <a:r>
              <a:rPr lang="en" sz="1800">
                <a:latin typeface="Calibri"/>
                <a:ea typeface="Calibri"/>
                <a:cs typeface="Calibri"/>
                <a:sym typeface="Calibri"/>
              </a:rPr>
              <a:t> directly display the </a:t>
            </a:r>
            <a:r>
              <a:rPr lang="en" sz="1800">
                <a:latin typeface="Calibri"/>
                <a:ea typeface="Calibri"/>
                <a:cs typeface="Calibri"/>
                <a:sym typeface="Calibri"/>
              </a:rPr>
              <a:t>thresholded data using</a:t>
            </a:r>
            <a:r>
              <a:rPr lang="en" sz="1800">
                <a:latin typeface="Calibri"/>
                <a:ea typeface="Calibri"/>
                <a:cs typeface="Calibri"/>
                <a:sym typeface="Calibri"/>
              </a:rPr>
              <a:t> four color (Z-score ≥ 1.64) or grey (</a:t>
            </a:r>
            <a:r>
              <a:rPr lang="en" sz="1800">
                <a:solidFill>
                  <a:schemeClr val="dk1"/>
                </a:solidFill>
                <a:latin typeface="Calibri"/>
                <a:ea typeface="Calibri"/>
                <a:cs typeface="Calibri"/>
                <a:sym typeface="Calibri"/>
              </a:rPr>
              <a:t>Z-score &lt; 1.64)</a:t>
            </a:r>
            <a:r>
              <a:rPr lang="en" sz="1800">
                <a:latin typeface="Calibri"/>
                <a:ea typeface="Calibri"/>
                <a:cs typeface="Calibri"/>
                <a:sym typeface="Calibri"/>
              </a:rPr>
              <a:t> boxes</a:t>
            </a:r>
            <a:r>
              <a:rPr lang="en" sz="1800">
                <a:latin typeface="Calibri"/>
                <a:ea typeface="Calibri"/>
                <a:cs typeface="Calibri"/>
                <a:sym typeface="Calibri"/>
              </a:rPr>
              <a:t>, with each box corresponding to a data type.</a:t>
            </a:r>
          </a:p>
          <a:p>
            <a:pPr lvl="0" rtl="0">
              <a:spcBef>
                <a:spcPts val="0"/>
              </a:spcBef>
              <a:buNone/>
            </a:pPr>
            <a:r>
              <a:t/>
            </a:r>
            <a:endParaRPr sz="1800">
              <a:latin typeface="Calibri"/>
              <a:ea typeface="Calibri"/>
              <a:cs typeface="Calibri"/>
              <a:sym typeface="Calibri"/>
            </a:endParaRPr>
          </a:p>
          <a:p>
            <a:pPr indent="-342900" lvl="0" marL="457200" rtl="0">
              <a:spcBef>
                <a:spcPts val="0"/>
              </a:spcBef>
              <a:buSzPct val="100000"/>
              <a:buFont typeface="Calibri"/>
              <a:buChar char="-"/>
            </a:pPr>
            <a:r>
              <a:rPr lang="en" sz="1800">
                <a:latin typeface="Calibri"/>
                <a:ea typeface="Calibri"/>
                <a:cs typeface="Calibri"/>
                <a:sym typeface="Calibri"/>
              </a:rPr>
              <a:t>There are 16 combinations when all four data types are available for a particular cell type (7 combinations for which DNase Z-score &lt; 1.64 are omitted in the left figure)</a:t>
            </a:r>
          </a:p>
        </p:txBody>
      </p:sp>
      <p:sp>
        <p:nvSpPr>
          <p:cNvPr id="290" name="Shape 290"/>
          <p:cNvSpPr/>
          <p:nvPr/>
        </p:nvSpPr>
        <p:spPr>
          <a:xfrm>
            <a:off x="0" y="4724700"/>
            <a:ext cx="3039299" cy="418800"/>
          </a:xfrm>
          <a:prstGeom prst="rect">
            <a:avLst/>
          </a:prstGeom>
          <a:solidFill>
            <a:srgbClr val="BF9000"/>
          </a:solidFill>
          <a:ln>
            <a:noFill/>
          </a:ln>
        </p:spPr>
        <p:txBody>
          <a:bodyPr anchorCtr="0" anchor="ctr" bIns="91425" lIns="91425" rIns="91425" tIns="91425">
            <a:noAutofit/>
          </a:bodyPr>
          <a:lstStyle/>
          <a:p>
            <a:pPr lvl="0" rtl="0">
              <a:spcBef>
                <a:spcPts val="0"/>
              </a:spcBef>
              <a:buNone/>
            </a:pPr>
            <a:r>
              <a:rPr lang="en">
                <a:solidFill>
                  <a:srgbClr val="F3F3F3"/>
                </a:solidFill>
              </a:rPr>
              <a:t>Barbara &amp; Ross's Proposed Display</a:t>
            </a:r>
          </a:p>
        </p:txBody>
      </p:sp>
      <p:sp>
        <p:nvSpPr>
          <p:cNvPr id="291" name="Shape 29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 name="Shape 60"/>
        <p:cNvGrpSpPr/>
        <p:nvPr/>
      </p:nvGrpSpPr>
      <p:grpSpPr>
        <a:xfrm>
          <a:off x="0" y="0"/>
          <a:ext cx="0" cy="0"/>
          <a:chOff x="0" y="0"/>
          <a:chExt cx="0" cy="0"/>
        </a:xfrm>
      </p:grpSpPr>
      <p:pic>
        <p:nvPicPr>
          <p:cNvPr descr="Category-Flow-Chart.hg19.png" id="61" name="Shape 61"/>
          <p:cNvPicPr preferRelativeResize="0"/>
          <p:nvPr/>
        </p:nvPicPr>
        <p:blipFill>
          <a:blip r:embed="rId3">
            <a:alphaModFix/>
          </a:blip>
          <a:stretch>
            <a:fillRect/>
          </a:stretch>
        </p:blipFill>
        <p:spPr>
          <a:xfrm>
            <a:off x="318325" y="0"/>
            <a:ext cx="3116746" cy="5143500"/>
          </a:xfrm>
          <a:prstGeom prst="rect">
            <a:avLst/>
          </a:prstGeom>
          <a:noFill/>
          <a:ln>
            <a:noFill/>
          </a:ln>
        </p:spPr>
      </p:pic>
      <p:sp>
        <p:nvSpPr>
          <p:cNvPr id="62" name="Shape 62"/>
          <p:cNvSpPr txBox="1"/>
          <p:nvPr/>
        </p:nvSpPr>
        <p:spPr>
          <a:xfrm>
            <a:off x="3164325" y="80525"/>
            <a:ext cx="5979600" cy="796500"/>
          </a:xfrm>
          <a:prstGeom prst="rect">
            <a:avLst/>
          </a:prstGeom>
          <a:noFill/>
          <a:ln>
            <a:noFill/>
          </a:ln>
        </p:spPr>
        <p:txBody>
          <a:bodyPr anchorCtr="0" anchor="t" bIns="91425" lIns="91425" rIns="91425" tIns="91425">
            <a:noAutofit/>
          </a:bodyPr>
          <a:lstStyle/>
          <a:p>
            <a:pPr lvl="0" rtl="0" algn="ctr">
              <a:spcBef>
                <a:spcPts val="0"/>
              </a:spcBef>
              <a:buNone/>
            </a:pPr>
            <a:r>
              <a:rPr lang="en" sz="2400">
                <a:latin typeface="Calibri"/>
                <a:ea typeface="Calibri"/>
                <a:cs typeface="Calibri"/>
                <a:sym typeface="Calibri"/>
              </a:rPr>
              <a:t>Current Registry Classification Methods</a:t>
            </a:r>
          </a:p>
        </p:txBody>
      </p:sp>
      <p:sp>
        <p:nvSpPr>
          <p:cNvPr id="63" name="Shape 63"/>
          <p:cNvSpPr txBox="1"/>
          <p:nvPr/>
        </p:nvSpPr>
        <p:spPr>
          <a:xfrm>
            <a:off x="3483975" y="734800"/>
            <a:ext cx="5598000" cy="4065000"/>
          </a:xfrm>
          <a:prstGeom prst="rect">
            <a:avLst/>
          </a:prstGeom>
          <a:noFill/>
          <a:ln>
            <a:noFill/>
          </a:ln>
        </p:spPr>
        <p:txBody>
          <a:bodyPr anchorCtr="0" anchor="t" bIns="91425" lIns="91425" rIns="91425" tIns="91425">
            <a:noAutofit/>
          </a:bodyPr>
          <a:lstStyle/>
          <a:p>
            <a:pPr indent="-342900" lvl="0" marL="457200" rtl="0">
              <a:spcBef>
                <a:spcPts val="0"/>
              </a:spcBef>
              <a:buSzPct val="100000"/>
              <a:buFont typeface="Calibri"/>
              <a:buAutoNum type="arabicPeriod"/>
            </a:pPr>
            <a:r>
              <a:rPr b="1" lang="en" sz="1800">
                <a:latin typeface="Calibri"/>
                <a:ea typeface="Calibri"/>
                <a:cs typeface="Calibri"/>
                <a:sym typeface="Calibri"/>
              </a:rPr>
              <a:t>Pan-c</a:t>
            </a:r>
            <a:r>
              <a:rPr b="1" lang="en" sz="1800">
                <a:latin typeface="Calibri"/>
                <a:ea typeface="Calibri"/>
                <a:cs typeface="Calibri"/>
                <a:sym typeface="Calibri"/>
              </a:rPr>
              <a:t>ell-type (PCT) classification:</a:t>
            </a:r>
          </a:p>
          <a:p>
            <a:pPr indent="0" lvl="0" marL="457200" rtl="0">
              <a:spcBef>
                <a:spcPts val="0"/>
              </a:spcBef>
              <a:buNone/>
            </a:pPr>
            <a:r>
              <a:rPr lang="en" sz="1800">
                <a:latin typeface="Calibri"/>
                <a:ea typeface="Calibri"/>
                <a:cs typeface="Calibri"/>
                <a:sym typeface="Calibri"/>
              </a:rPr>
              <a:t>Using the flow chart to the left we classify cREs into groups based on max Z-score of H3K4me3, H3K27ac and CTCF signal across all cell types and distance from TSS.</a:t>
            </a:r>
          </a:p>
          <a:p>
            <a:pPr indent="0" lvl="0" marL="914400" rtl="0">
              <a:spcBef>
                <a:spcPts val="0"/>
              </a:spcBef>
              <a:buNone/>
            </a:pPr>
            <a:r>
              <a:rPr b="1" lang="en">
                <a:latin typeface="Calibri"/>
                <a:ea typeface="Calibri"/>
                <a:cs typeface="Calibri"/>
                <a:sym typeface="Calibri"/>
              </a:rPr>
              <a:t>Definition of “pan-” as a prefix:</a:t>
            </a:r>
          </a:p>
          <a:p>
            <a:pPr indent="0" lvl="0" marL="914400" rtl="0">
              <a:spcBef>
                <a:spcPts val="0"/>
              </a:spcBef>
              <a:buNone/>
            </a:pPr>
            <a:r>
              <a:rPr lang="en">
                <a:latin typeface="Calibri"/>
                <a:ea typeface="Calibri"/>
                <a:cs typeface="Calibri"/>
                <a:sym typeface="Calibri"/>
              </a:rPr>
              <a:t>all-inclusive, especially in relation to the whole of a continent, racial group, religion, etc. e.g., "pan-African", “pan-cancer”</a:t>
            </a:r>
            <a:br>
              <a:rPr lang="en">
                <a:latin typeface="Calibri"/>
                <a:ea typeface="Calibri"/>
                <a:cs typeface="Calibri"/>
                <a:sym typeface="Calibri"/>
              </a:rPr>
            </a:br>
          </a:p>
          <a:p>
            <a:pPr indent="-342900" lvl="0" marL="457200" rtl="0">
              <a:spcBef>
                <a:spcPts val="0"/>
              </a:spcBef>
              <a:buSzPct val="100000"/>
              <a:buFont typeface="Calibri"/>
              <a:buAutoNum type="arabicPeriod"/>
            </a:pPr>
            <a:r>
              <a:rPr b="1" lang="en" sz="1800">
                <a:latin typeface="Calibri"/>
                <a:ea typeface="Calibri"/>
                <a:cs typeface="Calibri"/>
                <a:sym typeface="Calibri"/>
              </a:rPr>
              <a:t>Single-cell-type (SCT) classification:</a:t>
            </a:r>
          </a:p>
          <a:p>
            <a:pPr indent="0" lvl="0" marL="457200" rtl="0">
              <a:spcBef>
                <a:spcPts val="0"/>
              </a:spcBef>
              <a:buNone/>
            </a:pPr>
            <a:r>
              <a:rPr lang="en" sz="1800">
                <a:latin typeface="Calibri"/>
                <a:ea typeface="Calibri"/>
                <a:cs typeface="Calibri"/>
                <a:sym typeface="Calibri"/>
              </a:rPr>
              <a:t>Using the same flowchart we also classify cREs using Z-scores in individual cell types (without taking into account information in other cell types). In cell types without all available data, we still make classifications but skip over the corresponding branches in the chart.</a:t>
            </a:r>
          </a:p>
          <a:p>
            <a:pPr lvl="0">
              <a:spcBef>
                <a:spcPts val="0"/>
              </a:spcBef>
              <a:buNone/>
            </a:pPr>
            <a:r>
              <a:t/>
            </a:r>
            <a:endParaRPr/>
          </a:p>
        </p:txBody>
      </p:sp>
      <p:sp>
        <p:nvSpPr>
          <p:cNvPr id="64" name="Shape 6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5" name="Shape 295"/>
        <p:cNvGrpSpPr/>
        <p:nvPr/>
      </p:nvGrpSpPr>
      <p:grpSpPr>
        <a:xfrm>
          <a:off x="0" y="0"/>
          <a:ext cx="0" cy="0"/>
          <a:chOff x="0" y="0"/>
          <a:chExt cx="0" cy="0"/>
        </a:xfrm>
      </p:grpSpPr>
      <p:sp>
        <p:nvSpPr>
          <p:cNvPr id="296" name="Shape 296"/>
          <p:cNvSpPr txBox="1"/>
          <p:nvPr/>
        </p:nvSpPr>
        <p:spPr>
          <a:xfrm>
            <a:off x="47425" y="59275"/>
            <a:ext cx="9030600" cy="796500"/>
          </a:xfrm>
          <a:prstGeom prst="rect">
            <a:avLst/>
          </a:prstGeom>
          <a:noFill/>
          <a:ln>
            <a:noFill/>
          </a:ln>
        </p:spPr>
        <p:txBody>
          <a:bodyPr anchorCtr="0" anchor="t" bIns="91425" lIns="91425" rIns="91425" tIns="91425">
            <a:noAutofit/>
          </a:bodyPr>
          <a:lstStyle/>
          <a:p>
            <a:pPr lvl="0" rtl="0" algn="ctr">
              <a:spcBef>
                <a:spcPts val="0"/>
              </a:spcBef>
              <a:buNone/>
            </a:pPr>
            <a:r>
              <a:rPr lang="en" sz="2400">
                <a:latin typeface="Calibri"/>
                <a:ea typeface="Calibri"/>
                <a:cs typeface="Calibri"/>
                <a:sym typeface="Calibri"/>
              </a:rPr>
              <a:t>Overview of Barbara &amp; Ross's Proposed Display</a:t>
            </a:r>
          </a:p>
        </p:txBody>
      </p:sp>
      <p:pic>
        <p:nvPicPr>
          <p:cNvPr id="297" name="Shape 297"/>
          <p:cNvPicPr preferRelativeResize="0"/>
          <p:nvPr/>
        </p:nvPicPr>
        <p:blipFill>
          <a:blip r:embed="rId3">
            <a:alphaModFix/>
          </a:blip>
          <a:stretch>
            <a:fillRect/>
          </a:stretch>
        </p:blipFill>
        <p:spPr>
          <a:xfrm>
            <a:off x="164250" y="855775"/>
            <a:ext cx="6710823" cy="3683300"/>
          </a:xfrm>
          <a:prstGeom prst="rect">
            <a:avLst/>
          </a:prstGeom>
          <a:noFill/>
          <a:ln>
            <a:noFill/>
          </a:ln>
        </p:spPr>
      </p:pic>
      <p:cxnSp>
        <p:nvCxnSpPr>
          <p:cNvPr id="298" name="Shape 298"/>
          <p:cNvCxnSpPr/>
          <p:nvPr/>
        </p:nvCxnSpPr>
        <p:spPr>
          <a:xfrm flipH="1" rot="10800000">
            <a:off x="6885525" y="1102300"/>
            <a:ext cx="343800" cy="142200"/>
          </a:xfrm>
          <a:prstGeom prst="straightConnector1">
            <a:avLst/>
          </a:prstGeom>
          <a:noFill/>
          <a:ln cap="flat" cmpd="sng" w="19050">
            <a:solidFill>
              <a:srgbClr val="000000"/>
            </a:solidFill>
            <a:prstDash val="solid"/>
            <a:round/>
            <a:headEnd len="lg" w="lg" type="none"/>
            <a:tailEnd len="lg" w="lg" type="stealth"/>
          </a:ln>
        </p:spPr>
      </p:cxnSp>
      <p:sp>
        <p:nvSpPr>
          <p:cNvPr id="299" name="Shape 299"/>
          <p:cNvSpPr txBox="1"/>
          <p:nvPr/>
        </p:nvSpPr>
        <p:spPr>
          <a:xfrm>
            <a:off x="7229325" y="694525"/>
            <a:ext cx="2720400" cy="796500"/>
          </a:xfrm>
          <a:prstGeom prst="rect">
            <a:avLst/>
          </a:prstGeom>
          <a:noFill/>
          <a:ln>
            <a:noFill/>
          </a:ln>
        </p:spPr>
        <p:txBody>
          <a:bodyPr anchorCtr="0" anchor="t" bIns="91425" lIns="91425" rIns="91425" tIns="91425">
            <a:noAutofit/>
          </a:bodyPr>
          <a:lstStyle/>
          <a:p>
            <a:pPr lvl="0">
              <a:spcBef>
                <a:spcPts val="0"/>
              </a:spcBef>
              <a:buNone/>
            </a:pPr>
            <a:r>
              <a:rPr lang="en" sz="1600">
                <a:latin typeface="Calibri"/>
                <a:ea typeface="Calibri"/>
                <a:cs typeface="Calibri"/>
                <a:sym typeface="Calibri"/>
              </a:rPr>
              <a:t>cRE tracks displaying</a:t>
            </a:r>
          </a:p>
          <a:p>
            <a:pPr lvl="0" rtl="0">
              <a:spcBef>
                <a:spcPts val="0"/>
              </a:spcBef>
              <a:buNone/>
            </a:pPr>
            <a:r>
              <a:rPr lang="en" sz="1600">
                <a:latin typeface="Calibri"/>
                <a:ea typeface="Calibri"/>
                <a:cs typeface="Calibri"/>
                <a:sym typeface="Calibri"/>
              </a:rPr>
              <a:t>Color for maxZ &gt; 1.64</a:t>
            </a:r>
          </a:p>
        </p:txBody>
      </p:sp>
      <p:cxnSp>
        <p:nvCxnSpPr>
          <p:cNvPr id="300" name="Shape 300"/>
          <p:cNvCxnSpPr/>
          <p:nvPr/>
        </p:nvCxnSpPr>
        <p:spPr>
          <a:xfrm>
            <a:off x="6832275" y="1491025"/>
            <a:ext cx="450300" cy="177900"/>
          </a:xfrm>
          <a:prstGeom prst="straightConnector1">
            <a:avLst/>
          </a:prstGeom>
          <a:noFill/>
          <a:ln cap="flat" cmpd="sng" w="19050">
            <a:solidFill>
              <a:srgbClr val="000000"/>
            </a:solidFill>
            <a:prstDash val="solid"/>
            <a:round/>
            <a:headEnd len="lg" w="lg" type="none"/>
            <a:tailEnd len="lg" w="lg" type="stealth"/>
          </a:ln>
        </p:spPr>
      </p:cxnSp>
      <p:sp>
        <p:nvSpPr>
          <p:cNvPr id="301" name="Shape 301"/>
          <p:cNvSpPr txBox="1"/>
          <p:nvPr/>
        </p:nvSpPr>
        <p:spPr>
          <a:xfrm>
            <a:off x="7075175" y="1639125"/>
            <a:ext cx="2720400" cy="796500"/>
          </a:xfrm>
          <a:prstGeom prst="rect">
            <a:avLst/>
          </a:prstGeom>
          <a:noFill/>
          <a:ln>
            <a:noFill/>
          </a:ln>
        </p:spPr>
        <p:txBody>
          <a:bodyPr anchorCtr="0" anchor="t" bIns="91425" lIns="91425" rIns="91425" tIns="91425">
            <a:noAutofit/>
          </a:bodyPr>
          <a:lstStyle/>
          <a:p>
            <a:pPr lvl="0">
              <a:spcBef>
                <a:spcPts val="0"/>
              </a:spcBef>
              <a:buNone/>
            </a:pPr>
            <a:r>
              <a:rPr lang="en" sz="1600">
                <a:latin typeface="Calibri"/>
                <a:ea typeface="Calibri"/>
                <a:cs typeface="Calibri"/>
                <a:sym typeface="Calibri"/>
              </a:rPr>
              <a:t>B cell tracks displaying</a:t>
            </a:r>
          </a:p>
          <a:p>
            <a:pPr lvl="0">
              <a:spcBef>
                <a:spcPts val="0"/>
              </a:spcBef>
              <a:buNone/>
            </a:pPr>
            <a:r>
              <a:rPr lang="en" sz="1600">
                <a:latin typeface="Calibri"/>
                <a:ea typeface="Calibri"/>
                <a:cs typeface="Calibri"/>
                <a:sym typeface="Calibri"/>
              </a:rPr>
              <a:t>cREs with</a:t>
            </a:r>
          </a:p>
          <a:p>
            <a:pPr lvl="0" rtl="0">
              <a:spcBef>
                <a:spcPts val="0"/>
              </a:spcBef>
              <a:buNone/>
            </a:pPr>
            <a:r>
              <a:rPr lang="en" sz="1600">
                <a:latin typeface="Calibri"/>
                <a:ea typeface="Calibri"/>
                <a:cs typeface="Calibri"/>
                <a:sym typeface="Calibri"/>
              </a:rPr>
              <a:t>Z-scores &gt; 1.64</a:t>
            </a:r>
          </a:p>
        </p:txBody>
      </p:sp>
      <p:cxnSp>
        <p:nvCxnSpPr>
          <p:cNvPr id="302" name="Shape 302"/>
          <p:cNvCxnSpPr/>
          <p:nvPr/>
        </p:nvCxnSpPr>
        <p:spPr>
          <a:xfrm>
            <a:off x="6766975" y="1935587"/>
            <a:ext cx="486000" cy="1173300"/>
          </a:xfrm>
          <a:prstGeom prst="straightConnector1">
            <a:avLst/>
          </a:prstGeom>
          <a:noFill/>
          <a:ln cap="flat" cmpd="sng" w="19050">
            <a:solidFill>
              <a:srgbClr val="000000"/>
            </a:solidFill>
            <a:prstDash val="solid"/>
            <a:round/>
            <a:headEnd len="lg" w="lg" type="none"/>
            <a:tailEnd len="lg" w="lg" type="none"/>
          </a:ln>
        </p:spPr>
      </p:cxnSp>
      <p:cxnSp>
        <p:nvCxnSpPr>
          <p:cNvPr id="303" name="Shape 303"/>
          <p:cNvCxnSpPr/>
          <p:nvPr/>
        </p:nvCxnSpPr>
        <p:spPr>
          <a:xfrm flipH="1" rot="10800000">
            <a:off x="6861825" y="3099362"/>
            <a:ext cx="391200" cy="1042800"/>
          </a:xfrm>
          <a:prstGeom prst="straightConnector1">
            <a:avLst/>
          </a:prstGeom>
          <a:noFill/>
          <a:ln cap="flat" cmpd="sng" w="19050">
            <a:solidFill>
              <a:srgbClr val="000000"/>
            </a:solidFill>
            <a:prstDash val="solid"/>
            <a:round/>
            <a:headEnd len="lg" w="lg" type="none"/>
            <a:tailEnd len="lg" w="lg" type="none"/>
          </a:ln>
        </p:spPr>
      </p:cxnSp>
      <p:sp>
        <p:nvSpPr>
          <p:cNvPr id="304" name="Shape 304"/>
          <p:cNvSpPr txBox="1"/>
          <p:nvPr/>
        </p:nvSpPr>
        <p:spPr>
          <a:xfrm>
            <a:off x="7312275" y="2830250"/>
            <a:ext cx="1239000" cy="1258500"/>
          </a:xfrm>
          <a:prstGeom prst="rect">
            <a:avLst/>
          </a:prstGeom>
          <a:noFill/>
          <a:ln>
            <a:noFill/>
          </a:ln>
        </p:spPr>
        <p:txBody>
          <a:bodyPr anchorCtr="0" anchor="t" bIns="91425" lIns="91425" rIns="91425" tIns="91425">
            <a:noAutofit/>
          </a:bodyPr>
          <a:lstStyle/>
          <a:p>
            <a:pPr lvl="0" rtl="0">
              <a:spcBef>
                <a:spcPts val="0"/>
              </a:spcBef>
              <a:buNone/>
            </a:pPr>
            <a:r>
              <a:rPr lang="en">
                <a:latin typeface="Calibri"/>
                <a:ea typeface="Calibri"/>
                <a:cs typeface="Calibri"/>
                <a:sym typeface="Calibri"/>
              </a:rPr>
              <a:t>B cell signal:</a:t>
            </a:r>
          </a:p>
          <a:p>
            <a:pPr lvl="0" rtl="0">
              <a:spcBef>
                <a:spcPts val="0"/>
              </a:spcBef>
              <a:buNone/>
            </a:pPr>
            <a:r>
              <a:rPr lang="en">
                <a:latin typeface="Calibri"/>
                <a:ea typeface="Calibri"/>
                <a:cs typeface="Calibri"/>
                <a:sym typeface="Calibri"/>
              </a:rPr>
              <a:t>DNase</a:t>
            </a:r>
          </a:p>
          <a:p>
            <a:pPr lvl="0" rtl="0">
              <a:spcBef>
                <a:spcPts val="0"/>
              </a:spcBef>
              <a:buNone/>
            </a:pPr>
            <a:r>
              <a:rPr lang="en">
                <a:latin typeface="Calibri"/>
                <a:ea typeface="Calibri"/>
                <a:cs typeface="Calibri"/>
                <a:sym typeface="Calibri"/>
              </a:rPr>
              <a:t>H3K4me3</a:t>
            </a:r>
          </a:p>
          <a:p>
            <a:pPr lvl="0" rtl="0">
              <a:spcBef>
                <a:spcPts val="0"/>
              </a:spcBef>
              <a:buNone/>
            </a:pPr>
            <a:r>
              <a:rPr lang="en">
                <a:latin typeface="Calibri"/>
                <a:ea typeface="Calibri"/>
                <a:cs typeface="Calibri"/>
                <a:sym typeface="Calibri"/>
              </a:rPr>
              <a:t>H3K27ac</a:t>
            </a:r>
          </a:p>
          <a:p>
            <a:pPr lvl="0" rtl="0">
              <a:spcBef>
                <a:spcPts val="0"/>
              </a:spcBef>
              <a:buNone/>
            </a:pPr>
            <a:r>
              <a:rPr lang="en">
                <a:latin typeface="Calibri"/>
                <a:ea typeface="Calibri"/>
                <a:cs typeface="Calibri"/>
                <a:sym typeface="Calibri"/>
              </a:rPr>
              <a:t>CTCF</a:t>
            </a:r>
            <a:r>
              <a:rPr lang="en"/>
              <a:t> </a:t>
            </a:r>
          </a:p>
        </p:txBody>
      </p:sp>
      <p:sp>
        <p:nvSpPr>
          <p:cNvPr id="305" name="Shape 305"/>
          <p:cNvSpPr/>
          <p:nvPr/>
        </p:nvSpPr>
        <p:spPr>
          <a:xfrm>
            <a:off x="0" y="4724700"/>
            <a:ext cx="3039299" cy="418800"/>
          </a:xfrm>
          <a:prstGeom prst="rect">
            <a:avLst/>
          </a:prstGeom>
          <a:solidFill>
            <a:srgbClr val="BF9000"/>
          </a:solidFill>
          <a:ln>
            <a:noFill/>
          </a:ln>
        </p:spPr>
        <p:txBody>
          <a:bodyPr anchorCtr="0" anchor="ctr" bIns="91425" lIns="91425" rIns="91425" tIns="91425">
            <a:noAutofit/>
          </a:bodyPr>
          <a:lstStyle/>
          <a:p>
            <a:pPr lvl="0" rtl="0">
              <a:spcBef>
                <a:spcPts val="0"/>
              </a:spcBef>
              <a:buNone/>
            </a:pPr>
            <a:r>
              <a:rPr lang="en">
                <a:solidFill>
                  <a:srgbClr val="F3F3F3"/>
                </a:solidFill>
              </a:rPr>
              <a:t>Barbara &amp; Ross's Proposed Display</a:t>
            </a:r>
          </a:p>
        </p:txBody>
      </p:sp>
      <p:sp>
        <p:nvSpPr>
          <p:cNvPr id="306" name="Shape 30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0" name="Shape 310"/>
        <p:cNvGrpSpPr/>
        <p:nvPr/>
      </p:nvGrpSpPr>
      <p:grpSpPr>
        <a:xfrm>
          <a:off x="0" y="0"/>
          <a:ext cx="0" cy="0"/>
          <a:chOff x="0" y="0"/>
          <a:chExt cx="0" cy="0"/>
        </a:xfrm>
      </p:grpSpPr>
      <p:sp>
        <p:nvSpPr>
          <p:cNvPr id="311" name="Shape 311"/>
          <p:cNvSpPr txBox="1"/>
          <p:nvPr/>
        </p:nvSpPr>
        <p:spPr>
          <a:xfrm>
            <a:off x="0" y="0"/>
            <a:ext cx="9144000" cy="796500"/>
          </a:xfrm>
          <a:prstGeom prst="rect">
            <a:avLst/>
          </a:prstGeom>
          <a:noFill/>
          <a:ln>
            <a:noFill/>
          </a:ln>
        </p:spPr>
        <p:txBody>
          <a:bodyPr anchorCtr="0" anchor="t" bIns="91425" lIns="91425" rIns="91425" tIns="91425">
            <a:noAutofit/>
          </a:bodyPr>
          <a:lstStyle/>
          <a:p>
            <a:pPr lvl="0" rtl="0" algn="ctr">
              <a:spcBef>
                <a:spcPts val="0"/>
              </a:spcBef>
              <a:buNone/>
            </a:pPr>
            <a:r>
              <a:t/>
            </a:r>
            <a:endParaRPr sz="2400">
              <a:latin typeface="Calibri"/>
              <a:ea typeface="Calibri"/>
              <a:cs typeface="Calibri"/>
              <a:sym typeface="Calibri"/>
            </a:endParaRPr>
          </a:p>
        </p:txBody>
      </p:sp>
      <p:sp>
        <p:nvSpPr>
          <p:cNvPr id="312" name="Shape 312"/>
          <p:cNvSpPr txBox="1"/>
          <p:nvPr/>
        </p:nvSpPr>
        <p:spPr>
          <a:xfrm>
            <a:off x="47425" y="59275"/>
            <a:ext cx="9030600" cy="796500"/>
          </a:xfrm>
          <a:prstGeom prst="rect">
            <a:avLst/>
          </a:prstGeom>
          <a:noFill/>
          <a:ln>
            <a:noFill/>
          </a:ln>
        </p:spPr>
        <p:txBody>
          <a:bodyPr anchorCtr="0" anchor="t" bIns="91425" lIns="91425" rIns="91425" tIns="91425">
            <a:noAutofit/>
          </a:bodyPr>
          <a:lstStyle/>
          <a:p>
            <a:pPr lvl="0" algn="ctr">
              <a:spcBef>
                <a:spcPts val="0"/>
              </a:spcBef>
              <a:buNone/>
            </a:pPr>
            <a:r>
              <a:rPr lang="en" sz="2400">
                <a:latin typeface="Calibri"/>
                <a:ea typeface="Calibri"/>
                <a:cs typeface="Calibri"/>
                <a:sym typeface="Calibri"/>
              </a:rPr>
              <a:t>Comparing tracks across three cell types that have all 4 datatypes </a:t>
            </a:r>
          </a:p>
          <a:p>
            <a:pPr lvl="0" algn="ctr">
              <a:spcBef>
                <a:spcPts val="0"/>
              </a:spcBef>
              <a:buNone/>
            </a:pPr>
            <a:r>
              <a:rPr lang="en" sz="2400">
                <a:latin typeface="Calibri"/>
                <a:ea typeface="Calibri"/>
                <a:cs typeface="Calibri"/>
                <a:sym typeface="Calibri"/>
              </a:rPr>
              <a:t>(DNase, H3K4me3, H3K27ac, and CTCF)</a:t>
            </a:r>
          </a:p>
        </p:txBody>
      </p:sp>
      <p:sp>
        <p:nvSpPr>
          <p:cNvPr id="313" name="Shape 313"/>
          <p:cNvSpPr txBox="1"/>
          <p:nvPr/>
        </p:nvSpPr>
        <p:spPr>
          <a:xfrm>
            <a:off x="734775" y="1291800"/>
            <a:ext cx="7893000" cy="3436800"/>
          </a:xfrm>
          <a:prstGeom prst="rect">
            <a:avLst/>
          </a:prstGeom>
          <a:noFill/>
          <a:ln>
            <a:noFill/>
          </a:ln>
        </p:spPr>
        <p:txBody>
          <a:bodyPr anchorCtr="0" anchor="t" bIns="91425" lIns="91425" rIns="91425" tIns="91425">
            <a:noAutofit/>
          </a:bodyPr>
          <a:lstStyle/>
          <a:p>
            <a:pPr indent="-342900" lvl="0" marL="457200" rtl="0">
              <a:spcBef>
                <a:spcPts val="0"/>
              </a:spcBef>
              <a:buSzPct val="100000"/>
              <a:buFont typeface="Calibri"/>
              <a:buChar char="-"/>
            </a:pPr>
            <a:r>
              <a:rPr lang="en" sz="1800">
                <a:latin typeface="Calibri"/>
                <a:ea typeface="Calibri"/>
                <a:cs typeface="Calibri"/>
                <a:sym typeface="Calibri"/>
              </a:rPr>
              <a:t>B Cell (Adult)</a:t>
            </a:r>
          </a:p>
          <a:p>
            <a:pPr lvl="0" rtl="0">
              <a:spcBef>
                <a:spcPts val="0"/>
              </a:spcBef>
              <a:buNone/>
            </a:pPr>
            <a:r>
              <a:t/>
            </a:r>
            <a:endParaRPr sz="1800">
              <a:latin typeface="Calibri"/>
              <a:ea typeface="Calibri"/>
              <a:cs typeface="Calibri"/>
              <a:sym typeface="Calibri"/>
            </a:endParaRPr>
          </a:p>
          <a:p>
            <a:pPr indent="-342900" lvl="0" marL="457200" rtl="0">
              <a:spcBef>
                <a:spcPts val="0"/>
              </a:spcBef>
              <a:buSzPct val="100000"/>
              <a:buFont typeface="Calibri"/>
              <a:buChar char="-"/>
            </a:pPr>
            <a:r>
              <a:rPr lang="en" sz="1800">
                <a:latin typeface="Calibri"/>
                <a:ea typeface="Calibri"/>
                <a:cs typeface="Calibri"/>
                <a:sym typeface="Calibri"/>
              </a:rPr>
              <a:t>Bipolar Spindle Neuron (derived from IPSC)</a:t>
            </a:r>
          </a:p>
          <a:p>
            <a:pPr lvl="0" rtl="0">
              <a:spcBef>
                <a:spcPts val="0"/>
              </a:spcBef>
              <a:buNone/>
            </a:pPr>
            <a:r>
              <a:t/>
            </a:r>
            <a:endParaRPr sz="1800">
              <a:latin typeface="Calibri"/>
              <a:ea typeface="Calibri"/>
              <a:cs typeface="Calibri"/>
              <a:sym typeface="Calibri"/>
            </a:endParaRPr>
          </a:p>
          <a:p>
            <a:pPr indent="-342900" lvl="0" marL="457200">
              <a:spcBef>
                <a:spcPts val="0"/>
              </a:spcBef>
              <a:buSzPct val="100000"/>
              <a:buFont typeface="Calibri"/>
              <a:buChar char="-"/>
            </a:pPr>
            <a:r>
              <a:rPr lang="en" sz="1800">
                <a:latin typeface="Calibri"/>
                <a:ea typeface="Calibri"/>
                <a:cs typeface="Calibri"/>
                <a:sym typeface="Calibri"/>
              </a:rPr>
              <a:t>Hepatocytes (derived from H9)</a:t>
            </a:r>
          </a:p>
        </p:txBody>
      </p:sp>
      <p:sp>
        <p:nvSpPr>
          <p:cNvPr id="314" name="Shape 31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8" name="Shape 318"/>
        <p:cNvGrpSpPr/>
        <p:nvPr/>
      </p:nvGrpSpPr>
      <p:grpSpPr>
        <a:xfrm>
          <a:off x="0" y="0"/>
          <a:ext cx="0" cy="0"/>
          <a:chOff x="0" y="0"/>
          <a:chExt cx="0" cy="0"/>
        </a:xfrm>
      </p:grpSpPr>
      <p:sp>
        <p:nvSpPr>
          <p:cNvPr id="319" name="Shape 319"/>
          <p:cNvSpPr txBox="1"/>
          <p:nvPr/>
        </p:nvSpPr>
        <p:spPr>
          <a:xfrm>
            <a:off x="0" y="0"/>
            <a:ext cx="3838200" cy="796500"/>
          </a:xfrm>
          <a:prstGeom prst="rect">
            <a:avLst/>
          </a:prstGeom>
          <a:noFill/>
          <a:ln>
            <a:noFill/>
          </a:ln>
        </p:spPr>
        <p:txBody>
          <a:bodyPr anchorCtr="0" anchor="t" bIns="91425" lIns="91425" rIns="91425" tIns="91425">
            <a:noAutofit/>
          </a:bodyPr>
          <a:lstStyle/>
          <a:p>
            <a:pPr lvl="0" rtl="0" algn="ctr">
              <a:spcBef>
                <a:spcPts val="0"/>
              </a:spcBef>
              <a:buNone/>
            </a:pPr>
            <a:r>
              <a:rPr lang="en" sz="2400">
                <a:latin typeface="Calibri"/>
                <a:ea typeface="Calibri"/>
                <a:cs typeface="Calibri"/>
                <a:sym typeface="Calibri"/>
              </a:rPr>
              <a:t>HNF4a - Hepatocyte </a:t>
            </a:r>
          </a:p>
          <a:p>
            <a:pPr lvl="0" rtl="0" algn="ctr">
              <a:spcBef>
                <a:spcPts val="0"/>
              </a:spcBef>
              <a:buNone/>
            </a:pPr>
            <a:r>
              <a:rPr lang="en" sz="2400">
                <a:latin typeface="Calibri"/>
                <a:ea typeface="Calibri"/>
                <a:cs typeface="Calibri"/>
                <a:sym typeface="Calibri"/>
              </a:rPr>
              <a:t>Nuclear Factor 4</a:t>
            </a:r>
          </a:p>
          <a:p>
            <a:pPr lvl="0" rtl="0" algn="ctr">
              <a:spcBef>
                <a:spcPts val="0"/>
              </a:spcBef>
              <a:buNone/>
            </a:pPr>
            <a:r>
              <a:t/>
            </a:r>
            <a:endParaRPr sz="2400">
              <a:latin typeface="Calibri"/>
              <a:ea typeface="Calibri"/>
              <a:cs typeface="Calibri"/>
              <a:sym typeface="Calibri"/>
            </a:endParaRPr>
          </a:p>
          <a:p>
            <a:pPr lvl="0" rtl="0" algn="l">
              <a:spcBef>
                <a:spcPts val="0"/>
              </a:spcBef>
              <a:buNone/>
            </a:pPr>
            <a:r>
              <a:t/>
            </a:r>
            <a:endParaRPr sz="2400">
              <a:latin typeface="Calibri"/>
              <a:ea typeface="Calibri"/>
              <a:cs typeface="Calibri"/>
              <a:sym typeface="Calibri"/>
            </a:endParaRPr>
          </a:p>
        </p:txBody>
      </p:sp>
      <p:pic>
        <p:nvPicPr>
          <p:cNvPr id="320" name="Shape 320"/>
          <p:cNvPicPr preferRelativeResize="0"/>
          <p:nvPr/>
        </p:nvPicPr>
        <p:blipFill>
          <a:blip r:embed="rId3">
            <a:alphaModFix/>
          </a:blip>
          <a:stretch>
            <a:fillRect/>
          </a:stretch>
        </p:blipFill>
        <p:spPr>
          <a:xfrm>
            <a:off x="3838200" y="174612"/>
            <a:ext cx="5000999" cy="4794281"/>
          </a:xfrm>
          <a:prstGeom prst="rect">
            <a:avLst/>
          </a:prstGeom>
          <a:noFill/>
          <a:ln>
            <a:noFill/>
          </a:ln>
        </p:spPr>
      </p:pic>
      <p:sp>
        <p:nvSpPr>
          <p:cNvPr id="321" name="Shape 321"/>
          <p:cNvSpPr/>
          <p:nvPr/>
        </p:nvSpPr>
        <p:spPr>
          <a:xfrm>
            <a:off x="0" y="4724700"/>
            <a:ext cx="2242800" cy="418800"/>
          </a:xfrm>
          <a:prstGeom prst="rect">
            <a:avLst/>
          </a:prstGeom>
          <a:solidFill>
            <a:srgbClr val="5304FF">
              <a:alpha val="59620"/>
            </a:srgbClr>
          </a:solidFill>
          <a:ln>
            <a:noFill/>
          </a:ln>
        </p:spPr>
        <p:txBody>
          <a:bodyPr anchorCtr="0" anchor="ctr" bIns="91425" lIns="91425" rIns="91425" tIns="91425">
            <a:noAutofit/>
          </a:bodyPr>
          <a:lstStyle/>
          <a:p>
            <a:pPr lvl="0">
              <a:spcBef>
                <a:spcPts val="0"/>
              </a:spcBef>
              <a:buNone/>
            </a:pPr>
            <a:r>
              <a:rPr lang="en">
                <a:solidFill>
                  <a:srgbClr val="F3F3F3"/>
                </a:solidFill>
              </a:rPr>
              <a:t>Current SCREEN Display</a:t>
            </a:r>
          </a:p>
        </p:txBody>
      </p:sp>
      <p:sp>
        <p:nvSpPr>
          <p:cNvPr id="322" name="Shape 322"/>
          <p:cNvSpPr txBox="1"/>
          <p:nvPr/>
        </p:nvSpPr>
        <p:spPr>
          <a:xfrm>
            <a:off x="154900" y="1410400"/>
            <a:ext cx="3000000" cy="796500"/>
          </a:xfrm>
          <a:prstGeom prst="rect">
            <a:avLst/>
          </a:prstGeom>
          <a:noFill/>
          <a:ln>
            <a:noFill/>
          </a:ln>
        </p:spPr>
        <p:txBody>
          <a:bodyPr anchorCtr="0" anchor="ctr" bIns="91425" lIns="91425" rIns="91425" tIns="91425">
            <a:noAutofit/>
          </a:bodyPr>
          <a:lstStyle/>
          <a:p>
            <a:pPr lvl="0" rtl="0" algn="ctr">
              <a:spcBef>
                <a:spcPts val="0"/>
              </a:spcBef>
              <a:buNone/>
            </a:pPr>
            <a:r>
              <a:rPr lang="en" sz="1800" u="sng">
                <a:solidFill>
                  <a:srgbClr val="1155CC"/>
                </a:solidFill>
                <a:latin typeface="Calibri"/>
                <a:ea typeface="Calibri"/>
                <a:cs typeface="Calibri"/>
                <a:sym typeface="Calibri"/>
                <a:hlinkClick r:id="rId4"/>
              </a:rPr>
              <a:t>Link to browser</a:t>
            </a:r>
          </a:p>
          <a:p>
            <a:pPr lvl="0" rtl="0" algn="ctr">
              <a:spcBef>
                <a:spcPts val="0"/>
              </a:spcBef>
              <a:buNone/>
            </a:pPr>
            <a:r>
              <a:rPr lang="en" sz="1800" u="sng">
                <a:solidFill>
                  <a:srgbClr val="1155CC"/>
                </a:solidFill>
                <a:latin typeface="Calibri"/>
                <a:ea typeface="Calibri"/>
                <a:cs typeface="Calibri"/>
                <a:sym typeface="Calibri"/>
                <a:hlinkClick r:id="rId5"/>
              </a:rPr>
              <a:t>chr20:42,977,999-43,021,004</a:t>
            </a:r>
          </a:p>
        </p:txBody>
      </p:sp>
      <p:sp>
        <p:nvSpPr>
          <p:cNvPr id="323" name="Shape 323"/>
          <p:cNvSpPr txBox="1"/>
          <p:nvPr/>
        </p:nvSpPr>
        <p:spPr>
          <a:xfrm>
            <a:off x="2868025" y="3733175"/>
            <a:ext cx="6826500" cy="7965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324" name="Shape 324"/>
          <p:cNvSpPr txBox="1"/>
          <p:nvPr/>
        </p:nvSpPr>
        <p:spPr>
          <a:xfrm rot="-5400000">
            <a:off x="2883350" y="898425"/>
            <a:ext cx="1226400" cy="418800"/>
          </a:xfrm>
          <a:prstGeom prst="rect">
            <a:avLst/>
          </a:prstGeom>
          <a:noFill/>
          <a:ln>
            <a:noFill/>
          </a:ln>
        </p:spPr>
        <p:txBody>
          <a:bodyPr anchorCtr="0" anchor="t" bIns="91425" lIns="91425" rIns="91425" tIns="91425">
            <a:noAutofit/>
          </a:bodyPr>
          <a:lstStyle/>
          <a:p>
            <a:pPr lvl="0" algn="ctr">
              <a:spcBef>
                <a:spcPts val="0"/>
              </a:spcBef>
              <a:buNone/>
            </a:pPr>
            <a:r>
              <a:rPr lang="en">
                <a:latin typeface="Calibri"/>
                <a:ea typeface="Calibri"/>
                <a:cs typeface="Calibri"/>
                <a:sym typeface="Calibri"/>
              </a:rPr>
              <a:t>Hepatocyte</a:t>
            </a:r>
          </a:p>
        </p:txBody>
      </p:sp>
      <p:cxnSp>
        <p:nvCxnSpPr>
          <p:cNvPr id="325" name="Shape 325"/>
          <p:cNvCxnSpPr/>
          <p:nvPr/>
        </p:nvCxnSpPr>
        <p:spPr>
          <a:xfrm>
            <a:off x="3705950" y="435225"/>
            <a:ext cx="3600" cy="4068300"/>
          </a:xfrm>
          <a:prstGeom prst="straightConnector1">
            <a:avLst/>
          </a:prstGeom>
          <a:noFill/>
          <a:ln cap="flat" cmpd="sng" w="9525">
            <a:solidFill>
              <a:schemeClr val="dk2"/>
            </a:solidFill>
            <a:prstDash val="solid"/>
            <a:round/>
            <a:headEnd len="lg" w="lg" type="none"/>
            <a:tailEnd len="lg" w="lg" type="none"/>
          </a:ln>
        </p:spPr>
      </p:cxnSp>
      <p:sp>
        <p:nvSpPr>
          <p:cNvPr id="326" name="Shape 326"/>
          <p:cNvSpPr txBox="1"/>
          <p:nvPr/>
        </p:nvSpPr>
        <p:spPr>
          <a:xfrm rot="-5400000">
            <a:off x="2684750" y="2296425"/>
            <a:ext cx="1318800" cy="418800"/>
          </a:xfrm>
          <a:prstGeom prst="rect">
            <a:avLst/>
          </a:prstGeom>
          <a:noFill/>
          <a:ln>
            <a:noFill/>
          </a:ln>
        </p:spPr>
        <p:txBody>
          <a:bodyPr anchorCtr="0" anchor="t" bIns="91425" lIns="91425" rIns="91425" tIns="91425">
            <a:noAutofit/>
          </a:bodyPr>
          <a:lstStyle/>
          <a:p>
            <a:pPr lvl="0" rtl="0" algn="ctr">
              <a:spcBef>
                <a:spcPts val="0"/>
              </a:spcBef>
              <a:buNone/>
            </a:pPr>
            <a:r>
              <a:rPr lang="en">
                <a:latin typeface="Calibri"/>
                <a:ea typeface="Calibri"/>
                <a:cs typeface="Calibri"/>
                <a:sym typeface="Calibri"/>
              </a:rPr>
              <a:t>Bipolar Spindle Neuron</a:t>
            </a:r>
          </a:p>
        </p:txBody>
      </p:sp>
      <p:sp>
        <p:nvSpPr>
          <p:cNvPr id="327" name="Shape 327"/>
          <p:cNvSpPr txBox="1"/>
          <p:nvPr/>
        </p:nvSpPr>
        <p:spPr>
          <a:xfrm rot="-5400000">
            <a:off x="2883350" y="3569025"/>
            <a:ext cx="1226400" cy="418800"/>
          </a:xfrm>
          <a:prstGeom prst="rect">
            <a:avLst/>
          </a:prstGeom>
          <a:noFill/>
          <a:ln>
            <a:noFill/>
          </a:ln>
        </p:spPr>
        <p:txBody>
          <a:bodyPr anchorCtr="0" anchor="t" bIns="91425" lIns="91425" rIns="91425" tIns="91425">
            <a:noAutofit/>
          </a:bodyPr>
          <a:lstStyle/>
          <a:p>
            <a:pPr lvl="0" rtl="0" algn="ctr">
              <a:spcBef>
                <a:spcPts val="0"/>
              </a:spcBef>
              <a:buNone/>
            </a:pPr>
            <a:r>
              <a:rPr lang="en">
                <a:latin typeface="Calibri"/>
                <a:ea typeface="Calibri"/>
                <a:cs typeface="Calibri"/>
                <a:sym typeface="Calibri"/>
              </a:rPr>
              <a:t>B Cell</a:t>
            </a:r>
          </a:p>
        </p:txBody>
      </p:sp>
      <p:sp>
        <p:nvSpPr>
          <p:cNvPr id="328" name="Shape 328"/>
          <p:cNvSpPr/>
          <p:nvPr/>
        </p:nvSpPr>
        <p:spPr>
          <a:xfrm>
            <a:off x="3419400" y="1644825"/>
            <a:ext cx="418800" cy="1044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solidFill>
                <a:srgbClr val="FFFFFF"/>
              </a:solidFill>
            </a:endParaRPr>
          </a:p>
        </p:txBody>
      </p:sp>
      <p:sp>
        <p:nvSpPr>
          <p:cNvPr id="329" name="Shape 329"/>
          <p:cNvSpPr/>
          <p:nvPr/>
        </p:nvSpPr>
        <p:spPr>
          <a:xfrm>
            <a:off x="3498350" y="3060825"/>
            <a:ext cx="418800" cy="104400"/>
          </a:xfrm>
          <a:prstGeom prst="rect">
            <a:avLst/>
          </a:prstGeom>
          <a:solidFill>
            <a:srgbClr val="FFFFFF"/>
          </a:solidFill>
          <a:ln>
            <a:noFill/>
          </a:ln>
        </p:spPr>
        <p:txBody>
          <a:bodyPr anchorCtr="0" anchor="ctr" bIns="91425" lIns="91425" rIns="91425" tIns="91425">
            <a:noAutofit/>
          </a:bodyPr>
          <a:lstStyle/>
          <a:p>
            <a:pPr lvl="0" rtl="0">
              <a:spcBef>
                <a:spcPts val="0"/>
              </a:spcBef>
              <a:buNone/>
            </a:pPr>
            <a:r>
              <a:t/>
            </a:r>
            <a:endParaRPr>
              <a:solidFill>
                <a:srgbClr val="FFFFFF"/>
              </a:solidFill>
            </a:endParaRPr>
          </a:p>
        </p:txBody>
      </p:sp>
      <p:sp>
        <p:nvSpPr>
          <p:cNvPr id="330" name="Shape 33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4" name="Shape 334"/>
        <p:cNvGrpSpPr/>
        <p:nvPr/>
      </p:nvGrpSpPr>
      <p:grpSpPr>
        <a:xfrm>
          <a:off x="0" y="0"/>
          <a:ext cx="0" cy="0"/>
          <a:chOff x="0" y="0"/>
          <a:chExt cx="0" cy="0"/>
        </a:xfrm>
      </p:grpSpPr>
      <p:sp>
        <p:nvSpPr>
          <p:cNvPr id="335" name="Shape 335"/>
          <p:cNvSpPr txBox="1"/>
          <p:nvPr/>
        </p:nvSpPr>
        <p:spPr>
          <a:xfrm>
            <a:off x="0" y="0"/>
            <a:ext cx="3838200" cy="796500"/>
          </a:xfrm>
          <a:prstGeom prst="rect">
            <a:avLst/>
          </a:prstGeom>
          <a:noFill/>
          <a:ln>
            <a:noFill/>
          </a:ln>
        </p:spPr>
        <p:txBody>
          <a:bodyPr anchorCtr="0" anchor="t" bIns="91425" lIns="91425" rIns="91425" tIns="91425">
            <a:noAutofit/>
          </a:bodyPr>
          <a:lstStyle/>
          <a:p>
            <a:pPr lvl="0" rtl="0" algn="ctr">
              <a:spcBef>
                <a:spcPts val="0"/>
              </a:spcBef>
              <a:buNone/>
            </a:pPr>
            <a:r>
              <a:rPr lang="en" sz="2400">
                <a:latin typeface="Calibri"/>
                <a:ea typeface="Calibri"/>
                <a:cs typeface="Calibri"/>
                <a:sym typeface="Calibri"/>
              </a:rPr>
              <a:t>HNF4a - Hepatocyte </a:t>
            </a:r>
          </a:p>
          <a:p>
            <a:pPr lvl="0" rtl="0" algn="ctr">
              <a:spcBef>
                <a:spcPts val="0"/>
              </a:spcBef>
              <a:buNone/>
            </a:pPr>
            <a:r>
              <a:rPr lang="en" sz="2400">
                <a:latin typeface="Calibri"/>
                <a:ea typeface="Calibri"/>
                <a:cs typeface="Calibri"/>
                <a:sym typeface="Calibri"/>
              </a:rPr>
              <a:t>Nuclear Factor 4</a:t>
            </a:r>
          </a:p>
          <a:p>
            <a:pPr lvl="0" rtl="0" algn="ctr">
              <a:spcBef>
                <a:spcPts val="0"/>
              </a:spcBef>
              <a:buNone/>
            </a:pPr>
            <a:r>
              <a:t/>
            </a:r>
            <a:endParaRPr sz="2400">
              <a:latin typeface="Calibri"/>
              <a:ea typeface="Calibri"/>
              <a:cs typeface="Calibri"/>
              <a:sym typeface="Calibri"/>
            </a:endParaRPr>
          </a:p>
          <a:p>
            <a:pPr lvl="0" rtl="0" algn="l">
              <a:spcBef>
                <a:spcPts val="0"/>
              </a:spcBef>
              <a:buNone/>
            </a:pPr>
            <a:r>
              <a:t/>
            </a:r>
            <a:endParaRPr sz="2400">
              <a:latin typeface="Calibri"/>
              <a:ea typeface="Calibri"/>
              <a:cs typeface="Calibri"/>
              <a:sym typeface="Calibri"/>
            </a:endParaRPr>
          </a:p>
        </p:txBody>
      </p:sp>
      <p:sp>
        <p:nvSpPr>
          <p:cNvPr id="336" name="Shape 336"/>
          <p:cNvSpPr/>
          <p:nvPr/>
        </p:nvSpPr>
        <p:spPr>
          <a:xfrm>
            <a:off x="0" y="4724700"/>
            <a:ext cx="3039299" cy="418800"/>
          </a:xfrm>
          <a:prstGeom prst="rect">
            <a:avLst/>
          </a:prstGeom>
          <a:solidFill>
            <a:srgbClr val="BF9000"/>
          </a:solidFill>
          <a:ln>
            <a:noFill/>
          </a:ln>
        </p:spPr>
        <p:txBody>
          <a:bodyPr anchorCtr="0" anchor="ctr" bIns="91425" lIns="91425" rIns="91425" tIns="91425">
            <a:noAutofit/>
          </a:bodyPr>
          <a:lstStyle/>
          <a:p>
            <a:pPr lvl="0" rtl="0">
              <a:spcBef>
                <a:spcPts val="0"/>
              </a:spcBef>
              <a:buNone/>
            </a:pPr>
            <a:r>
              <a:rPr lang="en">
                <a:solidFill>
                  <a:srgbClr val="F3F3F3"/>
                </a:solidFill>
              </a:rPr>
              <a:t>Barbara &amp; Ross's Proposed Display</a:t>
            </a:r>
          </a:p>
        </p:txBody>
      </p:sp>
      <p:pic>
        <p:nvPicPr>
          <p:cNvPr id="337" name="Shape 337"/>
          <p:cNvPicPr preferRelativeResize="0"/>
          <p:nvPr/>
        </p:nvPicPr>
        <p:blipFill>
          <a:blip r:embed="rId3">
            <a:alphaModFix/>
          </a:blip>
          <a:stretch>
            <a:fillRect/>
          </a:stretch>
        </p:blipFill>
        <p:spPr>
          <a:xfrm>
            <a:off x="4910025" y="0"/>
            <a:ext cx="3618850" cy="5143499"/>
          </a:xfrm>
          <a:prstGeom prst="rect">
            <a:avLst/>
          </a:prstGeom>
          <a:noFill/>
          <a:ln>
            <a:noFill/>
          </a:ln>
        </p:spPr>
      </p:pic>
      <p:sp>
        <p:nvSpPr>
          <p:cNvPr id="338" name="Shape 338"/>
          <p:cNvSpPr txBox="1"/>
          <p:nvPr/>
        </p:nvSpPr>
        <p:spPr>
          <a:xfrm>
            <a:off x="419100" y="1563600"/>
            <a:ext cx="3000000" cy="796500"/>
          </a:xfrm>
          <a:prstGeom prst="rect">
            <a:avLst/>
          </a:prstGeom>
          <a:noFill/>
          <a:ln>
            <a:noFill/>
          </a:ln>
        </p:spPr>
        <p:txBody>
          <a:bodyPr anchorCtr="0" anchor="ctr" bIns="91425" lIns="91425" rIns="91425" tIns="91425">
            <a:noAutofit/>
          </a:bodyPr>
          <a:lstStyle/>
          <a:p>
            <a:pPr lvl="0" rtl="0" algn="ctr">
              <a:spcBef>
                <a:spcPts val="0"/>
              </a:spcBef>
              <a:buNone/>
            </a:pPr>
            <a:r>
              <a:rPr lang="en" sz="1800" u="sng">
                <a:solidFill>
                  <a:srgbClr val="1155CC"/>
                </a:solidFill>
                <a:latin typeface="Calibri"/>
                <a:ea typeface="Calibri"/>
                <a:cs typeface="Calibri"/>
                <a:sym typeface="Calibri"/>
                <a:hlinkClick r:id="rId4"/>
              </a:rPr>
              <a:t>Link to browser</a:t>
            </a:r>
          </a:p>
          <a:p>
            <a:pPr lvl="0" rtl="0" algn="ctr">
              <a:spcBef>
                <a:spcPts val="0"/>
              </a:spcBef>
              <a:buNone/>
            </a:pPr>
            <a:r>
              <a:rPr lang="en" sz="1800" u="sng">
                <a:solidFill>
                  <a:srgbClr val="1155CC"/>
                </a:solidFill>
                <a:latin typeface="Calibri"/>
                <a:ea typeface="Calibri"/>
                <a:cs typeface="Calibri"/>
                <a:sym typeface="Calibri"/>
                <a:hlinkClick r:id="rId5"/>
              </a:rPr>
              <a:t>chr20:42,977,999-43,021,004</a:t>
            </a:r>
          </a:p>
        </p:txBody>
      </p:sp>
      <p:sp>
        <p:nvSpPr>
          <p:cNvPr id="339" name="Shape 339"/>
          <p:cNvSpPr txBox="1"/>
          <p:nvPr/>
        </p:nvSpPr>
        <p:spPr>
          <a:xfrm rot="-5400000">
            <a:off x="3955175" y="822225"/>
            <a:ext cx="1226400" cy="418800"/>
          </a:xfrm>
          <a:prstGeom prst="rect">
            <a:avLst/>
          </a:prstGeom>
          <a:noFill/>
          <a:ln>
            <a:noFill/>
          </a:ln>
        </p:spPr>
        <p:txBody>
          <a:bodyPr anchorCtr="0" anchor="t" bIns="91425" lIns="91425" rIns="91425" tIns="91425">
            <a:noAutofit/>
          </a:bodyPr>
          <a:lstStyle/>
          <a:p>
            <a:pPr lvl="0" rtl="0" algn="ctr">
              <a:spcBef>
                <a:spcPts val="0"/>
              </a:spcBef>
              <a:buNone/>
            </a:pPr>
            <a:r>
              <a:rPr lang="en">
                <a:latin typeface="Calibri"/>
                <a:ea typeface="Calibri"/>
                <a:cs typeface="Calibri"/>
                <a:sym typeface="Calibri"/>
              </a:rPr>
              <a:t>Hepatocyte</a:t>
            </a:r>
          </a:p>
        </p:txBody>
      </p:sp>
      <p:cxnSp>
        <p:nvCxnSpPr>
          <p:cNvPr id="340" name="Shape 340"/>
          <p:cNvCxnSpPr/>
          <p:nvPr/>
        </p:nvCxnSpPr>
        <p:spPr>
          <a:xfrm>
            <a:off x="4777775" y="359025"/>
            <a:ext cx="3300" cy="4571100"/>
          </a:xfrm>
          <a:prstGeom prst="straightConnector1">
            <a:avLst/>
          </a:prstGeom>
          <a:noFill/>
          <a:ln cap="flat" cmpd="sng" w="9525">
            <a:solidFill>
              <a:schemeClr val="dk2"/>
            </a:solidFill>
            <a:prstDash val="solid"/>
            <a:round/>
            <a:headEnd len="lg" w="lg" type="none"/>
            <a:tailEnd len="lg" w="lg" type="none"/>
          </a:ln>
        </p:spPr>
      </p:cxnSp>
      <p:sp>
        <p:nvSpPr>
          <p:cNvPr id="341" name="Shape 341"/>
          <p:cNvSpPr txBox="1"/>
          <p:nvPr/>
        </p:nvSpPr>
        <p:spPr>
          <a:xfrm rot="-5400000">
            <a:off x="3756575" y="2376262"/>
            <a:ext cx="1318800" cy="418800"/>
          </a:xfrm>
          <a:prstGeom prst="rect">
            <a:avLst/>
          </a:prstGeom>
          <a:noFill/>
          <a:ln>
            <a:noFill/>
          </a:ln>
        </p:spPr>
        <p:txBody>
          <a:bodyPr anchorCtr="0" anchor="t" bIns="91425" lIns="91425" rIns="91425" tIns="91425">
            <a:noAutofit/>
          </a:bodyPr>
          <a:lstStyle/>
          <a:p>
            <a:pPr lvl="0" rtl="0" algn="ctr">
              <a:spcBef>
                <a:spcPts val="0"/>
              </a:spcBef>
              <a:buNone/>
            </a:pPr>
            <a:r>
              <a:rPr lang="en">
                <a:latin typeface="Calibri"/>
                <a:ea typeface="Calibri"/>
                <a:cs typeface="Calibri"/>
                <a:sym typeface="Calibri"/>
              </a:rPr>
              <a:t>Bipolar Spindle Neuron</a:t>
            </a:r>
          </a:p>
        </p:txBody>
      </p:sp>
      <p:sp>
        <p:nvSpPr>
          <p:cNvPr id="342" name="Shape 342"/>
          <p:cNvSpPr txBox="1"/>
          <p:nvPr/>
        </p:nvSpPr>
        <p:spPr>
          <a:xfrm rot="-5400000">
            <a:off x="3955175" y="3902100"/>
            <a:ext cx="1226400" cy="418800"/>
          </a:xfrm>
          <a:prstGeom prst="rect">
            <a:avLst/>
          </a:prstGeom>
          <a:noFill/>
          <a:ln>
            <a:noFill/>
          </a:ln>
        </p:spPr>
        <p:txBody>
          <a:bodyPr anchorCtr="0" anchor="t" bIns="91425" lIns="91425" rIns="91425" tIns="91425">
            <a:noAutofit/>
          </a:bodyPr>
          <a:lstStyle/>
          <a:p>
            <a:pPr lvl="0" rtl="0" algn="ctr">
              <a:spcBef>
                <a:spcPts val="0"/>
              </a:spcBef>
              <a:buNone/>
            </a:pPr>
            <a:r>
              <a:rPr lang="en">
                <a:latin typeface="Calibri"/>
                <a:ea typeface="Calibri"/>
                <a:cs typeface="Calibri"/>
                <a:sym typeface="Calibri"/>
              </a:rPr>
              <a:t>B Cell</a:t>
            </a:r>
          </a:p>
        </p:txBody>
      </p:sp>
      <p:sp>
        <p:nvSpPr>
          <p:cNvPr id="343" name="Shape 343"/>
          <p:cNvSpPr/>
          <p:nvPr/>
        </p:nvSpPr>
        <p:spPr>
          <a:xfrm>
            <a:off x="4491225" y="1676525"/>
            <a:ext cx="418800" cy="104400"/>
          </a:xfrm>
          <a:prstGeom prst="rect">
            <a:avLst/>
          </a:prstGeom>
          <a:solidFill>
            <a:srgbClr val="FFFFFF"/>
          </a:solidFill>
          <a:ln>
            <a:noFill/>
          </a:ln>
        </p:spPr>
        <p:txBody>
          <a:bodyPr anchorCtr="0" anchor="ctr" bIns="91425" lIns="91425" rIns="91425" tIns="91425">
            <a:noAutofit/>
          </a:bodyPr>
          <a:lstStyle/>
          <a:p>
            <a:pPr lvl="0" rtl="0">
              <a:spcBef>
                <a:spcPts val="0"/>
              </a:spcBef>
              <a:buNone/>
            </a:pPr>
            <a:r>
              <a:t/>
            </a:r>
            <a:endParaRPr>
              <a:solidFill>
                <a:srgbClr val="FFFFFF"/>
              </a:solidFill>
            </a:endParaRPr>
          </a:p>
        </p:txBody>
      </p:sp>
      <p:sp>
        <p:nvSpPr>
          <p:cNvPr id="344" name="Shape 344"/>
          <p:cNvSpPr/>
          <p:nvPr/>
        </p:nvSpPr>
        <p:spPr>
          <a:xfrm>
            <a:off x="4571325" y="3243287"/>
            <a:ext cx="258600" cy="104400"/>
          </a:xfrm>
          <a:prstGeom prst="rect">
            <a:avLst/>
          </a:prstGeom>
          <a:solidFill>
            <a:srgbClr val="FFFFFF"/>
          </a:solidFill>
          <a:ln>
            <a:noFill/>
          </a:ln>
        </p:spPr>
        <p:txBody>
          <a:bodyPr anchorCtr="0" anchor="ctr" bIns="91425" lIns="91425" rIns="91425" tIns="91425">
            <a:noAutofit/>
          </a:bodyPr>
          <a:lstStyle/>
          <a:p>
            <a:pPr lvl="0" rtl="0">
              <a:spcBef>
                <a:spcPts val="0"/>
              </a:spcBef>
              <a:buNone/>
            </a:pPr>
            <a:r>
              <a:t/>
            </a:r>
            <a:endParaRPr>
              <a:solidFill>
                <a:srgbClr val="FFFFFF"/>
              </a:solidFill>
            </a:endParaRPr>
          </a:p>
        </p:txBody>
      </p:sp>
      <p:sp>
        <p:nvSpPr>
          <p:cNvPr id="345" name="Shape 34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9" name="Shape 349"/>
        <p:cNvGrpSpPr/>
        <p:nvPr/>
      </p:nvGrpSpPr>
      <p:grpSpPr>
        <a:xfrm>
          <a:off x="0" y="0"/>
          <a:ext cx="0" cy="0"/>
          <a:chOff x="0" y="0"/>
          <a:chExt cx="0" cy="0"/>
        </a:xfrm>
      </p:grpSpPr>
      <p:sp>
        <p:nvSpPr>
          <p:cNvPr id="350" name="Shape 350"/>
          <p:cNvSpPr txBox="1"/>
          <p:nvPr/>
        </p:nvSpPr>
        <p:spPr>
          <a:xfrm>
            <a:off x="0" y="0"/>
            <a:ext cx="3838200" cy="796500"/>
          </a:xfrm>
          <a:prstGeom prst="rect">
            <a:avLst/>
          </a:prstGeom>
          <a:noFill/>
          <a:ln>
            <a:noFill/>
          </a:ln>
        </p:spPr>
        <p:txBody>
          <a:bodyPr anchorCtr="0" anchor="t" bIns="91425" lIns="91425" rIns="91425" tIns="91425">
            <a:noAutofit/>
          </a:bodyPr>
          <a:lstStyle/>
          <a:p>
            <a:pPr lvl="0" rtl="0" algn="ctr">
              <a:spcBef>
                <a:spcPts val="0"/>
              </a:spcBef>
              <a:buNone/>
            </a:pPr>
            <a:r>
              <a:rPr lang="en" sz="2400">
                <a:latin typeface="Calibri"/>
                <a:ea typeface="Calibri"/>
                <a:cs typeface="Calibri"/>
                <a:sym typeface="Calibri"/>
              </a:rPr>
              <a:t>SPI1 - </a:t>
            </a:r>
            <a:r>
              <a:rPr lang="en" sz="2400">
                <a:solidFill>
                  <a:srgbClr val="333333"/>
                </a:solidFill>
                <a:highlight>
                  <a:srgbClr val="FFFFFF"/>
                </a:highlight>
                <a:latin typeface="Calibri"/>
                <a:ea typeface="Calibri"/>
                <a:cs typeface="Calibri"/>
                <a:sym typeface="Calibri"/>
              </a:rPr>
              <a:t>Hematopoietic Transcription Factor PU.1</a:t>
            </a:r>
          </a:p>
        </p:txBody>
      </p:sp>
      <p:pic>
        <p:nvPicPr>
          <p:cNvPr id="351" name="Shape 351"/>
          <p:cNvPicPr preferRelativeResize="0"/>
          <p:nvPr/>
        </p:nvPicPr>
        <p:blipFill>
          <a:blip r:embed="rId3">
            <a:alphaModFix/>
          </a:blip>
          <a:stretch>
            <a:fillRect/>
          </a:stretch>
        </p:blipFill>
        <p:spPr>
          <a:xfrm>
            <a:off x="3990600" y="152400"/>
            <a:ext cx="5000998" cy="4607661"/>
          </a:xfrm>
          <a:prstGeom prst="rect">
            <a:avLst/>
          </a:prstGeom>
          <a:noFill/>
          <a:ln>
            <a:noFill/>
          </a:ln>
        </p:spPr>
      </p:pic>
      <p:sp>
        <p:nvSpPr>
          <p:cNvPr id="352" name="Shape 352"/>
          <p:cNvSpPr/>
          <p:nvPr/>
        </p:nvSpPr>
        <p:spPr>
          <a:xfrm>
            <a:off x="0" y="4724700"/>
            <a:ext cx="2242800" cy="418800"/>
          </a:xfrm>
          <a:prstGeom prst="rect">
            <a:avLst/>
          </a:prstGeom>
          <a:solidFill>
            <a:srgbClr val="5304FF">
              <a:alpha val="59620"/>
            </a:srgbClr>
          </a:solidFill>
          <a:ln>
            <a:noFill/>
          </a:ln>
        </p:spPr>
        <p:txBody>
          <a:bodyPr anchorCtr="0" anchor="ctr" bIns="91425" lIns="91425" rIns="91425" tIns="91425">
            <a:noAutofit/>
          </a:bodyPr>
          <a:lstStyle/>
          <a:p>
            <a:pPr lvl="0" rtl="0">
              <a:spcBef>
                <a:spcPts val="0"/>
              </a:spcBef>
              <a:buNone/>
            </a:pPr>
            <a:r>
              <a:rPr lang="en">
                <a:solidFill>
                  <a:srgbClr val="F3F3F3"/>
                </a:solidFill>
              </a:rPr>
              <a:t>Current SCREEN Display</a:t>
            </a:r>
          </a:p>
        </p:txBody>
      </p:sp>
      <p:sp>
        <p:nvSpPr>
          <p:cNvPr id="353" name="Shape 353"/>
          <p:cNvSpPr txBox="1"/>
          <p:nvPr/>
        </p:nvSpPr>
        <p:spPr>
          <a:xfrm>
            <a:off x="287150" y="1541300"/>
            <a:ext cx="3000000" cy="689100"/>
          </a:xfrm>
          <a:prstGeom prst="rect">
            <a:avLst/>
          </a:prstGeom>
          <a:noFill/>
          <a:ln>
            <a:noFill/>
          </a:ln>
        </p:spPr>
        <p:txBody>
          <a:bodyPr anchorCtr="0" anchor="ctr" bIns="91425" lIns="91425" rIns="91425" tIns="91425">
            <a:noAutofit/>
          </a:bodyPr>
          <a:lstStyle/>
          <a:p>
            <a:pPr lvl="0" rtl="0" algn="ctr">
              <a:spcBef>
                <a:spcPts val="0"/>
              </a:spcBef>
              <a:buNone/>
            </a:pPr>
            <a:r>
              <a:rPr lang="en" sz="1800" u="sng">
                <a:solidFill>
                  <a:srgbClr val="1155CC"/>
                </a:solidFill>
                <a:latin typeface="Calibri"/>
                <a:ea typeface="Calibri"/>
                <a:cs typeface="Calibri"/>
                <a:sym typeface="Calibri"/>
                <a:hlinkClick r:id="rId4"/>
              </a:rPr>
              <a:t>Link to browser:</a:t>
            </a:r>
          </a:p>
          <a:p>
            <a:pPr lvl="0" rtl="0" algn="ctr">
              <a:spcBef>
                <a:spcPts val="0"/>
              </a:spcBef>
              <a:buNone/>
            </a:pPr>
            <a:r>
              <a:rPr lang="en" sz="1800" u="sng">
                <a:solidFill>
                  <a:srgbClr val="1155CC"/>
                </a:solidFill>
                <a:latin typeface="Calibri"/>
                <a:ea typeface="Calibri"/>
                <a:cs typeface="Calibri"/>
                <a:sym typeface="Calibri"/>
                <a:hlinkClick r:id="rId5"/>
              </a:rPr>
              <a:t>chr11:47,387,721-47,411,156</a:t>
            </a:r>
          </a:p>
        </p:txBody>
      </p:sp>
      <p:sp>
        <p:nvSpPr>
          <p:cNvPr id="354" name="Shape 354"/>
          <p:cNvSpPr txBox="1"/>
          <p:nvPr/>
        </p:nvSpPr>
        <p:spPr>
          <a:xfrm rot="-5400000">
            <a:off x="3111950" y="822225"/>
            <a:ext cx="1226400" cy="418800"/>
          </a:xfrm>
          <a:prstGeom prst="rect">
            <a:avLst/>
          </a:prstGeom>
          <a:noFill/>
          <a:ln>
            <a:noFill/>
          </a:ln>
        </p:spPr>
        <p:txBody>
          <a:bodyPr anchorCtr="0" anchor="t" bIns="91425" lIns="91425" rIns="91425" tIns="91425">
            <a:noAutofit/>
          </a:bodyPr>
          <a:lstStyle/>
          <a:p>
            <a:pPr lvl="0" rtl="0" algn="ctr">
              <a:spcBef>
                <a:spcPts val="0"/>
              </a:spcBef>
              <a:buNone/>
            </a:pPr>
            <a:r>
              <a:rPr lang="en">
                <a:latin typeface="Calibri"/>
                <a:ea typeface="Calibri"/>
                <a:cs typeface="Calibri"/>
                <a:sym typeface="Calibri"/>
              </a:rPr>
              <a:t>Hepatocyte</a:t>
            </a:r>
          </a:p>
        </p:txBody>
      </p:sp>
      <p:cxnSp>
        <p:nvCxnSpPr>
          <p:cNvPr id="355" name="Shape 355"/>
          <p:cNvCxnSpPr/>
          <p:nvPr/>
        </p:nvCxnSpPr>
        <p:spPr>
          <a:xfrm>
            <a:off x="3934550" y="359025"/>
            <a:ext cx="3600" cy="4068300"/>
          </a:xfrm>
          <a:prstGeom prst="straightConnector1">
            <a:avLst/>
          </a:prstGeom>
          <a:noFill/>
          <a:ln cap="flat" cmpd="sng" w="9525">
            <a:solidFill>
              <a:schemeClr val="dk2"/>
            </a:solidFill>
            <a:prstDash val="solid"/>
            <a:round/>
            <a:headEnd len="lg" w="lg" type="none"/>
            <a:tailEnd len="lg" w="lg" type="none"/>
          </a:ln>
        </p:spPr>
      </p:cxnSp>
      <p:sp>
        <p:nvSpPr>
          <p:cNvPr id="356" name="Shape 356"/>
          <p:cNvSpPr txBox="1"/>
          <p:nvPr/>
        </p:nvSpPr>
        <p:spPr>
          <a:xfrm rot="-5400000">
            <a:off x="2913350" y="2220225"/>
            <a:ext cx="1318800" cy="418800"/>
          </a:xfrm>
          <a:prstGeom prst="rect">
            <a:avLst/>
          </a:prstGeom>
          <a:noFill/>
          <a:ln>
            <a:noFill/>
          </a:ln>
        </p:spPr>
        <p:txBody>
          <a:bodyPr anchorCtr="0" anchor="t" bIns="91425" lIns="91425" rIns="91425" tIns="91425">
            <a:noAutofit/>
          </a:bodyPr>
          <a:lstStyle/>
          <a:p>
            <a:pPr lvl="0" rtl="0" algn="ctr">
              <a:spcBef>
                <a:spcPts val="0"/>
              </a:spcBef>
              <a:buNone/>
            </a:pPr>
            <a:r>
              <a:rPr lang="en">
                <a:latin typeface="Calibri"/>
                <a:ea typeface="Calibri"/>
                <a:cs typeface="Calibri"/>
                <a:sym typeface="Calibri"/>
              </a:rPr>
              <a:t>Bipolar Spindle Neuron</a:t>
            </a:r>
          </a:p>
        </p:txBody>
      </p:sp>
      <p:sp>
        <p:nvSpPr>
          <p:cNvPr id="357" name="Shape 357"/>
          <p:cNvSpPr txBox="1"/>
          <p:nvPr/>
        </p:nvSpPr>
        <p:spPr>
          <a:xfrm rot="-5400000">
            <a:off x="3111950" y="3569025"/>
            <a:ext cx="1226400" cy="418800"/>
          </a:xfrm>
          <a:prstGeom prst="rect">
            <a:avLst/>
          </a:prstGeom>
          <a:noFill/>
          <a:ln>
            <a:noFill/>
          </a:ln>
        </p:spPr>
        <p:txBody>
          <a:bodyPr anchorCtr="0" anchor="t" bIns="91425" lIns="91425" rIns="91425" tIns="91425">
            <a:noAutofit/>
          </a:bodyPr>
          <a:lstStyle/>
          <a:p>
            <a:pPr lvl="0" rtl="0" algn="ctr">
              <a:spcBef>
                <a:spcPts val="0"/>
              </a:spcBef>
              <a:buNone/>
            </a:pPr>
            <a:r>
              <a:rPr lang="en">
                <a:latin typeface="Calibri"/>
                <a:ea typeface="Calibri"/>
                <a:cs typeface="Calibri"/>
                <a:sym typeface="Calibri"/>
              </a:rPr>
              <a:t>B Cell</a:t>
            </a:r>
          </a:p>
        </p:txBody>
      </p:sp>
      <p:sp>
        <p:nvSpPr>
          <p:cNvPr id="358" name="Shape 358"/>
          <p:cNvSpPr/>
          <p:nvPr/>
        </p:nvSpPr>
        <p:spPr>
          <a:xfrm>
            <a:off x="3560875" y="1589625"/>
            <a:ext cx="418800" cy="104400"/>
          </a:xfrm>
          <a:prstGeom prst="rect">
            <a:avLst/>
          </a:prstGeom>
          <a:solidFill>
            <a:srgbClr val="FFFFFF"/>
          </a:solidFill>
          <a:ln>
            <a:noFill/>
          </a:ln>
        </p:spPr>
        <p:txBody>
          <a:bodyPr anchorCtr="0" anchor="ctr" bIns="91425" lIns="91425" rIns="91425" tIns="91425">
            <a:noAutofit/>
          </a:bodyPr>
          <a:lstStyle/>
          <a:p>
            <a:pPr lvl="0" rtl="0">
              <a:spcBef>
                <a:spcPts val="0"/>
              </a:spcBef>
              <a:buNone/>
            </a:pPr>
            <a:r>
              <a:t/>
            </a:r>
            <a:endParaRPr>
              <a:solidFill>
                <a:srgbClr val="FFFFFF"/>
              </a:solidFill>
            </a:endParaRPr>
          </a:p>
        </p:txBody>
      </p:sp>
      <p:sp>
        <p:nvSpPr>
          <p:cNvPr id="359" name="Shape 359"/>
          <p:cNvSpPr/>
          <p:nvPr/>
        </p:nvSpPr>
        <p:spPr>
          <a:xfrm>
            <a:off x="3726950" y="2984625"/>
            <a:ext cx="418800" cy="104400"/>
          </a:xfrm>
          <a:prstGeom prst="rect">
            <a:avLst/>
          </a:prstGeom>
          <a:solidFill>
            <a:srgbClr val="FFFFFF"/>
          </a:solidFill>
          <a:ln>
            <a:noFill/>
          </a:ln>
        </p:spPr>
        <p:txBody>
          <a:bodyPr anchorCtr="0" anchor="ctr" bIns="91425" lIns="91425" rIns="91425" tIns="91425">
            <a:noAutofit/>
          </a:bodyPr>
          <a:lstStyle/>
          <a:p>
            <a:pPr lvl="0" rtl="0">
              <a:spcBef>
                <a:spcPts val="0"/>
              </a:spcBef>
              <a:buNone/>
            </a:pPr>
            <a:r>
              <a:t/>
            </a:r>
            <a:endParaRPr>
              <a:solidFill>
                <a:srgbClr val="FFFFFF"/>
              </a:solidFill>
            </a:endParaRPr>
          </a:p>
        </p:txBody>
      </p:sp>
      <p:sp>
        <p:nvSpPr>
          <p:cNvPr id="360" name="Shape 36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4" name="Shape 364"/>
        <p:cNvGrpSpPr/>
        <p:nvPr/>
      </p:nvGrpSpPr>
      <p:grpSpPr>
        <a:xfrm>
          <a:off x="0" y="0"/>
          <a:ext cx="0" cy="0"/>
          <a:chOff x="0" y="0"/>
          <a:chExt cx="0" cy="0"/>
        </a:xfrm>
      </p:grpSpPr>
      <p:sp>
        <p:nvSpPr>
          <p:cNvPr id="365" name="Shape 365"/>
          <p:cNvSpPr txBox="1"/>
          <p:nvPr/>
        </p:nvSpPr>
        <p:spPr>
          <a:xfrm>
            <a:off x="0" y="0"/>
            <a:ext cx="3838200" cy="796500"/>
          </a:xfrm>
          <a:prstGeom prst="rect">
            <a:avLst/>
          </a:prstGeom>
          <a:noFill/>
          <a:ln>
            <a:noFill/>
          </a:ln>
        </p:spPr>
        <p:txBody>
          <a:bodyPr anchorCtr="0" anchor="t" bIns="91425" lIns="91425" rIns="91425" tIns="91425">
            <a:noAutofit/>
          </a:bodyPr>
          <a:lstStyle/>
          <a:p>
            <a:pPr lvl="0" rtl="0" algn="ctr">
              <a:spcBef>
                <a:spcPts val="0"/>
              </a:spcBef>
              <a:buNone/>
            </a:pPr>
            <a:r>
              <a:rPr lang="en" sz="2400">
                <a:latin typeface="Calibri"/>
                <a:ea typeface="Calibri"/>
                <a:cs typeface="Calibri"/>
                <a:sym typeface="Calibri"/>
              </a:rPr>
              <a:t>SPI1 - </a:t>
            </a:r>
            <a:r>
              <a:rPr lang="en" sz="2400">
                <a:solidFill>
                  <a:srgbClr val="333333"/>
                </a:solidFill>
                <a:highlight>
                  <a:srgbClr val="FFFFFF"/>
                </a:highlight>
                <a:latin typeface="Calibri"/>
                <a:ea typeface="Calibri"/>
                <a:cs typeface="Calibri"/>
                <a:sym typeface="Calibri"/>
              </a:rPr>
              <a:t>Hematopoietic Transcription Factor PU.1</a:t>
            </a:r>
          </a:p>
        </p:txBody>
      </p:sp>
      <p:sp>
        <p:nvSpPr>
          <p:cNvPr id="366" name="Shape 366"/>
          <p:cNvSpPr/>
          <p:nvPr/>
        </p:nvSpPr>
        <p:spPr>
          <a:xfrm>
            <a:off x="0" y="4724700"/>
            <a:ext cx="3039299" cy="418800"/>
          </a:xfrm>
          <a:prstGeom prst="rect">
            <a:avLst/>
          </a:prstGeom>
          <a:solidFill>
            <a:srgbClr val="BF9000"/>
          </a:solidFill>
          <a:ln>
            <a:noFill/>
          </a:ln>
        </p:spPr>
        <p:txBody>
          <a:bodyPr anchorCtr="0" anchor="ctr" bIns="91425" lIns="91425" rIns="91425" tIns="91425">
            <a:noAutofit/>
          </a:bodyPr>
          <a:lstStyle/>
          <a:p>
            <a:pPr lvl="0" rtl="0">
              <a:spcBef>
                <a:spcPts val="0"/>
              </a:spcBef>
              <a:buNone/>
            </a:pPr>
            <a:r>
              <a:rPr lang="en">
                <a:solidFill>
                  <a:srgbClr val="F3F3F3"/>
                </a:solidFill>
              </a:rPr>
              <a:t>Barbara &amp; Ross's Proposed Display</a:t>
            </a:r>
          </a:p>
        </p:txBody>
      </p:sp>
      <p:pic>
        <p:nvPicPr>
          <p:cNvPr id="367" name="Shape 367"/>
          <p:cNvPicPr preferRelativeResize="0"/>
          <p:nvPr/>
        </p:nvPicPr>
        <p:blipFill>
          <a:blip r:embed="rId3">
            <a:alphaModFix/>
          </a:blip>
          <a:stretch>
            <a:fillRect/>
          </a:stretch>
        </p:blipFill>
        <p:spPr>
          <a:xfrm>
            <a:off x="4595050" y="0"/>
            <a:ext cx="3643671" cy="5143500"/>
          </a:xfrm>
          <a:prstGeom prst="rect">
            <a:avLst/>
          </a:prstGeom>
          <a:noFill/>
          <a:ln>
            <a:noFill/>
          </a:ln>
        </p:spPr>
      </p:pic>
      <p:sp>
        <p:nvSpPr>
          <p:cNvPr id="368" name="Shape 368"/>
          <p:cNvSpPr txBox="1"/>
          <p:nvPr/>
        </p:nvSpPr>
        <p:spPr>
          <a:xfrm>
            <a:off x="330925" y="1644825"/>
            <a:ext cx="3000000" cy="689100"/>
          </a:xfrm>
          <a:prstGeom prst="rect">
            <a:avLst/>
          </a:prstGeom>
          <a:noFill/>
          <a:ln>
            <a:noFill/>
          </a:ln>
        </p:spPr>
        <p:txBody>
          <a:bodyPr anchorCtr="0" anchor="ctr" bIns="91425" lIns="91425" rIns="91425" tIns="91425">
            <a:noAutofit/>
          </a:bodyPr>
          <a:lstStyle/>
          <a:p>
            <a:pPr lvl="0" rtl="0" algn="ctr">
              <a:spcBef>
                <a:spcPts val="0"/>
              </a:spcBef>
              <a:buNone/>
            </a:pPr>
            <a:r>
              <a:rPr lang="en" sz="1800" u="sng">
                <a:solidFill>
                  <a:srgbClr val="1155CC"/>
                </a:solidFill>
                <a:latin typeface="Calibri"/>
                <a:ea typeface="Calibri"/>
                <a:cs typeface="Calibri"/>
                <a:sym typeface="Calibri"/>
                <a:hlinkClick r:id="rId4"/>
              </a:rPr>
              <a:t>Link to browser:</a:t>
            </a:r>
          </a:p>
          <a:p>
            <a:pPr lvl="0" rtl="0" algn="ctr">
              <a:spcBef>
                <a:spcPts val="0"/>
              </a:spcBef>
              <a:buNone/>
            </a:pPr>
            <a:r>
              <a:rPr lang="en" sz="1800" u="sng">
                <a:solidFill>
                  <a:srgbClr val="1155CC"/>
                </a:solidFill>
                <a:latin typeface="Calibri"/>
                <a:ea typeface="Calibri"/>
                <a:cs typeface="Calibri"/>
                <a:sym typeface="Calibri"/>
                <a:hlinkClick r:id="rId5"/>
              </a:rPr>
              <a:t>chr11:47,387,721-47,411,156</a:t>
            </a:r>
          </a:p>
        </p:txBody>
      </p:sp>
      <p:sp>
        <p:nvSpPr>
          <p:cNvPr id="369" name="Shape 369"/>
          <p:cNvSpPr txBox="1"/>
          <p:nvPr/>
        </p:nvSpPr>
        <p:spPr>
          <a:xfrm rot="-5400000">
            <a:off x="3721550" y="822225"/>
            <a:ext cx="1226400" cy="418800"/>
          </a:xfrm>
          <a:prstGeom prst="rect">
            <a:avLst/>
          </a:prstGeom>
          <a:noFill/>
          <a:ln>
            <a:noFill/>
          </a:ln>
        </p:spPr>
        <p:txBody>
          <a:bodyPr anchorCtr="0" anchor="t" bIns="91425" lIns="91425" rIns="91425" tIns="91425">
            <a:noAutofit/>
          </a:bodyPr>
          <a:lstStyle/>
          <a:p>
            <a:pPr lvl="0" rtl="0" algn="ctr">
              <a:spcBef>
                <a:spcPts val="0"/>
              </a:spcBef>
              <a:buNone/>
            </a:pPr>
            <a:r>
              <a:rPr lang="en">
                <a:latin typeface="Calibri"/>
                <a:ea typeface="Calibri"/>
                <a:cs typeface="Calibri"/>
                <a:sym typeface="Calibri"/>
              </a:rPr>
              <a:t>Hepatocyte</a:t>
            </a:r>
          </a:p>
        </p:txBody>
      </p:sp>
      <p:cxnSp>
        <p:nvCxnSpPr>
          <p:cNvPr id="370" name="Shape 370"/>
          <p:cNvCxnSpPr/>
          <p:nvPr/>
        </p:nvCxnSpPr>
        <p:spPr>
          <a:xfrm>
            <a:off x="4544150" y="359025"/>
            <a:ext cx="3300" cy="4571100"/>
          </a:xfrm>
          <a:prstGeom prst="straightConnector1">
            <a:avLst/>
          </a:prstGeom>
          <a:noFill/>
          <a:ln cap="flat" cmpd="sng" w="9525">
            <a:solidFill>
              <a:schemeClr val="dk2"/>
            </a:solidFill>
            <a:prstDash val="solid"/>
            <a:round/>
            <a:headEnd len="lg" w="lg" type="none"/>
            <a:tailEnd len="lg" w="lg" type="none"/>
          </a:ln>
        </p:spPr>
      </p:cxnSp>
      <p:sp>
        <p:nvSpPr>
          <p:cNvPr id="371" name="Shape 371"/>
          <p:cNvSpPr txBox="1"/>
          <p:nvPr/>
        </p:nvSpPr>
        <p:spPr>
          <a:xfrm rot="-5400000">
            <a:off x="3522950" y="2376262"/>
            <a:ext cx="1318800" cy="418800"/>
          </a:xfrm>
          <a:prstGeom prst="rect">
            <a:avLst/>
          </a:prstGeom>
          <a:noFill/>
          <a:ln>
            <a:noFill/>
          </a:ln>
        </p:spPr>
        <p:txBody>
          <a:bodyPr anchorCtr="0" anchor="t" bIns="91425" lIns="91425" rIns="91425" tIns="91425">
            <a:noAutofit/>
          </a:bodyPr>
          <a:lstStyle/>
          <a:p>
            <a:pPr lvl="0" rtl="0" algn="ctr">
              <a:spcBef>
                <a:spcPts val="0"/>
              </a:spcBef>
              <a:buNone/>
            </a:pPr>
            <a:r>
              <a:rPr lang="en">
                <a:latin typeface="Calibri"/>
                <a:ea typeface="Calibri"/>
                <a:cs typeface="Calibri"/>
                <a:sym typeface="Calibri"/>
              </a:rPr>
              <a:t>Bipolar Spindle Neuron</a:t>
            </a:r>
          </a:p>
        </p:txBody>
      </p:sp>
      <p:sp>
        <p:nvSpPr>
          <p:cNvPr id="372" name="Shape 372"/>
          <p:cNvSpPr txBox="1"/>
          <p:nvPr/>
        </p:nvSpPr>
        <p:spPr>
          <a:xfrm rot="-5400000">
            <a:off x="3721550" y="3902100"/>
            <a:ext cx="1226400" cy="418800"/>
          </a:xfrm>
          <a:prstGeom prst="rect">
            <a:avLst/>
          </a:prstGeom>
          <a:noFill/>
          <a:ln>
            <a:noFill/>
          </a:ln>
        </p:spPr>
        <p:txBody>
          <a:bodyPr anchorCtr="0" anchor="t" bIns="91425" lIns="91425" rIns="91425" tIns="91425">
            <a:noAutofit/>
          </a:bodyPr>
          <a:lstStyle/>
          <a:p>
            <a:pPr lvl="0" rtl="0" algn="ctr">
              <a:spcBef>
                <a:spcPts val="0"/>
              </a:spcBef>
              <a:buNone/>
            </a:pPr>
            <a:r>
              <a:rPr lang="en">
                <a:latin typeface="Calibri"/>
                <a:ea typeface="Calibri"/>
                <a:cs typeface="Calibri"/>
                <a:sym typeface="Calibri"/>
              </a:rPr>
              <a:t>B Cell</a:t>
            </a:r>
          </a:p>
        </p:txBody>
      </p:sp>
      <p:sp>
        <p:nvSpPr>
          <p:cNvPr id="373" name="Shape 373"/>
          <p:cNvSpPr/>
          <p:nvPr/>
        </p:nvSpPr>
        <p:spPr>
          <a:xfrm>
            <a:off x="4257600" y="1752725"/>
            <a:ext cx="418800" cy="104400"/>
          </a:xfrm>
          <a:prstGeom prst="rect">
            <a:avLst/>
          </a:prstGeom>
          <a:solidFill>
            <a:srgbClr val="FFFFFF"/>
          </a:solidFill>
          <a:ln>
            <a:noFill/>
          </a:ln>
        </p:spPr>
        <p:txBody>
          <a:bodyPr anchorCtr="0" anchor="ctr" bIns="91425" lIns="91425" rIns="91425" tIns="91425">
            <a:noAutofit/>
          </a:bodyPr>
          <a:lstStyle/>
          <a:p>
            <a:pPr lvl="0" rtl="0">
              <a:spcBef>
                <a:spcPts val="0"/>
              </a:spcBef>
              <a:buNone/>
            </a:pPr>
            <a:r>
              <a:t/>
            </a:r>
            <a:endParaRPr>
              <a:solidFill>
                <a:srgbClr val="FFFFFF"/>
              </a:solidFill>
            </a:endParaRPr>
          </a:p>
        </p:txBody>
      </p:sp>
      <p:sp>
        <p:nvSpPr>
          <p:cNvPr id="374" name="Shape 374"/>
          <p:cNvSpPr/>
          <p:nvPr/>
        </p:nvSpPr>
        <p:spPr>
          <a:xfrm>
            <a:off x="4337700" y="3319487"/>
            <a:ext cx="258600" cy="104400"/>
          </a:xfrm>
          <a:prstGeom prst="rect">
            <a:avLst/>
          </a:prstGeom>
          <a:solidFill>
            <a:srgbClr val="FFFFFF"/>
          </a:solidFill>
          <a:ln>
            <a:noFill/>
          </a:ln>
        </p:spPr>
        <p:txBody>
          <a:bodyPr anchorCtr="0" anchor="ctr" bIns="91425" lIns="91425" rIns="91425" tIns="91425">
            <a:noAutofit/>
          </a:bodyPr>
          <a:lstStyle/>
          <a:p>
            <a:pPr lvl="0" rtl="0">
              <a:spcBef>
                <a:spcPts val="0"/>
              </a:spcBef>
              <a:buNone/>
            </a:pPr>
            <a:r>
              <a:t/>
            </a:r>
            <a:endParaRPr>
              <a:solidFill>
                <a:srgbClr val="FFFFFF"/>
              </a:solidFill>
            </a:endParaRPr>
          </a:p>
        </p:txBody>
      </p:sp>
      <p:sp>
        <p:nvSpPr>
          <p:cNvPr id="375" name="Shape 37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9" name="Shape 379"/>
        <p:cNvGrpSpPr/>
        <p:nvPr/>
      </p:nvGrpSpPr>
      <p:grpSpPr>
        <a:xfrm>
          <a:off x="0" y="0"/>
          <a:ext cx="0" cy="0"/>
          <a:chOff x="0" y="0"/>
          <a:chExt cx="0" cy="0"/>
        </a:xfrm>
      </p:grpSpPr>
      <p:pic>
        <p:nvPicPr>
          <p:cNvPr id="380" name="Shape 380"/>
          <p:cNvPicPr preferRelativeResize="0"/>
          <p:nvPr/>
        </p:nvPicPr>
        <p:blipFill>
          <a:blip r:embed="rId3">
            <a:alphaModFix/>
          </a:blip>
          <a:stretch>
            <a:fillRect/>
          </a:stretch>
        </p:blipFill>
        <p:spPr>
          <a:xfrm>
            <a:off x="3826325" y="152400"/>
            <a:ext cx="5237769" cy="4838701"/>
          </a:xfrm>
          <a:prstGeom prst="rect">
            <a:avLst/>
          </a:prstGeom>
          <a:noFill/>
          <a:ln>
            <a:noFill/>
          </a:ln>
        </p:spPr>
      </p:pic>
      <p:sp>
        <p:nvSpPr>
          <p:cNvPr id="381" name="Shape 381"/>
          <p:cNvSpPr txBox="1"/>
          <p:nvPr/>
        </p:nvSpPr>
        <p:spPr>
          <a:xfrm>
            <a:off x="0" y="0"/>
            <a:ext cx="3553500" cy="796500"/>
          </a:xfrm>
          <a:prstGeom prst="rect">
            <a:avLst/>
          </a:prstGeom>
          <a:noFill/>
          <a:ln>
            <a:noFill/>
          </a:ln>
        </p:spPr>
        <p:txBody>
          <a:bodyPr anchorCtr="0" anchor="t" bIns="91425" lIns="91425" rIns="91425" tIns="91425">
            <a:noAutofit/>
          </a:bodyPr>
          <a:lstStyle/>
          <a:p>
            <a:pPr lvl="0" rtl="0" algn="ctr">
              <a:spcBef>
                <a:spcPts val="0"/>
              </a:spcBef>
              <a:buNone/>
            </a:pPr>
            <a:r>
              <a:rPr lang="en" sz="2400">
                <a:latin typeface="Calibri"/>
                <a:ea typeface="Calibri"/>
                <a:cs typeface="Calibri"/>
                <a:sym typeface="Calibri"/>
              </a:rPr>
              <a:t>NPAS4 - </a:t>
            </a:r>
            <a:r>
              <a:rPr lang="en" sz="2400">
                <a:highlight>
                  <a:srgbClr val="FFFFFF"/>
                </a:highlight>
                <a:latin typeface="Calibri"/>
                <a:ea typeface="Calibri"/>
                <a:cs typeface="Calibri"/>
                <a:sym typeface="Calibri"/>
              </a:rPr>
              <a:t>Neuronal PAS Domain Protein 4</a:t>
            </a:r>
          </a:p>
        </p:txBody>
      </p:sp>
      <p:sp>
        <p:nvSpPr>
          <p:cNvPr id="382" name="Shape 382"/>
          <p:cNvSpPr txBox="1"/>
          <p:nvPr/>
        </p:nvSpPr>
        <p:spPr>
          <a:xfrm>
            <a:off x="166775" y="1530050"/>
            <a:ext cx="3000000" cy="465000"/>
          </a:xfrm>
          <a:prstGeom prst="rect">
            <a:avLst/>
          </a:prstGeom>
          <a:noFill/>
          <a:ln>
            <a:noFill/>
          </a:ln>
        </p:spPr>
        <p:txBody>
          <a:bodyPr anchorCtr="0" anchor="ctr" bIns="91425" lIns="91425" rIns="91425" tIns="91425">
            <a:noAutofit/>
          </a:bodyPr>
          <a:lstStyle/>
          <a:p>
            <a:pPr lvl="0" algn="ctr">
              <a:spcBef>
                <a:spcPts val="0"/>
              </a:spcBef>
              <a:buNone/>
            </a:pPr>
            <a:r>
              <a:rPr lang="en" sz="1800" u="sng">
                <a:solidFill>
                  <a:srgbClr val="1155CC"/>
                </a:solidFill>
                <a:latin typeface="Calibri"/>
                <a:ea typeface="Calibri"/>
                <a:cs typeface="Calibri"/>
                <a:sym typeface="Calibri"/>
                <a:hlinkClick r:id="rId4"/>
              </a:rPr>
              <a:t>Link to browser:</a:t>
            </a:r>
          </a:p>
          <a:p>
            <a:pPr lvl="0" rtl="0" algn="ctr">
              <a:spcBef>
                <a:spcPts val="0"/>
              </a:spcBef>
              <a:buNone/>
            </a:pPr>
            <a:r>
              <a:rPr lang="en" sz="1800" u="sng">
                <a:solidFill>
                  <a:srgbClr val="1155CC"/>
                </a:solidFill>
                <a:latin typeface="Calibri"/>
                <a:ea typeface="Calibri"/>
                <a:cs typeface="Calibri"/>
                <a:sym typeface="Calibri"/>
                <a:hlinkClick r:id="rId5"/>
              </a:rPr>
              <a:t>chr11:66,170,828-66,193,905</a:t>
            </a:r>
          </a:p>
        </p:txBody>
      </p:sp>
      <p:sp>
        <p:nvSpPr>
          <p:cNvPr id="383" name="Shape 383"/>
          <p:cNvSpPr/>
          <p:nvPr/>
        </p:nvSpPr>
        <p:spPr>
          <a:xfrm>
            <a:off x="0" y="4724700"/>
            <a:ext cx="2242800" cy="418800"/>
          </a:xfrm>
          <a:prstGeom prst="rect">
            <a:avLst/>
          </a:prstGeom>
          <a:solidFill>
            <a:srgbClr val="5304FF">
              <a:alpha val="59620"/>
            </a:srgbClr>
          </a:solidFill>
          <a:ln>
            <a:noFill/>
          </a:ln>
        </p:spPr>
        <p:txBody>
          <a:bodyPr anchorCtr="0" anchor="ctr" bIns="91425" lIns="91425" rIns="91425" tIns="91425">
            <a:noAutofit/>
          </a:bodyPr>
          <a:lstStyle/>
          <a:p>
            <a:pPr lvl="0" rtl="0">
              <a:spcBef>
                <a:spcPts val="0"/>
              </a:spcBef>
              <a:buNone/>
            </a:pPr>
            <a:r>
              <a:rPr lang="en">
                <a:solidFill>
                  <a:srgbClr val="F3F3F3"/>
                </a:solidFill>
              </a:rPr>
              <a:t>Current SCREEN Display</a:t>
            </a:r>
          </a:p>
        </p:txBody>
      </p:sp>
      <p:sp>
        <p:nvSpPr>
          <p:cNvPr id="384" name="Shape 384"/>
          <p:cNvSpPr txBox="1"/>
          <p:nvPr/>
        </p:nvSpPr>
        <p:spPr>
          <a:xfrm rot="-5400000">
            <a:off x="2883350" y="898425"/>
            <a:ext cx="1226400" cy="418800"/>
          </a:xfrm>
          <a:prstGeom prst="rect">
            <a:avLst/>
          </a:prstGeom>
          <a:noFill/>
          <a:ln>
            <a:noFill/>
          </a:ln>
        </p:spPr>
        <p:txBody>
          <a:bodyPr anchorCtr="0" anchor="t" bIns="91425" lIns="91425" rIns="91425" tIns="91425">
            <a:noAutofit/>
          </a:bodyPr>
          <a:lstStyle/>
          <a:p>
            <a:pPr lvl="0" rtl="0" algn="ctr">
              <a:spcBef>
                <a:spcPts val="0"/>
              </a:spcBef>
              <a:buNone/>
            </a:pPr>
            <a:r>
              <a:rPr lang="en">
                <a:latin typeface="Calibri"/>
                <a:ea typeface="Calibri"/>
                <a:cs typeface="Calibri"/>
                <a:sym typeface="Calibri"/>
              </a:rPr>
              <a:t>Hepatocyte</a:t>
            </a:r>
          </a:p>
        </p:txBody>
      </p:sp>
      <p:cxnSp>
        <p:nvCxnSpPr>
          <p:cNvPr id="385" name="Shape 385"/>
          <p:cNvCxnSpPr/>
          <p:nvPr/>
        </p:nvCxnSpPr>
        <p:spPr>
          <a:xfrm>
            <a:off x="3705950" y="435225"/>
            <a:ext cx="3600" cy="4068300"/>
          </a:xfrm>
          <a:prstGeom prst="straightConnector1">
            <a:avLst/>
          </a:prstGeom>
          <a:noFill/>
          <a:ln cap="flat" cmpd="sng" w="9525">
            <a:solidFill>
              <a:schemeClr val="dk2"/>
            </a:solidFill>
            <a:prstDash val="solid"/>
            <a:round/>
            <a:headEnd len="lg" w="lg" type="none"/>
            <a:tailEnd len="lg" w="lg" type="none"/>
          </a:ln>
        </p:spPr>
      </p:cxnSp>
      <p:sp>
        <p:nvSpPr>
          <p:cNvPr id="386" name="Shape 386"/>
          <p:cNvSpPr txBox="1"/>
          <p:nvPr/>
        </p:nvSpPr>
        <p:spPr>
          <a:xfrm rot="-5400000">
            <a:off x="2684750" y="2296425"/>
            <a:ext cx="1318800" cy="418800"/>
          </a:xfrm>
          <a:prstGeom prst="rect">
            <a:avLst/>
          </a:prstGeom>
          <a:noFill/>
          <a:ln>
            <a:noFill/>
          </a:ln>
        </p:spPr>
        <p:txBody>
          <a:bodyPr anchorCtr="0" anchor="t" bIns="91425" lIns="91425" rIns="91425" tIns="91425">
            <a:noAutofit/>
          </a:bodyPr>
          <a:lstStyle/>
          <a:p>
            <a:pPr lvl="0" rtl="0" algn="ctr">
              <a:spcBef>
                <a:spcPts val="0"/>
              </a:spcBef>
              <a:buNone/>
            </a:pPr>
            <a:r>
              <a:rPr lang="en">
                <a:latin typeface="Calibri"/>
                <a:ea typeface="Calibri"/>
                <a:cs typeface="Calibri"/>
                <a:sym typeface="Calibri"/>
              </a:rPr>
              <a:t>Bipolar Spindle Neuron</a:t>
            </a:r>
          </a:p>
        </p:txBody>
      </p:sp>
      <p:sp>
        <p:nvSpPr>
          <p:cNvPr id="387" name="Shape 387"/>
          <p:cNvSpPr txBox="1"/>
          <p:nvPr/>
        </p:nvSpPr>
        <p:spPr>
          <a:xfrm rot="-5400000">
            <a:off x="2883350" y="3569025"/>
            <a:ext cx="1226400" cy="418800"/>
          </a:xfrm>
          <a:prstGeom prst="rect">
            <a:avLst/>
          </a:prstGeom>
          <a:noFill/>
          <a:ln>
            <a:noFill/>
          </a:ln>
        </p:spPr>
        <p:txBody>
          <a:bodyPr anchorCtr="0" anchor="t" bIns="91425" lIns="91425" rIns="91425" tIns="91425">
            <a:noAutofit/>
          </a:bodyPr>
          <a:lstStyle/>
          <a:p>
            <a:pPr lvl="0" rtl="0" algn="ctr">
              <a:spcBef>
                <a:spcPts val="0"/>
              </a:spcBef>
              <a:buNone/>
            </a:pPr>
            <a:r>
              <a:rPr lang="en">
                <a:latin typeface="Calibri"/>
                <a:ea typeface="Calibri"/>
                <a:cs typeface="Calibri"/>
                <a:sym typeface="Calibri"/>
              </a:rPr>
              <a:t>B Cell</a:t>
            </a:r>
          </a:p>
        </p:txBody>
      </p:sp>
      <p:sp>
        <p:nvSpPr>
          <p:cNvPr id="388" name="Shape 388"/>
          <p:cNvSpPr/>
          <p:nvPr/>
        </p:nvSpPr>
        <p:spPr>
          <a:xfrm>
            <a:off x="3419400" y="1644825"/>
            <a:ext cx="418800" cy="104400"/>
          </a:xfrm>
          <a:prstGeom prst="rect">
            <a:avLst/>
          </a:prstGeom>
          <a:solidFill>
            <a:srgbClr val="FFFFFF"/>
          </a:solidFill>
          <a:ln>
            <a:noFill/>
          </a:ln>
        </p:spPr>
        <p:txBody>
          <a:bodyPr anchorCtr="0" anchor="ctr" bIns="91425" lIns="91425" rIns="91425" tIns="91425">
            <a:noAutofit/>
          </a:bodyPr>
          <a:lstStyle/>
          <a:p>
            <a:pPr lvl="0" rtl="0">
              <a:spcBef>
                <a:spcPts val="0"/>
              </a:spcBef>
              <a:buNone/>
            </a:pPr>
            <a:r>
              <a:t/>
            </a:r>
            <a:endParaRPr>
              <a:solidFill>
                <a:srgbClr val="FFFFFF"/>
              </a:solidFill>
            </a:endParaRPr>
          </a:p>
        </p:txBody>
      </p:sp>
      <p:sp>
        <p:nvSpPr>
          <p:cNvPr id="389" name="Shape 389"/>
          <p:cNvSpPr/>
          <p:nvPr/>
        </p:nvSpPr>
        <p:spPr>
          <a:xfrm>
            <a:off x="3498350" y="3060825"/>
            <a:ext cx="418800" cy="104400"/>
          </a:xfrm>
          <a:prstGeom prst="rect">
            <a:avLst/>
          </a:prstGeom>
          <a:solidFill>
            <a:srgbClr val="FFFFFF"/>
          </a:solidFill>
          <a:ln>
            <a:noFill/>
          </a:ln>
        </p:spPr>
        <p:txBody>
          <a:bodyPr anchorCtr="0" anchor="ctr" bIns="91425" lIns="91425" rIns="91425" tIns="91425">
            <a:noAutofit/>
          </a:bodyPr>
          <a:lstStyle/>
          <a:p>
            <a:pPr lvl="0" rtl="0">
              <a:spcBef>
                <a:spcPts val="0"/>
              </a:spcBef>
              <a:buNone/>
            </a:pPr>
            <a:r>
              <a:t/>
            </a:r>
            <a:endParaRPr>
              <a:solidFill>
                <a:srgbClr val="FFFFFF"/>
              </a:solidFill>
            </a:endParaRPr>
          </a:p>
        </p:txBody>
      </p:sp>
      <p:sp>
        <p:nvSpPr>
          <p:cNvPr id="390" name="Shape 39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4" name="Shape 394"/>
        <p:cNvGrpSpPr/>
        <p:nvPr/>
      </p:nvGrpSpPr>
      <p:grpSpPr>
        <a:xfrm>
          <a:off x="0" y="0"/>
          <a:ext cx="0" cy="0"/>
          <a:chOff x="0" y="0"/>
          <a:chExt cx="0" cy="0"/>
        </a:xfrm>
      </p:grpSpPr>
      <p:sp>
        <p:nvSpPr>
          <p:cNvPr id="395" name="Shape 395"/>
          <p:cNvSpPr txBox="1"/>
          <p:nvPr/>
        </p:nvSpPr>
        <p:spPr>
          <a:xfrm>
            <a:off x="0" y="0"/>
            <a:ext cx="3838200" cy="796500"/>
          </a:xfrm>
          <a:prstGeom prst="rect">
            <a:avLst/>
          </a:prstGeom>
          <a:noFill/>
          <a:ln>
            <a:noFill/>
          </a:ln>
        </p:spPr>
        <p:txBody>
          <a:bodyPr anchorCtr="0" anchor="t" bIns="91425" lIns="91425" rIns="91425" tIns="91425">
            <a:noAutofit/>
          </a:bodyPr>
          <a:lstStyle/>
          <a:p>
            <a:pPr lvl="0" rtl="0" algn="ctr">
              <a:spcBef>
                <a:spcPts val="0"/>
              </a:spcBef>
              <a:buNone/>
            </a:pPr>
            <a:r>
              <a:rPr lang="en" sz="2400">
                <a:latin typeface="Calibri"/>
                <a:ea typeface="Calibri"/>
                <a:cs typeface="Calibri"/>
                <a:sym typeface="Calibri"/>
              </a:rPr>
              <a:t>NPAS4 - </a:t>
            </a:r>
            <a:r>
              <a:rPr lang="en" sz="2400">
                <a:highlight>
                  <a:srgbClr val="FFFFFF"/>
                </a:highlight>
                <a:latin typeface="Calibri"/>
                <a:ea typeface="Calibri"/>
                <a:cs typeface="Calibri"/>
                <a:sym typeface="Calibri"/>
              </a:rPr>
              <a:t>Neuronal PAS Domain Protein 4</a:t>
            </a:r>
          </a:p>
        </p:txBody>
      </p:sp>
      <p:sp>
        <p:nvSpPr>
          <p:cNvPr id="396" name="Shape 396"/>
          <p:cNvSpPr/>
          <p:nvPr/>
        </p:nvSpPr>
        <p:spPr>
          <a:xfrm>
            <a:off x="0" y="4724700"/>
            <a:ext cx="3039299" cy="418800"/>
          </a:xfrm>
          <a:prstGeom prst="rect">
            <a:avLst/>
          </a:prstGeom>
          <a:solidFill>
            <a:srgbClr val="BF9000"/>
          </a:solidFill>
          <a:ln>
            <a:noFill/>
          </a:ln>
        </p:spPr>
        <p:txBody>
          <a:bodyPr anchorCtr="0" anchor="ctr" bIns="91425" lIns="91425" rIns="91425" tIns="91425">
            <a:noAutofit/>
          </a:bodyPr>
          <a:lstStyle/>
          <a:p>
            <a:pPr lvl="0" rtl="0">
              <a:spcBef>
                <a:spcPts val="0"/>
              </a:spcBef>
              <a:buNone/>
            </a:pPr>
            <a:r>
              <a:rPr lang="en">
                <a:solidFill>
                  <a:srgbClr val="F3F3F3"/>
                </a:solidFill>
              </a:rPr>
              <a:t>Barbara &amp; Ross's Proposed Display</a:t>
            </a:r>
          </a:p>
        </p:txBody>
      </p:sp>
      <p:pic>
        <p:nvPicPr>
          <p:cNvPr id="397" name="Shape 397"/>
          <p:cNvPicPr preferRelativeResize="0"/>
          <p:nvPr/>
        </p:nvPicPr>
        <p:blipFill>
          <a:blip r:embed="rId3">
            <a:alphaModFix/>
          </a:blip>
          <a:stretch>
            <a:fillRect/>
          </a:stretch>
        </p:blipFill>
        <p:spPr>
          <a:xfrm>
            <a:off x="4263150" y="0"/>
            <a:ext cx="3679042" cy="5143498"/>
          </a:xfrm>
          <a:prstGeom prst="rect">
            <a:avLst/>
          </a:prstGeom>
          <a:noFill/>
          <a:ln>
            <a:noFill/>
          </a:ln>
        </p:spPr>
      </p:pic>
      <p:sp>
        <p:nvSpPr>
          <p:cNvPr id="398" name="Shape 398"/>
          <p:cNvSpPr txBox="1"/>
          <p:nvPr/>
        </p:nvSpPr>
        <p:spPr>
          <a:xfrm rot="-5400000">
            <a:off x="3416750" y="822225"/>
            <a:ext cx="1226400" cy="418800"/>
          </a:xfrm>
          <a:prstGeom prst="rect">
            <a:avLst/>
          </a:prstGeom>
          <a:noFill/>
          <a:ln>
            <a:noFill/>
          </a:ln>
        </p:spPr>
        <p:txBody>
          <a:bodyPr anchorCtr="0" anchor="t" bIns="91425" lIns="91425" rIns="91425" tIns="91425">
            <a:noAutofit/>
          </a:bodyPr>
          <a:lstStyle/>
          <a:p>
            <a:pPr lvl="0" rtl="0" algn="ctr">
              <a:spcBef>
                <a:spcPts val="0"/>
              </a:spcBef>
              <a:buNone/>
            </a:pPr>
            <a:r>
              <a:rPr lang="en">
                <a:latin typeface="Calibri"/>
                <a:ea typeface="Calibri"/>
                <a:cs typeface="Calibri"/>
                <a:sym typeface="Calibri"/>
              </a:rPr>
              <a:t>Hepatocyte</a:t>
            </a:r>
          </a:p>
        </p:txBody>
      </p:sp>
      <p:cxnSp>
        <p:nvCxnSpPr>
          <p:cNvPr id="399" name="Shape 399"/>
          <p:cNvCxnSpPr/>
          <p:nvPr/>
        </p:nvCxnSpPr>
        <p:spPr>
          <a:xfrm>
            <a:off x="4239350" y="359025"/>
            <a:ext cx="3300" cy="4571100"/>
          </a:xfrm>
          <a:prstGeom prst="straightConnector1">
            <a:avLst/>
          </a:prstGeom>
          <a:noFill/>
          <a:ln cap="flat" cmpd="sng" w="9525">
            <a:solidFill>
              <a:schemeClr val="dk2"/>
            </a:solidFill>
            <a:prstDash val="solid"/>
            <a:round/>
            <a:headEnd len="lg" w="lg" type="none"/>
            <a:tailEnd len="lg" w="lg" type="none"/>
          </a:ln>
        </p:spPr>
      </p:cxnSp>
      <p:sp>
        <p:nvSpPr>
          <p:cNvPr id="400" name="Shape 400"/>
          <p:cNvSpPr txBox="1"/>
          <p:nvPr/>
        </p:nvSpPr>
        <p:spPr>
          <a:xfrm rot="-5400000">
            <a:off x="3218150" y="2376262"/>
            <a:ext cx="1318800" cy="418800"/>
          </a:xfrm>
          <a:prstGeom prst="rect">
            <a:avLst/>
          </a:prstGeom>
          <a:noFill/>
          <a:ln>
            <a:noFill/>
          </a:ln>
        </p:spPr>
        <p:txBody>
          <a:bodyPr anchorCtr="0" anchor="t" bIns="91425" lIns="91425" rIns="91425" tIns="91425">
            <a:noAutofit/>
          </a:bodyPr>
          <a:lstStyle/>
          <a:p>
            <a:pPr lvl="0" rtl="0" algn="ctr">
              <a:spcBef>
                <a:spcPts val="0"/>
              </a:spcBef>
              <a:buNone/>
            </a:pPr>
            <a:r>
              <a:rPr lang="en">
                <a:latin typeface="Calibri"/>
                <a:ea typeface="Calibri"/>
                <a:cs typeface="Calibri"/>
                <a:sym typeface="Calibri"/>
              </a:rPr>
              <a:t>Bipolar Spindle Neuron</a:t>
            </a:r>
          </a:p>
        </p:txBody>
      </p:sp>
      <p:sp>
        <p:nvSpPr>
          <p:cNvPr id="401" name="Shape 401"/>
          <p:cNvSpPr txBox="1"/>
          <p:nvPr/>
        </p:nvSpPr>
        <p:spPr>
          <a:xfrm rot="-5400000">
            <a:off x="3416750" y="3902100"/>
            <a:ext cx="1226400" cy="418800"/>
          </a:xfrm>
          <a:prstGeom prst="rect">
            <a:avLst/>
          </a:prstGeom>
          <a:noFill/>
          <a:ln>
            <a:noFill/>
          </a:ln>
        </p:spPr>
        <p:txBody>
          <a:bodyPr anchorCtr="0" anchor="t" bIns="91425" lIns="91425" rIns="91425" tIns="91425">
            <a:noAutofit/>
          </a:bodyPr>
          <a:lstStyle/>
          <a:p>
            <a:pPr lvl="0" rtl="0" algn="ctr">
              <a:spcBef>
                <a:spcPts val="0"/>
              </a:spcBef>
              <a:buNone/>
            </a:pPr>
            <a:r>
              <a:rPr lang="en">
                <a:latin typeface="Calibri"/>
                <a:ea typeface="Calibri"/>
                <a:cs typeface="Calibri"/>
                <a:sym typeface="Calibri"/>
              </a:rPr>
              <a:t>B Cell</a:t>
            </a:r>
          </a:p>
        </p:txBody>
      </p:sp>
      <p:sp>
        <p:nvSpPr>
          <p:cNvPr id="402" name="Shape 402"/>
          <p:cNvSpPr/>
          <p:nvPr/>
        </p:nvSpPr>
        <p:spPr>
          <a:xfrm>
            <a:off x="3952800" y="1752725"/>
            <a:ext cx="418800" cy="104400"/>
          </a:xfrm>
          <a:prstGeom prst="rect">
            <a:avLst/>
          </a:prstGeom>
          <a:solidFill>
            <a:srgbClr val="FFFFFF"/>
          </a:solidFill>
          <a:ln>
            <a:noFill/>
          </a:ln>
        </p:spPr>
        <p:txBody>
          <a:bodyPr anchorCtr="0" anchor="ctr" bIns="91425" lIns="91425" rIns="91425" tIns="91425">
            <a:noAutofit/>
          </a:bodyPr>
          <a:lstStyle/>
          <a:p>
            <a:pPr lvl="0" rtl="0">
              <a:spcBef>
                <a:spcPts val="0"/>
              </a:spcBef>
              <a:buNone/>
            </a:pPr>
            <a:r>
              <a:t/>
            </a:r>
            <a:endParaRPr>
              <a:solidFill>
                <a:srgbClr val="FFFFFF"/>
              </a:solidFill>
            </a:endParaRPr>
          </a:p>
        </p:txBody>
      </p:sp>
      <p:sp>
        <p:nvSpPr>
          <p:cNvPr id="403" name="Shape 403"/>
          <p:cNvSpPr/>
          <p:nvPr/>
        </p:nvSpPr>
        <p:spPr>
          <a:xfrm>
            <a:off x="4031600" y="3314225"/>
            <a:ext cx="418800" cy="104400"/>
          </a:xfrm>
          <a:prstGeom prst="rect">
            <a:avLst/>
          </a:prstGeom>
          <a:solidFill>
            <a:srgbClr val="FFFFFF"/>
          </a:solidFill>
          <a:ln>
            <a:noFill/>
          </a:ln>
        </p:spPr>
        <p:txBody>
          <a:bodyPr anchorCtr="0" anchor="ctr" bIns="91425" lIns="91425" rIns="91425" tIns="91425">
            <a:noAutofit/>
          </a:bodyPr>
          <a:lstStyle/>
          <a:p>
            <a:pPr lvl="0" rtl="0">
              <a:spcBef>
                <a:spcPts val="0"/>
              </a:spcBef>
              <a:buNone/>
            </a:pPr>
            <a:r>
              <a:t/>
            </a:r>
            <a:endParaRPr>
              <a:solidFill>
                <a:srgbClr val="FFFFFF"/>
              </a:solidFill>
            </a:endParaRPr>
          </a:p>
        </p:txBody>
      </p:sp>
      <p:sp>
        <p:nvSpPr>
          <p:cNvPr id="404" name="Shape 404"/>
          <p:cNvSpPr txBox="1"/>
          <p:nvPr/>
        </p:nvSpPr>
        <p:spPr>
          <a:xfrm>
            <a:off x="309675" y="1644825"/>
            <a:ext cx="3000000" cy="465000"/>
          </a:xfrm>
          <a:prstGeom prst="rect">
            <a:avLst/>
          </a:prstGeom>
          <a:noFill/>
          <a:ln>
            <a:noFill/>
          </a:ln>
        </p:spPr>
        <p:txBody>
          <a:bodyPr anchorCtr="0" anchor="ctr" bIns="91425" lIns="91425" rIns="91425" tIns="91425">
            <a:noAutofit/>
          </a:bodyPr>
          <a:lstStyle/>
          <a:p>
            <a:pPr lvl="0" rtl="0" algn="ctr">
              <a:spcBef>
                <a:spcPts val="0"/>
              </a:spcBef>
              <a:buNone/>
            </a:pPr>
            <a:r>
              <a:rPr lang="en" sz="1800" u="sng">
                <a:solidFill>
                  <a:srgbClr val="1155CC"/>
                </a:solidFill>
                <a:latin typeface="Calibri"/>
                <a:ea typeface="Calibri"/>
                <a:cs typeface="Calibri"/>
                <a:sym typeface="Calibri"/>
                <a:hlinkClick r:id="rId4"/>
              </a:rPr>
              <a:t>Link to browser:</a:t>
            </a:r>
          </a:p>
          <a:p>
            <a:pPr lvl="0" rtl="0" algn="ctr">
              <a:spcBef>
                <a:spcPts val="0"/>
              </a:spcBef>
              <a:buNone/>
            </a:pPr>
            <a:r>
              <a:rPr lang="en" sz="1800" u="sng">
                <a:solidFill>
                  <a:srgbClr val="1155CC"/>
                </a:solidFill>
                <a:latin typeface="Calibri"/>
                <a:ea typeface="Calibri"/>
                <a:cs typeface="Calibri"/>
                <a:sym typeface="Calibri"/>
                <a:hlinkClick r:id="rId5"/>
              </a:rPr>
              <a:t>chr11:66,170,828-66,193,905</a:t>
            </a:r>
          </a:p>
        </p:txBody>
      </p:sp>
      <p:sp>
        <p:nvSpPr>
          <p:cNvPr id="405" name="Shape 40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9" name="Shape 409"/>
        <p:cNvGrpSpPr/>
        <p:nvPr/>
      </p:nvGrpSpPr>
      <p:grpSpPr>
        <a:xfrm>
          <a:off x="0" y="0"/>
          <a:ext cx="0" cy="0"/>
          <a:chOff x="0" y="0"/>
          <a:chExt cx="0" cy="0"/>
        </a:xfrm>
      </p:grpSpPr>
      <p:sp>
        <p:nvSpPr>
          <p:cNvPr id="410" name="Shape 410"/>
          <p:cNvSpPr txBox="1"/>
          <p:nvPr/>
        </p:nvSpPr>
        <p:spPr>
          <a:xfrm>
            <a:off x="0" y="1676325"/>
            <a:ext cx="9144000" cy="796500"/>
          </a:xfrm>
          <a:prstGeom prst="rect">
            <a:avLst/>
          </a:prstGeom>
          <a:noFill/>
          <a:ln>
            <a:noFill/>
          </a:ln>
        </p:spPr>
        <p:txBody>
          <a:bodyPr anchorCtr="0" anchor="t" bIns="91425" lIns="91425" rIns="91425" tIns="91425">
            <a:noAutofit/>
          </a:bodyPr>
          <a:lstStyle/>
          <a:p>
            <a:pPr lvl="0" rtl="0" algn="ctr">
              <a:spcBef>
                <a:spcPts val="0"/>
              </a:spcBef>
              <a:buNone/>
            </a:pPr>
            <a:r>
              <a:rPr lang="en" sz="2400">
                <a:latin typeface="Calibri"/>
                <a:ea typeface="Calibri"/>
                <a:cs typeface="Calibri"/>
                <a:sym typeface="Calibri"/>
              </a:rPr>
              <a:t>Original Slides From Barbara &amp; Ross</a:t>
            </a:r>
          </a:p>
        </p:txBody>
      </p:sp>
      <p:sp>
        <p:nvSpPr>
          <p:cNvPr id="411" name="Shape 41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5" name="Shape 415"/>
        <p:cNvGrpSpPr/>
        <p:nvPr/>
      </p:nvGrpSpPr>
      <p:grpSpPr>
        <a:xfrm>
          <a:off x="0" y="0"/>
          <a:ext cx="0" cy="0"/>
          <a:chOff x="0" y="0"/>
          <a:chExt cx="0" cy="0"/>
        </a:xfrm>
      </p:grpSpPr>
      <p:pic>
        <p:nvPicPr>
          <p:cNvPr id="416" name="Shape 416"/>
          <p:cNvPicPr preferRelativeResize="0"/>
          <p:nvPr/>
        </p:nvPicPr>
        <p:blipFill>
          <a:blip r:embed="rId3">
            <a:alphaModFix/>
          </a:blip>
          <a:stretch>
            <a:fillRect/>
          </a:stretch>
        </p:blipFill>
        <p:spPr>
          <a:xfrm>
            <a:off x="346562" y="76200"/>
            <a:ext cx="8450873" cy="4628876"/>
          </a:xfrm>
          <a:prstGeom prst="rect">
            <a:avLst/>
          </a:prstGeom>
          <a:noFill/>
          <a:ln>
            <a:noFill/>
          </a:ln>
        </p:spPr>
      </p:pic>
      <p:sp>
        <p:nvSpPr>
          <p:cNvPr id="417" name="Shape 417"/>
          <p:cNvSpPr txBox="1"/>
          <p:nvPr/>
        </p:nvSpPr>
        <p:spPr>
          <a:xfrm>
            <a:off x="0" y="4787400"/>
            <a:ext cx="5235900" cy="356100"/>
          </a:xfrm>
          <a:prstGeom prst="rect">
            <a:avLst/>
          </a:prstGeom>
          <a:noFill/>
          <a:ln>
            <a:noFill/>
          </a:ln>
        </p:spPr>
        <p:txBody>
          <a:bodyPr anchorCtr="0" anchor="ctr" bIns="91425" lIns="91425" rIns="91425" tIns="91425">
            <a:noAutofit/>
          </a:bodyPr>
          <a:lstStyle/>
          <a:p>
            <a:pPr lvl="0" rtl="0">
              <a:spcBef>
                <a:spcPts val="0"/>
              </a:spcBef>
              <a:buNone/>
            </a:pPr>
            <a:r>
              <a:rPr lang="en">
                <a:latin typeface="Calibri"/>
                <a:ea typeface="Calibri"/>
                <a:cs typeface="Calibri"/>
                <a:sym typeface="Calibri"/>
              </a:rPr>
              <a:t>From </a:t>
            </a:r>
            <a:r>
              <a:rPr lang="en">
                <a:latin typeface="Calibri"/>
                <a:ea typeface="Calibri"/>
                <a:cs typeface="Calibri"/>
                <a:sym typeface="Calibri"/>
              </a:rPr>
              <a:t>conceptual mock-up4 multi-label_rh.ppt 3/17/17</a:t>
            </a:r>
          </a:p>
        </p:txBody>
      </p:sp>
      <p:sp>
        <p:nvSpPr>
          <p:cNvPr id="418" name="Shape 41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pic>
        <p:nvPicPr>
          <p:cNvPr id="69" name="Shape 69"/>
          <p:cNvPicPr preferRelativeResize="0"/>
          <p:nvPr/>
        </p:nvPicPr>
        <p:blipFill>
          <a:blip r:embed="rId3">
            <a:alphaModFix/>
          </a:blip>
          <a:stretch>
            <a:fillRect/>
          </a:stretch>
        </p:blipFill>
        <p:spPr>
          <a:xfrm>
            <a:off x="152400" y="1977975"/>
            <a:ext cx="8839200" cy="2377060"/>
          </a:xfrm>
          <a:prstGeom prst="rect">
            <a:avLst/>
          </a:prstGeom>
          <a:noFill/>
          <a:ln>
            <a:noFill/>
          </a:ln>
        </p:spPr>
      </p:pic>
      <p:sp>
        <p:nvSpPr>
          <p:cNvPr id="70" name="Shape 70"/>
          <p:cNvSpPr txBox="1"/>
          <p:nvPr/>
        </p:nvSpPr>
        <p:spPr>
          <a:xfrm>
            <a:off x="-75" y="80525"/>
            <a:ext cx="9144000" cy="796500"/>
          </a:xfrm>
          <a:prstGeom prst="rect">
            <a:avLst/>
          </a:prstGeom>
          <a:noFill/>
          <a:ln>
            <a:noFill/>
          </a:ln>
        </p:spPr>
        <p:txBody>
          <a:bodyPr anchorCtr="0" anchor="t" bIns="91425" lIns="91425" rIns="91425" tIns="91425">
            <a:noAutofit/>
          </a:bodyPr>
          <a:lstStyle/>
          <a:p>
            <a:pPr lvl="0" rtl="0" algn="ctr">
              <a:spcBef>
                <a:spcPts val="0"/>
              </a:spcBef>
              <a:buNone/>
            </a:pPr>
            <a:r>
              <a:rPr lang="en" sz="2400">
                <a:latin typeface="Calibri"/>
                <a:ea typeface="Calibri"/>
                <a:cs typeface="Calibri"/>
                <a:sym typeface="Calibri"/>
              </a:rPr>
              <a:t>SCREEN Displays These Classification as Color Coded Icons &amp; </a:t>
            </a:r>
          </a:p>
          <a:p>
            <a:pPr lvl="0" rtl="0" algn="ctr">
              <a:spcBef>
                <a:spcPts val="0"/>
              </a:spcBef>
              <a:buNone/>
            </a:pPr>
            <a:r>
              <a:rPr lang="en" sz="2400">
                <a:latin typeface="Calibri"/>
                <a:ea typeface="Calibri"/>
                <a:cs typeface="Calibri"/>
                <a:sym typeface="Calibri"/>
              </a:rPr>
              <a:t>Shows Cell Type Specific Z-scores</a:t>
            </a:r>
          </a:p>
        </p:txBody>
      </p:sp>
      <p:sp>
        <p:nvSpPr>
          <p:cNvPr id="71" name="Shape 71"/>
          <p:cNvSpPr txBox="1"/>
          <p:nvPr/>
        </p:nvSpPr>
        <p:spPr>
          <a:xfrm>
            <a:off x="152400" y="1463925"/>
            <a:ext cx="7332900" cy="855600"/>
          </a:xfrm>
          <a:prstGeom prst="rect">
            <a:avLst/>
          </a:prstGeom>
          <a:noFill/>
          <a:ln>
            <a:noFill/>
          </a:ln>
        </p:spPr>
        <p:txBody>
          <a:bodyPr anchorCtr="0" anchor="t" bIns="91425" lIns="91425" rIns="91425" tIns="91425">
            <a:noAutofit/>
          </a:bodyPr>
          <a:lstStyle/>
          <a:p>
            <a:pPr lvl="0">
              <a:spcBef>
                <a:spcPts val="0"/>
              </a:spcBef>
              <a:buNone/>
            </a:pPr>
            <a:r>
              <a:rPr lang="en" sz="1800">
                <a:latin typeface="Calibri"/>
                <a:ea typeface="Calibri"/>
                <a:cs typeface="Calibri"/>
                <a:sym typeface="Calibri"/>
              </a:rPr>
              <a:t>Example - cREs in gene body of HNF1A that are active in hepatocytes</a:t>
            </a:r>
          </a:p>
        </p:txBody>
      </p:sp>
      <p:sp>
        <p:nvSpPr>
          <p:cNvPr id="72" name="Shape 72"/>
          <p:cNvSpPr txBox="1"/>
          <p:nvPr/>
        </p:nvSpPr>
        <p:spPr>
          <a:xfrm>
            <a:off x="950025" y="1932850"/>
            <a:ext cx="416700" cy="228600"/>
          </a:xfrm>
          <a:prstGeom prst="rect">
            <a:avLst/>
          </a:prstGeom>
          <a:solidFill>
            <a:srgbClr val="FFFFFF"/>
          </a:solidFill>
          <a:ln>
            <a:noFill/>
          </a:ln>
        </p:spPr>
        <p:txBody>
          <a:bodyPr anchorCtr="0" anchor="t" bIns="91425" lIns="91425" rIns="91425" tIns="91425">
            <a:noAutofit/>
          </a:bodyPr>
          <a:lstStyle/>
          <a:p>
            <a:pPr lvl="0">
              <a:spcBef>
                <a:spcPts val="0"/>
              </a:spcBef>
              <a:buNone/>
            </a:pPr>
            <a:r>
              <a:rPr b="1" lang="en" sz="800"/>
              <a:t>PCT</a:t>
            </a:r>
          </a:p>
        </p:txBody>
      </p:sp>
      <p:sp>
        <p:nvSpPr>
          <p:cNvPr id="73" name="Shape 73"/>
          <p:cNvSpPr txBox="1"/>
          <p:nvPr/>
        </p:nvSpPr>
        <p:spPr>
          <a:xfrm>
            <a:off x="950025" y="1932850"/>
            <a:ext cx="769200" cy="228600"/>
          </a:xfrm>
          <a:prstGeom prst="rect">
            <a:avLst/>
          </a:prstGeom>
          <a:solidFill>
            <a:srgbClr val="FFFFFF"/>
          </a:solidFill>
          <a:ln>
            <a:noFill/>
          </a:ln>
        </p:spPr>
        <p:txBody>
          <a:bodyPr anchorCtr="0" anchor="t" bIns="91425" lIns="91425" rIns="91425" tIns="91425">
            <a:noAutofit/>
          </a:bodyPr>
          <a:lstStyle/>
          <a:p>
            <a:pPr lvl="0" rtl="0">
              <a:spcBef>
                <a:spcPts val="0"/>
              </a:spcBef>
              <a:buNone/>
            </a:pPr>
            <a:r>
              <a:rPr b="1" lang="en" sz="800"/>
              <a:t>PCT    SCT</a:t>
            </a:r>
          </a:p>
        </p:txBody>
      </p:sp>
      <p:sp>
        <p:nvSpPr>
          <p:cNvPr id="74" name="Shape 7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2" name="Shape 422"/>
        <p:cNvGrpSpPr/>
        <p:nvPr/>
      </p:nvGrpSpPr>
      <p:grpSpPr>
        <a:xfrm>
          <a:off x="0" y="0"/>
          <a:ext cx="0" cy="0"/>
          <a:chOff x="0" y="0"/>
          <a:chExt cx="0" cy="0"/>
        </a:xfrm>
      </p:grpSpPr>
      <p:pic>
        <p:nvPicPr>
          <p:cNvPr descr="Current3Label_cREs.png" id="423" name="Shape 423"/>
          <p:cNvPicPr preferRelativeResize="0"/>
          <p:nvPr/>
        </p:nvPicPr>
        <p:blipFill>
          <a:blip r:embed="rId3">
            <a:alphaModFix/>
          </a:blip>
          <a:stretch>
            <a:fillRect/>
          </a:stretch>
        </p:blipFill>
        <p:spPr>
          <a:xfrm>
            <a:off x="152400" y="693125"/>
            <a:ext cx="8839200" cy="3103541"/>
          </a:xfrm>
          <a:prstGeom prst="rect">
            <a:avLst/>
          </a:prstGeom>
          <a:noFill/>
          <a:ln>
            <a:noFill/>
          </a:ln>
        </p:spPr>
      </p:pic>
      <p:sp>
        <p:nvSpPr>
          <p:cNvPr id="424" name="Shape 424"/>
          <p:cNvSpPr txBox="1"/>
          <p:nvPr/>
        </p:nvSpPr>
        <p:spPr>
          <a:xfrm>
            <a:off x="0" y="4787400"/>
            <a:ext cx="5235900" cy="356100"/>
          </a:xfrm>
          <a:prstGeom prst="rect">
            <a:avLst/>
          </a:prstGeom>
          <a:noFill/>
          <a:ln>
            <a:noFill/>
          </a:ln>
        </p:spPr>
        <p:txBody>
          <a:bodyPr anchorCtr="0" anchor="ctr" bIns="91425" lIns="91425" rIns="91425" tIns="91425">
            <a:noAutofit/>
          </a:bodyPr>
          <a:lstStyle/>
          <a:p>
            <a:pPr lvl="0" rtl="0">
              <a:spcBef>
                <a:spcPts val="0"/>
              </a:spcBef>
              <a:buNone/>
            </a:pPr>
            <a:r>
              <a:rPr lang="en">
                <a:latin typeface="Calibri"/>
                <a:ea typeface="Calibri"/>
                <a:cs typeface="Calibri"/>
                <a:sym typeface="Calibri"/>
              </a:rPr>
              <a:t>From </a:t>
            </a:r>
            <a:r>
              <a:rPr lang="en">
                <a:latin typeface="Calibri"/>
                <a:ea typeface="Calibri"/>
                <a:cs typeface="Calibri"/>
                <a:sym typeface="Calibri"/>
              </a:rPr>
              <a:t>Current3Label_cREs</a:t>
            </a:r>
            <a:r>
              <a:rPr lang="en">
                <a:latin typeface="Calibri"/>
                <a:ea typeface="Calibri"/>
                <a:cs typeface="Calibri"/>
                <a:sym typeface="Calibri"/>
              </a:rPr>
              <a:t>.pdf  3/17/17</a:t>
            </a:r>
          </a:p>
        </p:txBody>
      </p:sp>
      <p:sp>
        <p:nvSpPr>
          <p:cNvPr id="425" name="Shape 42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9" name="Shape 429"/>
        <p:cNvGrpSpPr/>
        <p:nvPr/>
      </p:nvGrpSpPr>
      <p:grpSpPr>
        <a:xfrm>
          <a:off x="0" y="0"/>
          <a:ext cx="0" cy="0"/>
          <a:chOff x="0" y="0"/>
          <a:chExt cx="0" cy="0"/>
        </a:xfrm>
      </p:grpSpPr>
      <p:pic>
        <p:nvPicPr>
          <p:cNvPr id="430" name="Shape 430"/>
          <p:cNvPicPr preferRelativeResize="0"/>
          <p:nvPr/>
        </p:nvPicPr>
        <p:blipFill rotWithShape="1">
          <a:blip r:embed="rId3">
            <a:alphaModFix/>
          </a:blip>
          <a:srcRect b="50002" l="8726" r="18190" t="4208"/>
          <a:stretch/>
        </p:blipFill>
        <p:spPr>
          <a:xfrm>
            <a:off x="635775" y="666024"/>
            <a:ext cx="7872451" cy="3811449"/>
          </a:xfrm>
          <a:prstGeom prst="rect">
            <a:avLst/>
          </a:prstGeom>
          <a:noFill/>
          <a:ln>
            <a:noFill/>
          </a:ln>
        </p:spPr>
      </p:pic>
      <p:sp>
        <p:nvSpPr>
          <p:cNvPr id="431" name="Shape 431"/>
          <p:cNvSpPr txBox="1"/>
          <p:nvPr/>
        </p:nvSpPr>
        <p:spPr>
          <a:xfrm>
            <a:off x="0" y="4787400"/>
            <a:ext cx="5235900" cy="356100"/>
          </a:xfrm>
          <a:prstGeom prst="rect">
            <a:avLst/>
          </a:prstGeom>
          <a:noFill/>
          <a:ln>
            <a:noFill/>
          </a:ln>
        </p:spPr>
        <p:txBody>
          <a:bodyPr anchorCtr="0" anchor="ctr" bIns="91425" lIns="91425" rIns="91425" tIns="91425">
            <a:noAutofit/>
          </a:bodyPr>
          <a:lstStyle/>
          <a:p>
            <a:pPr lvl="0" rtl="0">
              <a:spcBef>
                <a:spcPts val="0"/>
              </a:spcBef>
              <a:buNone/>
            </a:pPr>
            <a:r>
              <a:rPr lang="en">
                <a:latin typeface="Calibri"/>
                <a:ea typeface="Calibri"/>
                <a:cs typeface="Calibri"/>
                <a:sym typeface="Calibri"/>
              </a:rPr>
              <a:t>From </a:t>
            </a:r>
            <a:r>
              <a:rPr lang="en">
                <a:latin typeface="Calibri"/>
                <a:ea typeface="Calibri"/>
                <a:cs typeface="Calibri"/>
                <a:sym typeface="Calibri"/>
              </a:rPr>
              <a:t>MultiLabel_cRE_BrowserDisplay_MockUp_v2</a:t>
            </a:r>
            <a:r>
              <a:rPr lang="en">
                <a:latin typeface="Calibri"/>
                <a:ea typeface="Calibri"/>
                <a:cs typeface="Calibri"/>
                <a:sym typeface="Calibri"/>
              </a:rPr>
              <a:t>.pdf  3/17/17</a:t>
            </a:r>
          </a:p>
        </p:txBody>
      </p:sp>
      <p:sp>
        <p:nvSpPr>
          <p:cNvPr id="432" name="Shape 43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6" name="Shape 436"/>
        <p:cNvGrpSpPr/>
        <p:nvPr/>
      </p:nvGrpSpPr>
      <p:grpSpPr>
        <a:xfrm>
          <a:off x="0" y="0"/>
          <a:ext cx="0" cy="0"/>
          <a:chOff x="0" y="0"/>
          <a:chExt cx="0" cy="0"/>
        </a:xfrm>
      </p:grpSpPr>
      <p:pic>
        <p:nvPicPr>
          <p:cNvPr id="437" name="Shape 437"/>
          <p:cNvPicPr preferRelativeResize="0"/>
          <p:nvPr/>
        </p:nvPicPr>
        <p:blipFill>
          <a:blip r:embed="rId3">
            <a:alphaModFix/>
          </a:blip>
          <a:stretch>
            <a:fillRect/>
          </a:stretch>
        </p:blipFill>
        <p:spPr>
          <a:xfrm>
            <a:off x="152400" y="811825"/>
            <a:ext cx="8839200" cy="3221397"/>
          </a:xfrm>
          <a:prstGeom prst="rect">
            <a:avLst/>
          </a:prstGeom>
          <a:noFill/>
          <a:ln>
            <a:noFill/>
          </a:ln>
        </p:spPr>
      </p:pic>
      <p:sp>
        <p:nvSpPr>
          <p:cNvPr id="438" name="Shape 438"/>
          <p:cNvSpPr txBox="1"/>
          <p:nvPr/>
        </p:nvSpPr>
        <p:spPr>
          <a:xfrm>
            <a:off x="0" y="4787400"/>
            <a:ext cx="5235900" cy="356100"/>
          </a:xfrm>
          <a:prstGeom prst="rect">
            <a:avLst/>
          </a:prstGeom>
          <a:noFill/>
          <a:ln>
            <a:noFill/>
          </a:ln>
        </p:spPr>
        <p:txBody>
          <a:bodyPr anchorCtr="0" anchor="ctr" bIns="91425" lIns="91425" rIns="91425" tIns="91425">
            <a:noAutofit/>
          </a:bodyPr>
          <a:lstStyle/>
          <a:p>
            <a:pPr lvl="0" rtl="0">
              <a:spcBef>
                <a:spcPts val="0"/>
              </a:spcBef>
              <a:buNone/>
            </a:pPr>
            <a:r>
              <a:rPr lang="en">
                <a:latin typeface="Calibri"/>
                <a:ea typeface="Calibri"/>
                <a:cs typeface="Calibri"/>
                <a:sym typeface="Calibri"/>
              </a:rPr>
              <a:t>From </a:t>
            </a:r>
            <a:r>
              <a:rPr lang="en">
                <a:latin typeface="Calibri"/>
                <a:ea typeface="Calibri"/>
                <a:cs typeface="Calibri"/>
                <a:sym typeface="Calibri"/>
              </a:rPr>
              <a:t>Current3Label_cREs_ZoomOut</a:t>
            </a:r>
            <a:r>
              <a:rPr lang="en">
                <a:latin typeface="Calibri"/>
                <a:ea typeface="Calibri"/>
                <a:cs typeface="Calibri"/>
                <a:sym typeface="Calibri"/>
              </a:rPr>
              <a:t>.pdf  3/17/17</a:t>
            </a:r>
          </a:p>
        </p:txBody>
      </p:sp>
      <p:sp>
        <p:nvSpPr>
          <p:cNvPr id="439" name="Shape 43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3" name="Shape 443"/>
        <p:cNvGrpSpPr/>
        <p:nvPr/>
      </p:nvGrpSpPr>
      <p:grpSpPr>
        <a:xfrm>
          <a:off x="0" y="0"/>
          <a:ext cx="0" cy="0"/>
          <a:chOff x="0" y="0"/>
          <a:chExt cx="0" cy="0"/>
        </a:xfrm>
      </p:grpSpPr>
      <p:pic>
        <p:nvPicPr>
          <p:cNvPr id="444" name="Shape 444"/>
          <p:cNvPicPr preferRelativeResize="0"/>
          <p:nvPr/>
        </p:nvPicPr>
        <p:blipFill rotWithShape="1">
          <a:blip r:embed="rId3">
            <a:alphaModFix/>
          </a:blip>
          <a:srcRect b="46729" l="5773" r="23036" t="7751"/>
          <a:stretch/>
        </p:blipFill>
        <p:spPr>
          <a:xfrm>
            <a:off x="211025" y="329712"/>
            <a:ext cx="8488400" cy="4193924"/>
          </a:xfrm>
          <a:prstGeom prst="rect">
            <a:avLst/>
          </a:prstGeom>
          <a:noFill/>
          <a:ln>
            <a:noFill/>
          </a:ln>
        </p:spPr>
      </p:pic>
      <p:sp>
        <p:nvSpPr>
          <p:cNvPr id="445" name="Shape 445"/>
          <p:cNvSpPr txBox="1"/>
          <p:nvPr/>
        </p:nvSpPr>
        <p:spPr>
          <a:xfrm>
            <a:off x="0" y="4787400"/>
            <a:ext cx="5235900" cy="356100"/>
          </a:xfrm>
          <a:prstGeom prst="rect">
            <a:avLst/>
          </a:prstGeom>
          <a:noFill/>
          <a:ln>
            <a:noFill/>
          </a:ln>
        </p:spPr>
        <p:txBody>
          <a:bodyPr anchorCtr="0" anchor="ctr" bIns="91425" lIns="91425" rIns="91425" tIns="91425">
            <a:noAutofit/>
          </a:bodyPr>
          <a:lstStyle/>
          <a:p>
            <a:pPr lvl="0" rtl="0">
              <a:spcBef>
                <a:spcPts val="0"/>
              </a:spcBef>
              <a:buNone/>
            </a:pPr>
            <a:r>
              <a:rPr lang="en">
                <a:latin typeface="Calibri"/>
                <a:ea typeface="Calibri"/>
                <a:cs typeface="Calibri"/>
                <a:sym typeface="Calibri"/>
              </a:rPr>
              <a:t>From </a:t>
            </a:r>
            <a:r>
              <a:rPr lang="en">
                <a:latin typeface="Calibri"/>
                <a:ea typeface="Calibri"/>
                <a:cs typeface="Calibri"/>
                <a:sym typeface="Calibri"/>
              </a:rPr>
              <a:t>mulitLabel_cREs_MockUp_ZoomOut.pdf </a:t>
            </a:r>
            <a:r>
              <a:rPr lang="en">
                <a:latin typeface="Calibri"/>
                <a:ea typeface="Calibri"/>
                <a:cs typeface="Calibri"/>
                <a:sym typeface="Calibri"/>
              </a:rPr>
              <a:t> 3/17/17</a:t>
            </a:r>
          </a:p>
        </p:txBody>
      </p:sp>
      <p:sp>
        <p:nvSpPr>
          <p:cNvPr id="446" name="Shape 44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nvSpPr>
        <p:spPr>
          <a:xfrm>
            <a:off x="396575" y="80525"/>
            <a:ext cx="8623500" cy="1802400"/>
          </a:xfrm>
          <a:prstGeom prst="rect">
            <a:avLst/>
          </a:prstGeom>
          <a:noFill/>
          <a:ln>
            <a:noFill/>
          </a:ln>
        </p:spPr>
        <p:txBody>
          <a:bodyPr anchorCtr="0" anchor="t" bIns="91425" lIns="91425" rIns="91425" tIns="91425">
            <a:noAutofit/>
          </a:bodyPr>
          <a:lstStyle/>
          <a:p>
            <a:pPr lvl="0" rtl="0" algn="l">
              <a:spcBef>
                <a:spcPts val="0"/>
              </a:spcBef>
              <a:buNone/>
            </a:pPr>
            <a:r>
              <a:rPr lang="en" sz="2400">
                <a:latin typeface="Calibri"/>
                <a:ea typeface="Calibri"/>
                <a:cs typeface="Calibri"/>
                <a:sym typeface="Calibri"/>
              </a:rPr>
              <a:t>Users can also directly download this table to:</a:t>
            </a:r>
          </a:p>
          <a:p>
            <a:pPr lvl="0" rtl="0" algn="l">
              <a:spcBef>
                <a:spcPts val="0"/>
              </a:spcBef>
              <a:buNone/>
            </a:pPr>
            <a:r>
              <a:t/>
            </a:r>
            <a:endParaRPr sz="2400">
              <a:latin typeface="Calibri"/>
              <a:ea typeface="Calibri"/>
              <a:cs typeface="Calibri"/>
              <a:sym typeface="Calibri"/>
            </a:endParaRPr>
          </a:p>
          <a:p>
            <a:pPr indent="-342900" lvl="0" marL="457200" rtl="0">
              <a:spcBef>
                <a:spcPts val="0"/>
              </a:spcBef>
              <a:buSzPct val="100000"/>
              <a:buFont typeface="Calibri"/>
              <a:buChar char="-"/>
            </a:pPr>
            <a:r>
              <a:rPr lang="en" sz="1800">
                <a:latin typeface="Calibri"/>
                <a:ea typeface="Calibri"/>
                <a:cs typeface="Calibri"/>
                <a:sym typeface="Calibri"/>
              </a:rPr>
              <a:t>Perform their own classification with Excel by applying different Z-score thresholds and performing different schemes of grouping</a:t>
            </a:r>
          </a:p>
          <a:p>
            <a:pPr lvl="0" rtl="0">
              <a:spcBef>
                <a:spcPts val="0"/>
              </a:spcBef>
              <a:buNone/>
            </a:pPr>
            <a:r>
              <a:t/>
            </a:r>
            <a:endParaRPr sz="1800">
              <a:latin typeface="Calibri"/>
              <a:ea typeface="Calibri"/>
              <a:cs typeface="Calibri"/>
              <a:sym typeface="Calibri"/>
            </a:endParaRPr>
          </a:p>
          <a:p>
            <a:pPr indent="-342900" lvl="0" marL="457200" rtl="0">
              <a:spcBef>
                <a:spcPts val="0"/>
              </a:spcBef>
              <a:buSzPct val="100000"/>
              <a:buFont typeface="Calibri"/>
              <a:buChar char="-"/>
            </a:pPr>
            <a:r>
              <a:rPr lang="en" sz="1800">
                <a:latin typeface="Calibri"/>
                <a:ea typeface="Calibri"/>
                <a:cs typeface="Calibri"/>
                <a:sym typeface="Calibri"/>
              </a:rPr>
              <a:t>Integrate with their own data </a:t>
            </a:r>
          </a:p>
        </p:txBody>
      </p:sp>
      <p:pic>
        <p:nvPicPr>
          <p:cNvPr id="80" name="Shape 80"/>
          <p:cNvPicPr preferRelativeResize="0"/>
          <p:nvPr/>
        </p:nvPicPr>
        <p:blipFill>
          <a:blip r:embed="rId3">
            <a:alphaModFix/>
          </a:blip>
          <a:stretch>
            <a:fillRect/>
          </a:stretch>
        </p:blipFill>
        <p:spPr>
          <a:xfrm>
            <a:off x="152400" y="2418550"/>
            <a:ext cx="8839196" cy="1029221"/>
          </a:xfrm>
          <a:prstGeom prst="rect">
            <a:avLst/>
          </a:prstGeom>
          <a:noFill/>
          <a:ln>
            <a:noFill/>
          </a:ln>
        </p:spPr>
      </p:pic>
      <p:sp>
        <p:nvSpPr>
          <p:cNvPr id="81" name="Shape 8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pic>
        <p:nvPicPr>
          <p:cNvPr id="86" name="Shape 86"/>
          <p:cNvPicPr preferRelativeResize="0"/>
          <p:nvPr/>
        </p:nvPicPr>
        <p:blipFill>
          <a:blip r:embed="rId3">
            <a:alphaModFix/>
          </a:blip>
          <a:stretch>
            <a:fillRect/>
          </a:stretch>
        </p:blipFill>
        <p:spPr>
          <a:xfrm>
            <a:off x="218350" y="2887224"/>
            <a:ext cx="8839201" cy="1755133"/>
          </a:xfrm>
          <a:prstGeom prst="rect">
            <a:avLst/>
          </a:prstGeom>
          <a:noFill/>
          <a:ln>
            <a:noFill/>
          </a:ln>
        </p:spPr>
      </p:pic>
      <p:pic>
        <p:nvPicPr>
          <p:cNvPr id="87" name="Shape 87"/>
          <p:cNvPicPr preferRelativeResize="0"/>
          <p:nvPr/>
        </p:nvPicPr>
        <p:blipFill>
          <a:blip r:embed="rId4">
            <a:alphaModFix/>
          </a:blip>
          <a:stretch>
            <a:fillRect/>
          </a:stretch>
        </p:blipFill>
        <p:spPr>
          <a:xfrm>
            <a:off x="139200" y="224024"/>
            <a:ext cx="2801825" cy="2366800"/>
          </a:xfrm>
          <a:prstGeom prst="rect">
            <a:avLst/>
          </a:prstGeom>
          <a:noFill/>
          <a:ln>
            <a:noFill/>
          </a:ln>
        </p:spPr>
      </p:pic>
      <p:sp>
        <p:nvSpPr>
          <p:cNvPr id="88" name="Shape 88"/>
          <p:cNvSpPr txBox="1"/>
          <p:nvPr/>
        </p:nvSpPr>
        <p:spPr>
          <a:xfrm>
            <a:off x="2985875" y="80525"/>
            <a:ext cx="6158100" cy="796500"/>
          </a:xfrm>
          <a:prstGeom prst="rect">
            <a:avLst/>
          </a:prstGeom>
          <a:noFill/>
          <a:ln>
            <a:noFill/>
          </a:ln>
        </p:spPr>
        <p:txBody>
          <a:bodyPr anchorCtr="0" anchor="t" bIns="91425" lIns="91425" rIns="91425" tIns="91425">
            <a:noAutofit/>
          </a:bodyPr>
          <a:lstStyle/>
          <a:p>
            <a:pPr lvl="0" rtl="0" algn="ctr">
              <a:spcBef>
                <a:spcPts val="0"/>
              </a:spcBef>
              <a:buNone/>
            </a:pPr>
            <a:r>
              <a:rPr lang="en" sz="1800">
                <a:latin typeface="Calibri"/>
                <a:ea typeface="Calibri"/>
                <a:cs typeface="Calibri"/>
                <a:sym typeface="Calibri"/>
              </a:rPr>
              <a:t>The use can also select their own thresholds using SCREEN and download the “cRE Search Results” table</a:t>
            </a:r>
          </a:p>
        </p:txBody>
      </p:sp>
      <p:sp>
        <p:nvSpPr>
          <p:cNvPr id="89" name="Shape 89"/>
          <p:cNvSpPr txBox="1"/>
          <p:nvPr/>
        </p:nvSpPr>
        <p:spPr>
          <a:xfrm>
            <a:off x="3988950" y="1149187"/>
            <a:ext cx="4405200" cy="1466700"/>
          </a:xfrm>
          <a:prstGeom prst="rect">
            <a:avLst/>
          </a:prstGeom>
          <a:noFill/>
          <a:ln>
            <a:noFill/>
          </a:ln>
        </p:spPr>
        <p:txBody>
          <a:bodyPr anchorCtr="0" anchor="t" bIns="91425" lIns="91425" rIns="91425" tIns="91425">
            <a:noAutofit/>
          </a:bodyPr>
          <a:lstStyle/>
          <a:p>
            <a:pPr lvl="0">
              <a:spcBef>
                <a:spcPts val="0"/>
              </a:spcBef>
              <a:buNone/>
            </a:pPr>
            <a:r>
              <a:rPr lang="en">
                <a:latin typeface="Calibri"/>
                <a:ea typeface="Calibri"/>
                <a:cs typeface="Calibri"/>
                <a:sym typeface="Calibri"/>
              </a:rPr>
              <a:t>For example, selecting all cREs in the gene body of HNF1A with H3K4me3 Z-score &gt; 1.99 in hepatocytes. This immediately affects the cREs that are in the “cRE Search Results” table, but does not change the PCT and SCT assignments of these cREs (denoted by red, yellow, blue, green, </a:t>
            </a:r>
            <a:r>
              <a:rPr lang="en">
                <a:latin typeface="Calibri"/>
                <a:ea typeface="Calibri"/>
                <a:cs typeface="Calibri"/>
                <a:sym typeface="Calibri"/>
              </a:rPr>
              <a:t>and</a:t>
            </a:r>
            <a:r>
              <a:rPr lang="en">
                <a:latin typeface="Calibri"/>
                <a:ea typeface="Calibri"/>
                <a:cs typeface="Calibri"/>
                <a:sym typeface="Calibri"/>
              </a:rPr>
              <a:t> grey boxes).</a:t>
            </a:r>
          </a:p>
        </p:txBody>
      </p:sp>
      <p:cxnSp>
        <p:nvCxnSpPr>
          <p:cNvPr id="90" name="Shape 90"/>
          <p:cNvCxnSpPr>
            <a:stCxn id="87" idx="3"/>
          </p:cNvCxnSpPr>
          <p:nvPr/>
        </p:nvCxnSpPr>
        <p:spPr>
          <a:xfrm>
            <a:off x="2941025" y="1407425"/>
            <a:ext cx="1041900" cy="188400"/>
          </a:xfrm>
          <a:prstGeom prst="straightConnector1">
            <a:avLst/>
          </a:prstGeom>
          <a:noFill/>
          <a:ln cap="flat" cmpd="sng" w="28575">
            <a:solidFill>
              <a:srgbClr val="FF0000"/>
            </a:solidFill>
            <a:prstDash val="solid"/>
            <a:round/>
            <a:headEnd len="lg" w="lg" type="none"/>
            <a:tailEnd len="lg" w="lg" type="triangle"/>
          </a:ln>
        </p:spPr>
      </p:cxnSp>
      <p:sp>
        <p:nvSpPr>
          <p:cNvPr id="91" name="Shape 91"/>
          <p:cNvSpPr/>
          <p:nvPr/>
        </p:nvSpPr>
        <p:spPr>
          <a:xfrm>
            <a:off x="139175" y="1068275"/>
            <a:ext cx="2801700" cy="527700"/>
          </a:xfrm>
          <a:prstGeom prst="rect">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2" name="Shape 92"/>
          <p:cNvSpPr txBox="1"/>
          <p:nvPr/>
        </p:nvSpPr>
        <p:spPr>
          <a:xfrm>
            <a:off x="944375" y="2806675"/>
            <a:ext cx="814200" cy="228600"/>
          </a:xfrm>
          <a:prstGeom prst="rect">
            <a:avLst/>
          </a:prstGeom>
          <a:solidFill>
            <a:srgbClr val="FFFFFF"/>
          </a:solidFill>
          <a:ln>
            <a:noFill/>
          </a:ln>
        </p:spPr>
        <p:txBody>
          <a:bodyPr anchorCtr="0" anchor="t" bIns="91425" lIns="91425" rIns="91425" tIns="91425">
            <a:noAutofit/>
          </a:bodyPr>
          <a:lstStyle/>
          <a:p>
            <a:pPr lvl="0" rtl="0">
              <a:spcBef>
                <a:spcPts val="0"/>
              </a:spcBef>
              <a:buNone/>
            </a:pPr>
            <a:r>
              <a:rPr b="1" lang="en" sz="800"/>
              <a:t>PCT    SCT</a:t>
            </a:r>
          </a:p>
        </p:txBody>
      </p:sp>
      <p:sp>
        <p:nvSpPr>
          <p:cNvPr id="93" name="Shape 9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pic>
        <p:nvPicPr>
          <p:cNvPr descr="Color-Overview.png" id="98" name="Shape 98"/>
          <p:cNvPicPr preferRelativeResize="0"/>
          <p:nvPr/>
        </p:nvPicPr>
        <p:blipFill rotWithShape="1">
          <a:blip r:embed="rId3">
            <a:alphaModFix/>
          </a:blip>
          <a:srcRect b="0" l="0" r="0" t="0"/>
          <a:stretch/>
        </p:blipFill>
        <p:spPr>
          <a:xfrm>
            <a:off x="838525" y="100775"/>
            <a:ext cx="2383351" cy="4941949"/>
          </a:xfrm>
          <a:prstGeom prst="rect">
            <a:avLst/>
          </a:prstGeom>
          <a:noFill/>
          <a:ln>
            <a:noFill/>
          </a:ln>
        </p:spPr>
      </p:pic>
      <p:sp>
        <p:nvSpPr>
          <p:cNvPr id="99" name="Shape 99"/>
          <p:cNvSpPr txBox="1"/>
          <p:nvPr/>
        </p:nvSpPr>
        <p:spPr>
          <a:xfrm>
            <a:off x="3743325" y="100775"/>
            <a:ext cx="4952700" cy="796500"/>
          </a:xfrm>
          <a:prstGeom prst="rect">
            <a:avLst/>
          </a:prstGeom>
          <a:noFill/>
          <a:ln>
            <a:noFill/>
          </a:ln>
        </p:spPr>
        <p:txBody>
          <a:bodyPr anchorCtr="0" anchor="t" bIns="91425" lIns="91425" rIns="91425" tIns="91425">
            <a:noAutofit/>
          </a:bodyPr>
          <a:lstStyle/>
          <a:p>
            <a:pPr lvl="0" rtl="0" algn="ctr">
              <a:spcBef>
                <a:spcPts val="0"/>
              </a:spcBef>
              <a:buNone/>
            </a:pPr>
            <a:r>
              <a:rPr lang="en" sz="2400">
                <a:latin typeface="Calibri"/>
                <a:ea typeface="Calibri"/>
                <a:cs typeface="Calibri"/>
                <a:sym typeface="Calibri"/>
              </a:rPr>
              <a:t>All Possible States of a cRE</a:t>
            </a:r>
          </a:p>
        </p:txBody>
      </p:sp>
      <p:sp>
        <p:nvSpPr>
          <p:cNvPr id="100" name="Shape 100"/>
          <p:cNvSpPr txBox="1"/>
          <p:nvPr/>
        </p:nvSpPr>
        <p:spPr>
          <a:xfrm>
            <a:off x="3874050" y="977375"/>
            <a:ext cx="4893900" cy="3917100"/>
          </a:xfrm>
          <a:prstGeom prst="rect">
            <a:avLst/>
          </a:prstGeom>
          <a:noFill/>
          <a:ln>
            <a:noFill/>
          </a:ln>
        </p:spPr>
        <p:txBody>
          <a:bodyPr anchorCtr="0" anchor="t" bIns="91425" lIns="91425" rIns="91425" tIns="91425">
            <a:noAutofit/>
          </a:bodyPr>
          <a:lstStyle/>
          <a:p>
            <a:pPr indent="-342900" lvl="0" marL="457200" rtl="0">
              <a:spcBef>
                <a:spcPts val="0"/>
              </a:spcBef>
              <a:buSzPct val="100000"/>
              <a:buFont typeface="Calibri"/>
              <a:buChar char="-"/>
            </a:pPr>
            <a:r>
              <a:rPr lang="en" sz="1800">
                <a:latin typeface="Calibri"/>
                <a:ea typeface="Calibri"/>
                <a:cs typeface="Calibri"/>
                <a:sym typeface="Calibri"/>
              </a:rPr>
              <a:t>In a particular cell type, we classify cREs with DNase Z-score &lt; 1.64 as inactive</a:t>
            </a:r>
          </a:p>
          <a:p>
            <a:pPr lvl="0" rtl="0">
              <a:spcBef>
                <a:spcPts val="0"/>
              </a:spcBef>
              <a:buNone/>
            </a:pPr>
            <a:r>
              <a:t/>
            </a:r>
            <a:endParaRPr sz="1800">
              <a:latin typeface="Calibri"/>
              <a:ea typeface="Calibri"/>
              <a:cs typeface="Calibri"/>
              <a:sym typeface="Calibri"/>
            </a:endParaRPr>
          </a:p>
          <a:p>
            <a:pPr indent="-342900" lvl="0" marL="457200" rtl="0">
              <a:spcBef>
                <a:spcPts val="0"/>
              </a:spcBef>
              <a:buSzPct val="100000"/>
              <a:buFont typeface="Calibri"/>
              <a:buChar char="-"/>
            </a:pPr>
            <a:r>
              <a:rPr lang="en" sz="1800">
                <a:latin typeface="Calibri"/>
                <a:ea typeface="Calibri"/>
                <a:cs typeface="Calibri"/>
                <a:sym typeface="Calibri"/>
              </a:rPr>
              <a:t>The remaining</a:t>
            </a:r>
            <a:r>
              <a:rPr lang="en" sz="1800">
                <a:latin typeface="Calibri"/>
                <a:ea typeface="Calibri"/>
                <a:cs typeface="Calibri"/>
                <a:sym typeface="Calibri"/>
              </a:rPr>
              <a:t> cREs fall into 8 groups based on if the Z-scores for H3K4me3, H3K27ac, or CTCF are &gt; 1.64</a:t>
            </a:r>
          </a:p>
          <a:p>
            <a:pPr lvl="0" rtl="0">
              <a:spcBef>
                <a:spcPts val="0"/>
              </a:spcBef>
              <a:buNone/>
            </a:pPr>
            <a:r>
              <a:t/>
            </a:r>
            <a:endParaRPr sz="1800">
              <a:latin typeface="Calibri"/>
              <a:ea typeface="Calibri"/>
              <a:cs typeface="Calibri"/>
              <a:sym typeface="Calibri"/>
            </a:endParaRPr>
          </a:p>
          <a:p>
            <a:pPr indent="-342900" lvl="0" marL="457200" rtl="0">
              <a:spcBef>
                <a:spcPts val="0"/>
              </a:spcBef>
              <a:buSzPct val="100000"/>
              <a:buFont typeface="Calibri"/>
              <a:buChar char="-"/>
            </a:pPr>
            <a:r>
              <a:rPr lang="en" sz="1800">
                <a:latin typeface="Calibri"/>
                <a:ea typeface="Calibri"/>
                <a:cs typeface="Calibri"/>
                <a:sym typeface="Calibri"/>
              </a:rPr>
              <a:t>For example, a cRE with the grey-yellow-grey-green combination of colors would have H3K27ac &amp; DNase Z-scores  ≥ 1.64 and H3K4me3 &amp; CTCF Z-scores &lt; 1.64</a:t>
            </a:r>
          </a:p>
          <a:p>
            <a:pPr lvl="0" rtl="0">
              <a:spcBef>
                <a:spcPts val="0"/>
              </a:spcBef>
              <a:buNone/>
            </a:pPr>
            <a:r>
              <a:t/>
            </a:r>
            <a:endParaRPr sz="1800">
              <a:latin typeface="Calibri"/>
              <a:ea typeface="Calibri"/>
              <a:cs typeface="Calibri"/>
              <a:sym typeface="Calibri"/>
            </a:endParaRPr>
          </a:p>
          <a:p>
            <a:pPr lvl="0" rtl="0">
              <a:spcBef>
                <a:spcPts val="0"/>
              </a:spcBef>
              <a:buNone/>
            </a:pPr>
            <a:r>
              <a:t/>
            </a:r>
            <a:endParaRPr sz="1800">
              <a:latin typeface="Calibri"/>
              <a:ea typeface="Calibri"/>
              <a:cs typeface="Calibri"/>
              <a:sym typeface="Calibri"/>
            </a:endParaRPr>
          </a:p>
        </p:txBody>
      </p:sp>
      <p:sp>
        <p:nvSpPr>
          <p:cNvPr id="101" name="Shape 101"/>
          <p:cNvSpPr/>
          <p:nvPr/>
        </p:nvSpPr>
        <p:spPr>
          <a:xfrm>
            <a:off x="1291350" y="3154275"/>
            <a:ext cx="1882200" cy="457200"/>
          </a:xfrm>
          <a:prstGeom prst="rect">
            <a:avLst/>
          </a:prstGeom>
          <a:noFill/>
          <a:ln cap="flat" cmpd="sng" w="28575">
            <a:solidFill>
              <a:srgbClr val="000000"/>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102" name="Shape 102"/>
          <p:cNvCxnSpPr/>
          <p:nvPr/>
        </p:nvCxnSpPr>
        <p:spPr>
          <a:xfrm>
            <a:off x="3173550" y="3378675"/>
            <a:ext cx="1072500" cy="8400"/>
          </a:xfrm>
          <a:prstGeom prst="straightConnector1">
            <a:avLst/>
          </a:prstGeom>
          <a:noFill/>
          <a:ln cap="flat" cmpd="sng" w="28575">
            <a:solidFill>
              <a:srgbClr val="000000"/>
            </a:solidFill>
            <a:prstDash val="solid"/>
            <a:round/>
            <a:headEnd len="lg" w="lg" type="none"/>
            <a:tailEnd len="lg" w="lg" type="triangle"/>
          </a:ln>
        </p:spPr>
      </p:cxnSp>
      <p:sp>
        <p:nvSpPr>
          <p:cNvPr id="103" name="Shape 10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p:nvPr/>
        </p:nvSpPr>
        <p:spPr>
          <a:xfrm>
            <a:off x="2721025" y="1585800"/>
            <a:ext cx="3213000" cy="2484000"/>
          </a:xfrm>
          <a:prstGeom prst="rect">
            <a:avLst/>
          </a:prstGeom>
          <a:no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9" name="Shape 109"/>
          <p:cNvSpPr txBox="1"/>
          <p:nvPr/>
        </p:nvSpPr>
        <p:spPr>
          <a:xfrm>
            <a:off x="3209600" y="1410600"/>
            <a:ext cx="2656800" cy="2841300"/>
          </a:xfrm>
          <a:prstGeom prst="rect">
            <a:avLst/>
          </a:prstGeom>
          <a:noFill/>
          <a:ln>
            <a:noFill/>
          </a:ln>
        </p:spPr>
        <p:txBody>
          <a:bodyPr anchorCtr="0" anchor="t" bIns="91425" lIns="91425" rIns="91425" tIns="91425">
            <a:noAutofit/>
          </a:bodyPr>
          <a:lstStyle/>
          <a:p>
            <a:pPr lvl="0" rtl="0">
              <a:spcBef>
                <a:spcPts val="0"/>
              </a:spcBef>
              <a:buNone/>
            </a:pPr>
            <a:r>
              <a:t/>
            </a:r>
            <a:endParaRPr sz="2400">
              <a:latin typeface="Calibri"/>
              <a:ea typeface="Calibri"/>
              <a:cs typeface="Calibri"/>
              <a:sym typeface="Calibri"/>
            </a:endParaRPr>
          </a:p>
          <a:p>
            <a:pPr indent="-381000" lvl="0" marL="457200" rtl="0">
              <a:spcBef>
                <a:spcPts val="0"/>
              </a:spcBef>
              <a:buSzPct val="100000"/>
              <a:buFont typeface="Calibri"/>
              <a:buChar char="●"/>
            </a:pPr>
            <a:r>
              <a:rPr lang="en" sz="2400">
                <a:latin typeface="Calibri"/>
                <a:ea typeface="Calibri"/>
                <a:cs typeface="Calibri"/>
                <a:sym typeface="Calibri"/>
              </a:rPr>
              <a:t>Promoter-like </a:t>
            </a:r>
          </a:p>
          <a:p>
            <a:pPr indent="-381000" lvl="0" marL="457200" rtl="0">
              <a:spcBef>
                <a:spcPts val="0"/>
              </a:spcBef>
              <a:buSzPct val="100000"/>
              <a:buFont typeface="Calibri"/>
              <a:buChar char="●"/>
            </a:pPr>
            <a:r>
              <a:rPr lang="en" sz="2400">
                <a:latin typeface="Calibri"/>
                <a:ea typeface="Calibri"/>
                <a:cs typeface="Calibri"/>
                <a:sym typeface="Calibri"/>
              </a:rPr>
              <a:t>Enhancer-like </a:t>
            </a:r>
          </a:p>
          <a:p>
            <a:pPr indent="-381000" lvl="0" marL="457200" rtl="0">
              <a:spcBef>
                <a:spcPts val="0"/>
              </a:spcBef>
              <a:buSzPct val="100000"/>
              <a:buFont typeface="Calibri"/>
              <a:buChar char="●"/>
            </a:pPr>
            <a:r>
              <a:rPr lang="en" sz="2400">
                <a:latin typeface="Calibri"/>
                <a:ea typeface="Calibri"/>
                <a:cs typeface="Calibri"/>
                <a:sym typeface="Calibri"/>
              </a:rPr>
              <a:t>CTCF-only </a:t>
            </a:r>
          </a:p>
          <a:p>
            <a:pPr indent="-381000" lvl="0" marL="457200" rtl="0">
              <a:spcBef>
                <a:spcPts val="0"/>
              </a:spcBef>
              <a:buSzPct val="100000"/>
              <a:buFont typeface="Calibri"/>
              <a:buChar char="●"/>
            </a:pPr>
            <a:r>
              <a:rPr lang="en" sz="2400">
                <a:latin typeface="Calibri"/>
                <a:ea typeface="Calibri"/>
                <a:cs typeface="Calibri"/>
                <a:sym typeface="Calibri"/>
              </a:rPr>
              <a:t>DNase-only </a:t>
            </a:r>
          </a:p>
          <a:p>
            <a:pPr indent="-381000" lvl="0" marL="457200" rtl="0">
              <a:spcBef>
                <a:spcPts val="0"/>
              </a:spcBef>
              <a:buSzPct val="100000"/>
              <a:buFont typeface="Calibri"/>
              <a:buChar char="●"/>
            </a:pPr>
            <a:r>
              <a:rPr lang="en" sz="2400">
                <a:latin typeface="Calibri"/>
                <a:ea typeface="Calibri"/>
                <a:cs typeface="Calibri"/>
                <a:sym typeface="Calibri"/>
              </a:rPr>
              <a:t>Inactive</a:t>
            </a:r>
          </a:p>
        </p:txBody>
      </p:sp>
      <p:sp>
        <p:nvSpPr>
          <p:cNvPr id="110" name="Shape 110"/>
          <p:cNvSpPr txBox="1"/>
          <p:nvPr/>
        </p:nvSpPr>
        <p:spPr>
          <a:xfrm>
            <a:off x="158725" y="0"/>
            <a:ext cx="8892900" cy="1410600"/>
          </a:xfrm>
          <a:prstGeom prst="rect">
            <a:avLst/>
          </a:prstGeom>
          <a:noFill/>
          <a:ln>
            <a:noFill/>
          </a:ln>
        </p:spPr>
        <p:txBody>
          <a:bodyPr anchorCtr="0" anchor="ctr" bIns="91425" lIns="91425" rIns="91425" tIns="91425">
            <a:noAutofit/>
          </a:bodyPr>
          <a:lstStyle/>
          <a:p>
            <a:pPr lvl="0" rtl="0" algn="ctr">
              <a:spcBef>
                <a:spcPts val="0"/>
              </a:spcBef>
              <a:buNone/>
            </a:pPr>
            <a:r>
              <a:rPr lang="en" sz="2400">
                <a:solidFill>
                  <a:schemeClr val="dk1"/>
                </a:solidFill>
                <a:latin typeface="Calibri"/>
                <a:ea typeface="Calibri"/>
                <a:cs typeface="Calibri"/>
                <a:sym typeface="Calibri"/>
              </a:rPr>
              <a:t>Rationale</a:t>
            </a:r>
            <a:r>
              <a:rPr lang="en" sz="2400">
                <a:solidFill>
                  <a:schemeClr val="dk1"/>
                </a:solidFill>
                <a:latin typeface="Calibri"/>
                <a:ea typeface="Calibri"/>
                <a:cs typeface="Calibri"/>
                <a:sym typeface="Calibri"/>
              </a:rPr>
              <a:t> behind the current cRE classification in a particular cell type (single-cell-type classification)</a:t>
            </a:r>
          </a:p>
        </p:txBody>
      </p:sp>
      <p:pic>
        <p:nvPicPr>
          <p:cNvPr id="111" name="Shape 111"/>
          <p:cNvPicPr preferRelativeResize="0"/>
          <p:nvPr/>
        </p:nvPicPr>
        <p:blipFill>
          <a:blip r:embed="rId3">
            <a:alphaModFix/>
          </a:blip>
          <a:stretch>
            <a:fillRect/>
          </a:stretch>
        </p:blipFill>
        <p:spPr>
          <a:xfrm>
            <a:off x="3321700" y="1959500"/>
            <a:ext cx="226625" cy="259575"/>
          </a:xfrm>
          <a:prstGeom prst="rect">
            <a:avLst/>
          </a:prstGeom>
          <a:noFill/>
          <a:ln>
            <a:noFill/>
          </a:ln>
        </p:spPr>
      </p:pic>
      <p:pic>
        <p:nvPicPr>
          <p:cNvPr id="112" name="Shape 112"/>
          <p:cNvPicPr preferRelativeResize="0"/>
          <p:nvPr/>
        </p:nvPicPr>
        <p:blipFill>
          <a:blip r:embed="rId4">
            <a:alphaModFix/>
          </a:blip>
          <a:stretch>
            <a:fillRect/>
          </a:stretch>
        </p:blipFill>
        <p:spPr>
          <a:xfrm>
            <a:off x="3321700" y="2331732"/>
            <a:ext cx="226624" cy="257980"/>
          </a:xfrm>
          <a:prstGeom prst="rect">
            <a:avLst/>
          </a:prstGeom>
          <a:noFill/>
          <a:ln>
            <a:noFill/>
          </a:ln>
        </p:spPr>
      </p:pic>
      <p:pic>
        <p:nvPicPr>
          <p:cNvPr id="113" name="Shape 113"/>
          <p:cNvPicPr preferRelativeResize="0"/>
          <p:nvPr/>
        </p:nvPicPr>
        <p:blipFill>
          <a:blip r:embed="rId5">
            <a:alphaModFix/>
          </a:blip>
          <a:stretch>
            <a:fillRect/>
          </a:stretch>
        </p:blipFill>
        <p:spPr>
          <a:xfrm>
            <a:off x="3321700" y="2676751"/>
            <a:ext cx="226625" cy="257960"/>
          </a:xfrm>
          <a:prstGeom prst="rect">
            <a:avLst/>
          </a:prstGeom>
          <a:noFill/>
          <a:ln>
            <a:noFill/>
          </a:ln>
        </p:spPr>
      </p:pic>
      <p:pic>
        <p:nvPicPr>
          <p:cNvPr id="114" name="Shape 114"/>
          <p:cNvPicPr preferRelativeResize="0"/>
          <p:nvPr/>
        </p:nvPicPr>
        <p:blipFill>
          <a:blip r:embed="rId6">
            <a:alphaModFix/>
          </a:blip>
          <a:stretch>
            <a:fillRect/>
          </a:stretch>
        </p:blipFill>
        <p:spPr>
          <a:xfrm>
            <a:off x="3321700" y="3021727"/>
            <a:ext cx="226625" cy="256397"/>
          </a:xfrm>
          <a:prstGeom prst="rect">
            <a:avLst/>
          </a:prstGeom>
          <a:noFill/>
          <a:ln>
            <a:noFill/>
          </a:ln>
        </p:spPr>
      </p:pic>
      <p:pic>
        <p:nvPicPr>
          <p:cNvPr id="115" name="Shape 115"/>
          <p:cNvPicPr preferRelativeResize="0"/>
          <p:nvPr/>
        </p:nvPicPr>
        <p:blipFill>
          <a:blip r:embed="rId7">
            <a:alphaModFix/>
          </a:blip>
          <a:stretch>
            <a:fillRect/>
          </a:stretch>
        </p:blipFill>
        <p:spPr>
          <a:xfrm>
            <a:off x="3321700" y="3365150"/>
            <a:ext cx="226625" cy="229433"/>
          </a:xfrm>
          <a:prstGeom prst="rect">
            <a:avLst/>
          </a:prstGeom>
          <a:noFill/>
          <a:ln>
            <a:noFill/>
          </a:ln>
        </p:spPr>
      </p:pic>
      <p:sp>
        <p:nvSpPr>
          <p:cNvPr id="116" name="Shape 11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nvSpPr>
        <p:spPr>
          <a:xfrm>
            <a:off x="0" y="82950"/>
            <a:ext cx="9144000" cy="796500"/>
          </a:xfrm>
          <a:prstGeom prst="rect">
            <a:avLst/>
          </a:prstGeom>
          <a:noFill/>
          <a:ln>
            <a:noFill/>
          </a:ln>
        </p:spPr>
        <p:txBody>
          <a:bodyPr anchorCtr="0" anchor="t" bIns="91425" lIns="91425" rIns="91425" tIns="91425">
            <a:noAutofit/>
          </a:bodyPr>
          <a:lstStyle/>
          <a:p>
            <a:pPr lvl="0" rtl="0" algn="ctr">
              <a:spcBef>
                <a:spcPts val="0"/>
              </a:spcBef>
              <a:buNone/>
            </a:pPr>
            <a:r>
              <a:rPr lang="en" sz="2400">
                <a:latin typeface="Calibri"/>
                <a:ea typeface="Calibri"/>
                <a:cs typeface="Calibri"/>
                <a:sym typeface="Calibri"/>
              </a:rPr>
              <a:t>Number of cREs in GM12878</a:t>
            </a:r>
          </a:p>
        </p:txBody>
      </p:sp>
      <p:pic>
        <p:nvPicPr>
          <p:cNvPr id="122" name="Shape 122"/>
          <p:cNvPicPr preferRelativeResize="0"/>
          <p:nvPr/>
        </p:nvPicPr>
        <p:blipFill>
          <a:blip r:embed="rId3">
            <a:alphaModFix/>
          </a:blip>
          <a:stretch>
            <a:fillRect/>
          </a:stretch>
        </p:blipFill>
        <p:spPr>
          <a:xfrm>
            <a:off x="1593375" y="568850"/>
            <a:ext cx="6692245" cy="4382201"/>
          </a:xfrm>
          <a:prstGeom prst="rect">
            <a:avLst/>
          </a:prstGeom>
          <a:noFill/>
          <a:ln>
            <a:noFill/>
          </a:ln>
        </p:spPr>
      </p:pic>
      <p:sp>
        <p:nvSpPr>
          <p:cNvPr id="123" name="Shape 12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pic>
        <p:nvPicPr>
          <p:cNvPr descr="GM12878-Breakdown.png" id="128" name="Shape 128"/>
          <p:cNvPicPr preferRelativeResize="0"/>
          <p:nvPr/>
        </p:nvPicPr>
        <p:blipFill rotWithShape="1">
          <a:blip r:embed="rId3">
            <a:alphaModFix/>
          </a:blip>
          <a:srcRect b="0" l="0" r="0" t="0"/>
          <a:stretch/>
        </p:blipFill>
        <p:spPr>
          <a:xfrm>
            <a:off x="1672000" y="650880"/>
            <a:ext cx="4740898" cy="4432717"/>
          </a:xfrm>
          <a:prstGeom prst="rect">
            <a:avLst/>
          </a:prstGeom>
          <a:noFill/>
          <a:ln>
            <a:noFill/>
          </a:ln>
        </p:spPr>
      </p:pic>
      <p:sp>
        <p:nvSpPr>
          <p:cNvPr id="129" name="Shape 129"/>
          <p:cNvSpPr txBox="1"/>
          <p:nvPr/>
        </p:nvSpPr>
        <p:spPr>
          <a:xfrm>
            <a:off x="0" y="94250"/>
            <a:ext cx="9144000" cy="796500"/>
          </a:xfrm>
          <a:prstGeom prst="rect">
            <a:avLst/>
          </a:prstGeom>
          <a:noFill/>
          <a:ln>
            <a:noFill/>
          </a:ln>
        </p:spPr>
        <p:txBody>
          <a:bodyPr anchorCtr="0" anchor="t" bIns="91425" lIns="91425" rIns="91425" tIns="91425">
            <a:noAutofit/>
          </a:bodyPr>
          <a:lstStyle/>
          <a:p>
            <a:pPr lvl="0" rtl="0" algn="ctr">
              <a:spcBef>
                <a:spcPts val="0"/>
              </a:spcBef>
              <a:buNone/>
            </a:pPr>
            <a:r>
              <a:rPr lang="en" sz="2400">
                <a:latin typeface="Calibri"/>
                <a:ea typeface="Calibri"/>
                <a:cs typeface="Calibri"/>
                <a:sym typeface="Calibri"/>
              </a:rPr>
              <a:t>TSS Distal-Proximal Breakdown of GM12878 cREs</a:t>
            </a:r>
          </a:p>
        </p:txBody>
      </p:sp>
      <p:sp>
        <p:nvSpPr>
          <p:cNvPr id="130" name="Shape 130"/>
          <p:cNvSpPr txBox="1"/>
          <p:nvPr/>
        </p:nvSpPr>
        <p:spPr>
          <a:xfrm>
            <a:off x="6412900" y="1331100"/>
            <a:ext cx="2563500" cy="672600"/>
          </a:xfrm>
          <a:prstGeom prst="rect">
            <a:avLst/>
          </a:prstGeom>
          <a:noFill/>
          <a:ln>
            <a:noFill/>
          </a:ln>
        </p:spPr>
        <p:txBody>
          <a:bodyPr anchorCtr="0" anchor="t" bIns="91425" lIns="91425" rIns="91425" tIns="91425">
            <a:noAutofit/>
          </a:bodyPr>
          <a:lstStyle/>
          <a:p>
            <a:pPr lvl="0">
              <a:spcBef>
                <a:spcPts val="0"/>
              </a:spcBef>
              <a:buNone/>
            </a:pPr>
            <a:r>
              <a:rPr lang="en" sz="1600">
                <a:latin typeface="Calibri"/>
                <a:ea typeface="Calibri"/>
                <a:cs typeface="Calibri"/>
                <a:sym typeface="Calibri"/>
              </a:rPr>
              <a:t>Proximal = within ± 2kb of Gencode annotated TSS</a:t>
            </a:r>
          </a:p>
          <a:p>
            <a:pPr lvl="0">
              <a:spcBef>
                <a:spcPts val="0"/>
              </a:spcBef>
              <a:buNone/>
            </a:pPr>
            <a:r>
              <a:t/>
            </a:r>
            <a:endParaRPr sz="1600">
              <a:latin typeface="Calibri"/>
              <a:ea typeface="Calibri"/>
              <a:cs typeface="Calibri"/>
              <a:sym typeface="Calibri"/>
            </a:endParaRPr>
          </a:p>
          <a:p>
            <a:pPr lvl="0">
              <a:spcBef>
                <a:spcPts val="0"/>
              </a:spcBef>
              <a:buNone/>
            </a:pPr>
            <a:r>
              <a:t/>
            </a:r>
            <a:endParaRPr sz="1700">
              <a:latin typeface="Calibri"/>
              <a:ea typeface="Calibri"/>
              <a:cs typeface="Calibri"/>
              <a:sym typeface="Calibri"/>
            </a:endParaRPr>
          </a:p>
        </p:txBody>
      </p:sp>
      <p:pic>
        <p:nvPicPr>
          <p:cNvPr id="131" name="Shape 131"/>
          <p:cNvPicPr preferRelativeResize="0"/>
          <p:nvPr/>
        </p:nvPicPr>
        <p:blipFill>
          <a:blip r:embed="rId4">
            <a:alphaModFix/>
          </a:blip>
          <a:stretch>
            <a:fillRect/>
          </a:stretch>
        </p:blipFill>
        <p:spPr>
          <a:xfrm>
            <a:off x="6750300" y="2444050"/>
            <a:ext cx="226625" cy="259575"/>
          </a:xfrm>
          <a:prstGeom prst="rect">
            <a:avLst/>
          </a:prstGeom>
          <a:noFill/>
          <a:ln>
            <a:noFill/>
          </a:ln>
        </p:spPr>
      </p:pic>
      <p:pic>
        <p:nvPicPr>
          <p:cNvPr id="132" name="Shape 132"/>
          <p:cNvPicPr preferRelativeResize="0"/>
          <p:nvPr/>
        </p:nvPicPr>
        <p:blipFill>
          <a:blip r:embed="rId5">
            <a:alphaModFix/>
          </a:blip>
          <a:stretch>
            <a:fillRect/>
          </a:stretch>
        </p:blipFill>
        <p:spPr>
          <a:xfrm>
            <a:off x="6750300" y="2816257"/>
            <a:ext cx="226624" cy="257980"/>
          </a:xfrm>
          <a:prstGeom prst="rect">
            <a:avLst/>
          </a:prstGeom>
          <a:noFill/>
          <a:ln>
            <a:noFill/>
          </a:ln>
        </p:spPr>
      </p:pic>
      <p:pic>
        <p:nvPicPr>
          <p:cNvPr id="133" name="Shape 133"/>
          <p:cNvPicPr preferRelativeResize="0"/>
          <p:nvPr/>
        </p:nvPicPr>
        <p:blipFill>
          <a:blip r:embed="rId6">
            <a:alphaModFix/>
          </a:blip>
          <a:stretch>
            <a:fillRect/>
          </a:stretch>
        </p:blipFill>
        <p:spPr>
          <a:xfrm>
            <a:off x="6750300" y="3186876"/>
            <a:ext cx="226625" cy="257960"/>
          </a:xfrm>
          <a:prstGeom prst="rect">
            <a:avLst/>
          </a:prstGeom>
          <a:noFill/>
          <a:ln>
            <a:noFill/>
          </a:ln>
        </p:spPr>
      </p:pic>
      <p:pic>
        <p:nvPicPr>
          <p:cNvPr id="134" name="Shape 134"/>
          <p:cNvPicPr preferRelativeResize="0"/>
          <p:nvPr/>
        </p:nvPicPr>
        <p:blipFill>
          <a:blip r:embed="rId7">
            <a:alphaModFix/>
          </a:blip>
          <a:stretch>
            <a:fillRect/>
          </a:stretch>
        </p:blipFill>
        <p:spPr>
          <a:xfrm>
            <a:off x="6750300" y="3598752"/>
            <a:ext cx="226625" cy="256397"/>
          </a:xfrm>
          <a:prstGeom prst="rect">
            <a:avLst/>
          </a:prstGeom>
          <a:noFill/>
          <a:ln>
            <a:noFill/>
          </a:ln>
        </p:spPr>
      </p:pic>
      <p:sp>
        <p:nvSpPr>
          <p:cNvPr id="135" name="Shape 135"/>
          <p:cNvSpPr txBox="1"/>
          <p:nvPr/>
        </p:nvSpPr>
        <p:spPr>
          <a:xfrm>
            <a:off x="6976925" y="2309125"/>
            <a:ext cx="1531800" cy="394500"/>
          </a:xfrm>
          <a:prstGeom prst="rect">
            <a:avLst/>
          </a:prstGeom>
          <a:noFill/>
          <a:ln>
            <a:noFill/>
          </a:ln>
        </p:spPr>
        <p:txBody>
          <a:bodyPr anchorCtr="0" anchor="t" bIns="91425" lIns="91425" rIns="91425" tIns="91425">
            <a:noAutofit/>
          </a:bodyPr>
          <a:lstStyle/>
          <a:p>
            <a:pPr lvl="0">
              <a:spcBef>
                <a:spcPts val="0"/>
              </a:spcBef>
              <a:buNone/>
            </a:pPr>
            <a:r>
              <a:rPr lang="en" sz="1800">
                <a:latin typeface="Calibri"/>
                <a:ea typeface="Calibri"/>
                <a:cs typeface="Calibri"/>
                <a:sym typeface="Calibri"/>
              </a:rPr>
              <a:t>Promoter-like</a:t>
            </a:r>
          </a:p>
        </p:txBody>
      </p:sp>
      <p:sp>
        <p:nvSpPr>
          <p:cNvPr id="136" name="Shape 136"/>
          <p:cNvSpPr txBox="1"/>
          <p:nvPr/>
        </p:nvSpPr>
        <p:spPr>
          <a:xfrm>
            <a:off x="6976925" y="2707500"/>
            <a:ext cx="1531800" cy="394500"/>
          </a:xfrm>
          <a:prstGeom prst="rect">
            <a:avLst/>
          </a:prstGeom>
          <a:noFill/>
          <a:ln>
            <a:noFill/>
          </a:ln>
        </p:spPr>
        <p:txBody>
          <a:bodyPr anchorCtr="0" anchor="t" bIns="91425" lIns="91425" rIns="91425" tIns="91425">
            <a:noAutofit/>
          </a:bodyPr>
          <a:lstStyle/>
          <a:p>
            <a:pPr lvl="0" rtl="0">
              <a:spcBef>
                <a:spcPts val="0"/>
              </a:spcBef>
              <a:buNone/>
            </a:pPr>
            <a:r>
              <a:rPr lang="en" sz="1800">
                <a:latin typeface="Calibri"/>
                <a:ea typeface="Calibri"/>
                <a:cs typeface="Calibri"/>
                <a:sym typeface="Calibri"/>
              </a:rPr>
              <a:t>Enhancer-like</a:t>
            </a:r>
          </a:p>
        </p:txBody>
      </p:sp>
      <p:sp>
        <p:nvSpPr>
          <p:cNvPr id="137" name="Shape 137"/>
          <p:cNvSpPr txBox="1"/>
          <p:nvPr/>
        </p:nvSpPr>
        <p:spPr>
          <a:xfrm>
            <a:off x="6976925" y="3104725"/>
            <a:ext cx="1531800" cy="394500"/>
          </a:xfrm>
          <a:prstGeom prst="rect">
            <a:avLst/>
          </a:prstGeom>
          <a:noFill/>
          <a:ln>
            <a:noFill/>
          </a:ln>
        </p:spPr>
        <p:txBody>
          <a:bodyPr anchorCtr="0" anchor="t" bIns="91425" lIns="91425" rIns="91425" tIns="91425">
            <a:noAutofit/>
          </a:bodyPr>
          <a:lstStyle/>
          <a:p>
            <a:pPr lvl="0" rtl="0">
              <a:spcBef>
                <a:spcPts val="0"/>
              </a:spcBef>
              <a:buNone/>
            </a:pPr>
            <a:r>
              <a:rPr lang="en" sz="1800">
                <a:latin typeface="Calibri"/>
                <a:ea typeface="Calibri"/>
                <a:cs typeface="Calibri"/>
                <a:sym typeface="Calibri"/>
              </a:rPr>
              <a:t>CTCF-only</a:t>
            </a:r>
          </a:p>
        </p:txBody>
      </p:sp>
      <p:sp>
        <p:nvSpPr>
          <p:cNvPr id="138" name="Shape 138"/>
          <p:cNvSpPr txBox="1"/>
          <p:nvPr/>
        </p:nvSpPr>
        <p:spPr>
          <a:xfrm>
            <a:off x="6976925" y="3475325"/>
            <a:ext cx="1531800" cy="394500"/>
          </a:xfrm>
          <a:prstGeom prst="rect">
            <a:avLst/>
          </a:prstGeom>
          <a:noFill/>
          <a:ln>
            <a:noFill/>
          </a:ln>
        </p:spPr>
        <p:txBody>
          <a:bodyPr anchorCtr="0" anchor="t" bIns="91425" lIns="91425" rIns="91425" tIns="91425">
            <a:noAutofit/>
          </a:bodyPr>
          <a:lstStyle/>
          <a:p>
            <a:pPr lvl="0" rtl="0">
              <a:spcBef>
                <a:spcPts val="0"/>
              </a:spcBef>
              <a:buNone/>
            </a:pPr>
            <a:r>
              <a:rPr lang="en" sz="1800">
                <a:latin typeface="Calibri"/>
                <a:ea typeface="Calibri"/>
                <a:cs typeface="Calibri"/>
                <a:sym typeface="Calibri"/>
              </a:rPr>
              <a:t>DNase-only</a:t>
            </a:r>
          </a:p>
        </p:txBody>
      </p:sp>
      <p:pic>
        <p:nvPicPr>
          <p:cNvPr id="139" name="Shape 139"/>
          <p:cNvPicPr preferRelativeResize="0"/>
          <p:nvPr/>
        </p:nvPicPr>
        <p:blipFill>
          <a:blip r:embed="rId8">
            <a:alphaModFix/>
          </a:blip>
          <a:stretch>
            <a:fillRect/>
          </a:stretch>
        </p:blipFill>
        <p:spPr>
          <a:xfrm>
            <a:off x="6750300" y="4009075"/>
            <a:ext cx="226625" cy="229433"/>
          </a:xfrm>
          <a:prstGeom prst="rect">
            <a:avLst/>
          </a:prstGeom>
          <a:noFill/>
          <a:ln>
            <a:noFill/>
          </a:ln>
        </p:spPr>
      </p:pic>
      <p:sp>
        <p:nvSpPr>
          <p:cNvPr id="140" name="Shape 140"/>
          <p:cNvSpPr txBox="1"/>
          <p:nvPr/>
        </p:nvSpPr>
        <p:spPr>
          <a:xfrm>
            <a:off x="6976925" y="3900325"/>
            <a:ext cx="1531800" cy="394500"/>
          </a:xfrm>
          <a:prstGeom prst="rect">
            <a:avLst/>
          </a:prstGeom>
          <a:noFill/>
          <a:ln>
            <a:noFill/>
          </a:ln>
        </p:spPr>
        <p:txBody>
          <a:bodyPr anchorCtr="0" anchor="t" bIns="91425" lIns="91425" rIns="91425" tIns="91425">
            <a:noAutofit/>
          </a:bodyPr>
          <a:lstStyle/>
          <a:p>
            <a:pPr lvl="0" rtl="0">
              <a:spcBef>
                <a:spcPts val="0"/>
              </a:spcBef>
              <a:buNone/>
            </a:pPr>
            <a:r>
              <a:rPr lang="en" sz="1800">
                <a:latin typeface="Calibri"/>
                <a:ea typeface="Calibri"/>
                <a:cs typeface="Calibri"/>
                <a:sym typeface="Calibri"/>
              </a:rPr>
              <a:t>Inactive</a:t>
            </a:r>
          </a:p>
        </p:txBody>
      </p:sp>
      <p:sp>
        <p:nvSpPr>
          <p:cNvPr id="141" name="Shape 141"/>
          <p:cNvSpPr txBox="1"/>
          <p:nvPr/>
        </p:nvSpPr>
        <p:spPr>
          <a:xfrm>
            <a:off x="1134025" y="1331100"/>
            <a:ext cx="684600" cy="322500"/>
          </a:xfrm>
          <a:prstGeom prst="rect">
            <a:avLst/>
          </a:prstGeom>
          <a:noFill/>
          <a:ln>
            <a:noFill/>
          </a:ln>
        </p:spPr>
        <p:txBody>
          <a:bodyPr anchorCtr="0" anchor="t" bIns="91425" lIns="91425" rIns="91425" tIns="91425">
            <a:noAutofit/>
          </a:bodyPr>
          <a:lstStyle/>
          <a:p>
            <a:pPr lvl="0" rtl="0" algn="r">
              <a:lnSpc>
                <a:spcPct val="115000"/>
              </a:lnSpc>
              <a:spcBef>
                <a:spcPts val="0"/>
              </a:spcBef>
              <a:buNone/>
            </a:pPr>
            <a:r>
              <a:rPr lang="en" sz="1000">
                <a:solidFill>
                  <a:schemeClr val="dk1"/>
                </a:solidFill>
              </a:rPr>
              <a:t>6,584</a:t>
            </a:r>
          </a:p>
        </p:txBody>
      </p:sp>
      <p:sp>
        <p:nvSpPr>
          <p:cNvPr id="142" name="Shape 142"/>
          <p:cNvSpPr txBox="1"/>
          <p:nvPr/>
        </p:nvSpPr>
        <p:spPr>
          <a:xfrm>
            <a:off x="1161400" y="1696125"/>
            <a:ext cx="684600" cy="322500"/>
          </a:xfrm>
          <a:prstGeom prst="rect">
            <a:avLst/>
          </a:prstGeom>
          <a:noFill/>
          <a:ln>
            <a:noFill/>
          </a:ln>
        </p:spPr>
        <p:txBody>
          <a:bodyPr anchorCtr="0" anchor="t" bIns="91425" lIns="91425" rIns="91425" tIns="91425">
            <a:noAutofit/>
          </a:bodyPr>
          <a:lstStyle/>
          <a:p>
            <a:pPr lvl="0" rtl="0" algn="r">
              <a:lnSpc>
                <a:spcPct val="115000"/>
              </a:lnSpc>
              <a:spcBef>
                <a:spcPts val="0"/>
              </a:spcBef>
              <a:buNone/>
            </a:pPr>
            <a:r>
              <a:rPr lang="en" sz="1000">
                <a:solidFill>
                  <a:schemeClr val="dk1"/>
                </a:solidFill>
              </a:rPr>
              <a:t>36,692</a:t>
            </a:r>
          </a:p>
        </p:txBody>
      </p:sp>
      <p:sp>
        <p:nvSpPr>
          <p:cNvPr id="143" name="Shape 143"/>
          <p:cNvSpPr txBox="1"/>
          <p:nvPr/>
        </p:nvSpPr>
        <p:spPr>
          <a:xfrm>
            <a:off x="1210225" y="2113087"/>
            <a:ext cx="684600" cy="322500"/>
          </a:xfrm>
          <a:prstGeom prst="rect">
            <a:avLst/>
          </a:prstGeom>
          <a:noFill/>
          <a:ln>
            <a:noFill/>
          </a:ln>
        </p:spPr>
        <p:txBody>
          <a:bodyPr anchorCtr="0" anchor="t" bIns="91425" lIns="91425" rIns="91425" tIns="91425">
            <a:noAutofit/>
          </a:bodyPr>
          <a:lstStyle/>
          <a:p>
            <a:pPr lvl="0" rtl="0" algn="ctr">
              <a:lnSpc>
                <a:spcPct val="115000"/>
              </a:lnSpc>
              <a:spcBef>
                <a:spcPts val="0"/>
              </a:spcBef>
              <a:buNone/>
            </a:pPr>
            <a:r>
              <a:rPr lang="en" sz="1000">
                <a:solidFill>
                  <a:schemeClr val="dk1"/>
                </a:solidFill>
              </a:rPr>
              <a:t>1,477</a:t>
            </a:r>
          </a:p>
        </p:txBody>
      </p:sp>
      <p:sp>
        <p:nvSpPr>
          <p:cNvPr id="144" name="Shape 144"/>
          <p:cNvSpPr txBox="1"/>
          <p:nvPr/>
        </p:nvSpPr>
        <p:spPr>
          <a:xfrm>
            <a:off x="1210225" y="2526437"/>
            <a:ext cx="684600" cy="322500"/>
          </a:xfrm>
          <a:prstGeom prst="rect">
            <a:avLst/>
          </a:prstGeom>
          <a:noFill/>
          <a:ln>
            <a:noFill/>
          </a:ln>
        </p:spPr>
        <p:txBody>
          <a:bodyPr anchorCtr="0" anchor="t" bIns="91425" lIns="91425" rIns="91425" tIns="91425">
            <a:noAutofit/>
          </a:bodyPr>
          <a:lstStyle/>
          <a:p>
            <a:pPr lvl="0" rtl="0" algn="ctr">
              <a:lnSpc>
                <a:spcPct val="115000"/>
              </a:lnSpc>
              <a:spcBef>
                <a:spcPts val="0"/>
              </a:spcBef>
              <a:buNone/>
            </a:pPr>
            <a:r>
              <a:rPr lang="en" sz="1000">
                <a:solidFill>
                  <a:schemeClr val="dk1"/>
                </a:solidFill>
              </a:rPr>
              <a:t>4,807</a:t>
            </a:r>
          </a:p>
        </p:txBody>
      </p:sp>
      <p:sp>
        <p:nvSpPr>
          <p:cNvPr id="145" name="Shape 145"/>
          <p:cNvSpPr txBox="1"/>
          <p:nvPr/>
        </p:nvSpPr>
        <p:spPr>
          <a:xfrm>
            <a:off x="1210225" y="2888387"/>
            <a:ext cx="684600" cy="322500"/>
          </a:xfrm>
          <a:prstGeom prst="rect">
            <a:avLst/>
          </a:prstGeom>
          <a:noFill/>
          <a:ln>
            <a:noFill/>
          </a:ln>
        </p:spPr>
        <p:txBody>
          <a:bodyPr anchorCtr="0" anchor="t" bIns="91425" lIns="91425" rIns="91425" tIns="91425">
            <a:noAutofit/>
          </a:bodyPr>
          <a:lstStyle/>
          <a:p>
            <a:pPr lvl="0" rtl="0" algn="ctr">
              <a:lnSpc>
                <a:spcPct val="115000"/>
              </a:lnSpc>
              <a:spcBef>
                <a:spcPts val="0"/>
              </a:spcBef>
              <a:buNone/>
            </a:pPr>
            <a:r>
              <a:rPr lang="en" sz="1000">
                <a:solidFill>
                  <a:schemeClr val="dk1"/>
                </a:solidFill>
              </a:rPr>
              <a:t>1,611</a:t>
            </a:r>
          </a:p>
        </p:txBody>
      </p:sp>
      <p:sp>
        <p:nvSpPr>
          <p:cNvPr id="146" name="Shape 146"/>
          <p:cNvSpPr txBox="1"/>
          <p:nvPr/>
        </p:nvSpPr>
        <p:spPr>
          <a:xfrm>
            <a:off x="1210212" y="3224887"/>
            <a:ext cx="684600" cy="322500"/>
          </a:xfrm>
          <a:prstGeom prst="rect">
            <a:avLst/>
          </a:prstGeom>
          <a:noFill/>
          <a:ln>
            <a:noFill/>
          </a:ln>
        </p:spPr>
        <p:txBody>
          <a:bodyPr anchorCtr="0" anchor="t" bIns="91425" lIns="91425" rIns="91425" tIns="91425">
            <a:noAutofit/>
          </a:bodyPr>
          <a:lstStyle/>
          <a:p>
            <a:pPr lvl="0" rtl="0" algn="ctr">
              <a:lnSpc>
                <a:spcPct val="115000"/>
              </a:lnSpc>
              <a:spcBef>
                <a:spcPts val="0"/>
              </a:spcBef>
              <a:buNone/>
            </a:pPr>
            <a:r>
              <a:rPr lang="en" sz="1000">
                <a:solidFill>
                  <a:schemeClr val="dk1"/>
                </a:solidFill>
              </a:rPr>
              <a:t>12,590</a:t>
            </a:r>
          </a:p>
        </p:txBody>
      </p:sp>
      <p:sp>
        <p:nvSpPr>
          <p:cNvPr id="147" name="Shape 147"/>
          <p:cNvSpPr txBox="1"/>
          <p:nvPr/>
        </p:nvSpPr>
        <p:spPr>
          <a:xfrm>
            <a:off x="1210225" y="3612287"/>
            <a:ext cx="684600" cy="322500"/>
          </a:xfrm>
          <a:prstGeom prst="rect">
            <a:avLst/>
          </a:prstGeom>
          <a:noFill/>
          <a:ln>
            <a:noFill/>
          </a:ln>
        </p:spPr>
        <p:txBody>
          <a:bodyPr anchorCtr="0" anchor="t" bIns="91425" lIns="91425" rIns="91425" tIns="91425">
            <a:noAutofit/>
          </a:bodyPr>
          <a:lstStyle/>
          <a:p>
            <a:pPr lvl="0" rtl="0" algn="ctr">
              <a:lnSpc>
                <a:spcPct val="115000"/>
              </a:lnSpc>
              <a:spcBef>
                <a:spcPts val="0"/>
              </a:spcBef>
              <a:buNone/>
            </a:pPr>
            <a:r>
              <a:rPr lang="en" sz="1000">
                <a:solidFill>
                  <a:schemeClr val="dk1"/>
                </a:solidFill>
              </a:rPr>
              <a:t>10.913</a:t>
            </a:r>
          </a:p>
        </p:txBody>
      </p:sp>
      <p:sp>
        <p:nvSpPr>
          <p:cNvPr id="148" name="Shape 148"/>
          <p:cNvSpPr txBox="1"/>
          <p:nvPr/>
        </p:nvSpPr>
        <p:spPr>
          <a:xfrm>
            <a:off x="1210225" y="3989237"/>
            <a:ext cx="684600" cy="322500"/>
          </a:xfrm>
          <a:prstGeom prst="rect">
            <a:avLst/>
          </a:prstGeom>
          <a:noFill/>
          <a:ln>
            <a:noFill/>
          </a:ln>
        </p:spPr>
        <p:txBody>
          <a:bodyPr anchorCtr="0" anchor="t" bIns="91425" lIns="91425" rIns="91425" tIns="91425">
            <a:noAutofit/>
          </a:bodyPr>
          <a:lstStyle/>
          <a:p>
            <a:pPr lvl="0" rtl="0" algn="ctr">
              <a:lnSpc>
                <a:spcPct val="115000"/>
              </a:lnSpc>
              <a:spcBef>
                <a:spcPts val="0"/>
              </a:spcBef>
              <a:buNone/>
            </a:pPr>
            <a:r>
              <a:rPr lang="en" sz="1000">
                <a:solidFill>
                  <a:schemeClr val="dk1"/>
                </a:solidFill>
              </a:rPr>
              <a:t>16,085</a:t>
            </a:r>
          </a:p>
        </p:txBody>
      </p:sp>
      <p:sp>
        <p:nvSpPr>
          <p:cNvPr id="149" name="Shape 149"/>
          <p:cNvSpPr txBox="1"/>
          <p:nvPr/>
        </p:nvSpPr>
        <p:spPr>
          <a:xfrm>
            <a:off x="1098475" y="4293300"/>
            <a:ext cx="908100" cy="322500"/>
          </a:xfrm>
          <a:prstGeom prst="rect">
            <a:avLst/>
          </a:prstGeom>
          <a:noFill/>
          <a:ln>
            <a:noFill/>
          </a:ln>
        </p:spPr>
        <p:txBody>
          <a:bodyPr anchorCtr="0" anchor="t" bIns="91425" lIns="91425" rIns="91425" tIns="91425">
            <a:noAutofit/>
          </a:bodyPr>
          <a:lstStyle/>
          <a:p>
            <a:pPr lvl="0" rtl="0" algn="ctr">
              <a:lnSpc>
                <a:spcPct val="115000"/>
              </a:lnSpc>
              <a:spcBef>
                <a:spcPts val="0"/>
              </a:spcBef>
              <a:buNone/>
            </a:pPr>
            <a:r>
              <a:rPr lang="en" sz="1000">
                <a:solidFill>
                  <a:schemeClr val="dk1"/>
                </a:solidFill>
              </a:rPr>
              <a:t>1,219,393</a:t>
            </a:r>
          </a:p>
        </p:txBody>
      </p:sp>
      <p:sp>
        <p:nvSpPr>
          <p:cNvPr id="150" name="Shape 15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