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33" r:id="rId4"/>
    <p:sldId id="334" r:id="rId5"/>
    <p:sldId id="341" r:id="rId6"/>
    <p:sldId id="342" r:id="rId7"/>
    <p:sldId id="343" r:id="rId8"/>
    <p:sldId id="345" r:id="rId9"/>
    <p:sldId id="344" r:id="rId10"/>
    <p:sldId id="349" r:id="rId11"/>
    <p:sldId id="347" r:id="rId12"/>
    <p:sldId id="352" r:id="rId13"/>
    <p:sldId id="353" r:id="rId14"/>
    <p:sldId id="354" r:id="rId15"/>
    <p:sldId id="356" r:id="rId16"/>
    <p:sldId id="355" r:id="rId17"/>
    <p:sldId id="357" r:id="rId18"/>
    <p:sldId id="339" r:id="rId19"/>
    <p:sldId id="258" r:id="rId20"/>
    <p:sldId id="260" r:id="rId21"/>
    <p:sldId id="257" r:id="rId22"/>
    <p:sldId id="316" r:id="rId23"/>
    <p:sldId id="320" r:id="rId24"/>
    <p:sldId id="267" r:id="rId25"/>
    <p:sldId id="259" r:id="rId26"/>
    <p:sldId id="261" r:id="rId27"/>
    <p:sldId id="262" r:id="rId28"/>
    <p:sldId id="263" r:id="rId29"/>
    <p:sldId id="268" r:id="rId30"/>
    <p:sldId id="264" r:id="rId31"/>
    <p:sldId id="323" r:id="rId32"/>
    <p:sldId id="265" r:id="rId33"/>
    <p:sldId id="325" r:id="rId34"/>
    <p:sldId id="266" r:id="rId35"/>
    <p:sldId id="326" r:id="rId36"/>
    <p:sldId id="269" r:id="rId37"/>
    <p:sldId id="327" r:id="rId38"/>
    <p:sldId id="270" r:id="rId39"/>
    <p:sldId id="271" r:id="rId40"/>
    <p:sldId id="283" r:id="rId41"/>
    <p:sldId id="284" r:id="rId42"/>
    <p:sldId id="321" r:id="rId43"/>
    <p:sldId id="322" r:id="rId44"/>
    <p:sldId id="273" r:id="rId45"/>
    <p:sldId id="274" r:id="rId46"/>
    <p:sldId id="290" r:id="rId47"/>
    <p:sldId id="275" r:id="rId48"/>
    <p:sldId id="276" r:id="rId49"/>
    <p:sldId id="278" r:id="rId50"/>
    <p:sldId id="280" r:id="rId51"/>
    <p:sldId id="328" r:id="rId52"/>
    <p:sldId id="291" r:id="rId53"/>
    <p:sldId id="329" r:id="rId54"/>
    <p:sldId id="281" r:id="rId55"/>
    <p:sldId id="330" r:id="rId56"/>
    <p:sldId id="282" r:id="rId57"/>
    <p:sldId id="324" r:id="rId58"/>
    <p:sldId id="285" r:id="rId59"/>
    <p:sldId id="272" r:id="rId60"/>
    <p:sldId id="286" r:id="rId61"/>
    <p:sldId id="287" r:id="rId62"/>
    <p:sldId id="288" r:id="rId63"/>
    <p:sldId id="302" r:id="rId64"/>
    <p:sldId id="303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289" r:id="rId74"/>
    <p:sldId id="292" r:id="rId75"/>
    <p:sldId id="293" r:id="rId76"/>
    <p:sldId id="294" r:id="rId77"/>
    <p:sldId id="295" r:id="rId78"/>
    <p:sldId id="296" r:id="rId79"/>
    <p:sldId id="331" r:id="rId80"/>
    <p:sldId id="297" r:id="rId81"/>
    <p:sldId id="298" r:id="rId82"/>
    <p:sldId id="299" r:id="rId83"/>
    <p:sldId id="300" r:id="rId84"/>
    <p:sldId id="332" r:id="rId85"/>
    <p:sldId id="304" r:id="rId86"/>
    <p:sldId id="306" r:id="rId87"/>
    <p:sldId id="307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250" d="100"/>
          <a:sy n="250" d="100"/>
        </p:scale>
        <p:origin x="1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8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7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3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4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F89BF-A182-4B48-A725-DBF80BC44656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2D2F9-F79D-4DA8-9D6A-7F588E041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screen.umassmed.edu" TargetMode="External"/><Relationship Id="rId7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hyperlink" Target="screen.umassmed.edu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screen.umassmed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odeproject.org/data-standards/terms/#library" TargetMode="External"/><Relationship Id="rId2" Type="http://schemas.openxmlformats.org/officeDocument/2006/relationships/hyperlink" Target="https://github.com/kundajelab/phantompeakqualtools/blob/master/README.m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github.com/weng-lab/psychip_snakemake" TargetMode="External"/><Relationship Id="rId4" Type="http://schemas.openxmlformats.org/officeDocument/2006/relationships/hyperlink" Target="https://docs.google.com/spreadsheets/d/11XlKIFkR9W-fKWwIj29W03pLYNBbX3c2FYtz-1UyCxg/edit?usp=sharin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reen.umassmed.edu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psychENCODE</a:t>
            </a:r>
            <a:r>
              <a:rPr lang="en-US" dirty="0" smtClean="0"/>
              <a:t> </a:t>
            </a:r>
            <a:r>
              <a:rPr lang="en-US" dirty="0" err="1" smtClean="0"/>
              <a:t>ChIP-seq</a:t>
            </a:r>
            <a:r>
              <a:rPr lang="en-US" dirty="0" smtClean="0"/>
              <a:t> QC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Eugenio Mattei (</a:t>
            </a:r>
            <a:r>
              <a:rPr lang="en-US" dirty="0" err="1" smtClean="0"/>
              <a:t>Weng’s</a:t>
            </a:r>
            <a:r>
              <a:rPr lang="en-US" dirty="0" smtClean="0"/>
              <a:t> lab) – 2017/03/10</a:t>
            </a:r>
          </a:p>
          <a:p>
            <a:r>
              <a:rPr lang="en-US" dirty="0" smtClean="0"/>
              <a:t>UMASS Medical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499" y="0"/>
            <a:ext cx="8142151" cy="690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50" y="9525"/>
            <a:ext cx="348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Candidate Regulatory Elements</a:t>
            </a:r>
          </a:p>
          <a:p>
            <a:r>
              <a:rPr lang="en-US" b="1" dirty="0" smtClean="0"/>
              <a:t>(from </a:t>
            </a:r>
            <a:r>
              <a:rPr lang="en-US" b="1" dirty="0" smtClean="0">
                <a:hlinkClick r:id="rId3" action="ppaction://hlinkfile"/>
              </a:rPr>
              <a:t>SCREEN</a:t>
            </a:r>
            <a:r>
              <a:rPr lang="en-US" b="1" dirty="0" smtClean="0"/>
              <a:t>)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Yellow</a:t>
            </a:r>
            <a:r>
              <a:rPr lang="en-US" dirty="0" smtClean="0"/>
              <a:t> : Candidate Enhancer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      </a:t>
            </a:r>
            <a:r>
              <a:rPr lang="en-US" dirty="0" smtClean="0"/>
              <a:t>: </a:t>
            </a:r>
            <a:r>
              <a:rPr lang="en-US" dirty="0" err="1" smtClean="0"/>
              <a:t>CandidatePromoter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95600" y="690667"/>
            <a:ext cx="981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4401" y="1361884"/>
            <a:ext cx="267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ACC_NeuN-_H3K4me3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1" y="2807350"/>
            <a:ext cx="257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DLPFC_NeuN-_H3K4me3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14402" y="4252816"/>
            <a:ext cx="260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ACC_NeuN+_H3K4me3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14401" y="5698282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DLPFC_NeuN+_H3K4me3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0" y="939750"/>
            <a:ext cx="8181676" cy="121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0" y="2485763"/>
            <a:ext cx="8181676" cy="1203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350" y="3936966"/>
            <a:ext cx="8142151" cy="119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0" y="5465747"/>
            <a:ext cx="8181676" cy="12037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39026" y="583458"/>
            <a:ext cx="152400" cy="58459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449" y="5194447"/>
            <a:ext cx="8142151" cy="1203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499" y="0"/>
            <a:ext cx="8142151" cy="690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50" y="9525"/>
            <a:ext cx="348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Candidate Regulatory Elements</a:t>
            </a:r>
          </a:p>
          <a:p>
            <a:r>
              <a:rPr lang="en-US" b="1" dirty="0" smtClean="0"/>
              <a:t>(from </a:t>
            </a:r>
            <a:r>
              <a:rPr lang="en-US" b="1" dirty="0" smtClean="0">
                <a:hlinkClick r:id="rId4" action="ppaction://hlinkfile"/>
              </a:rPr>
              <a:t>SCREEN</a:t>
            </a:r>
            <a:r>
              <a:rPr lang="en-US" b="1" dirty="0" smtClean="0"/>
              <a:t>)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Yellow</a:t>
            </a:r>
            <a:r>
              <a:rPr lang="en-US" dirty="0" smtClean="0"/>
              <a:t> : Candidate Enhancer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Red      </a:t>
            </a:r>
            <a:r>
              <a:rPr lang="en-US" dirty="0" smtClean="0"/>
              <a:t>: </a:t>
            </a:r>
            <a:r>
              <a:rPr lang="en-US" dirty="0" err="1" smtClean="0"/>
              <a:t>CandidatePromoter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95600" y="690667"/>
            <a:ext cx="981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-52"/>
          <a:stretch/>
        </p:blipFill>
        <p:spPr>
          <a:xfrm>
            <a:off x="3577499" y="884212"/>
            <a:ext cx="8185876" cy="12037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889" r="-1"/>
          <a:stretch/>
        </p:blipFill>
        <p:spPr>
          <a:xfrm>
            <a:off x="3571875" y="2281490"/>
            <a:ext cx="8187300" cy="133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499" y="3807035"/>
            <a:ext cx="8181676" cy="11938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39025" y="583458"/>
            <a:ext cx="285749" cy="58459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4401" y="1361884"/>
            <a:ext cx="267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ACC_NeuN-_H3K27ac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1" y="2807350"/>
            <a:ext cx="257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DLPFC_NeuN-_H3K27ac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14402" y="4252816"/>
            <a:ext cx="260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ACC_NeuN+_H3K27ac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14401" y="5698282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DLPFC_NeuN+_H3K27ac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Yale-ASD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 samples</a:t>
            </a:r>
          </a:p>
          <a:p>
            <a:r>
              <a:rPr lang="en-US" dirty="0" smtClean="0"/>
              <a:t>2 Brain regions : Cerebellum, DLPFC</a:t>
            </a:r>
          </a:p>
          <a:p>
            <a:r>
              <a:rPr lang="en-US" dirty="0" smtClean="0"/>
              <a:t>1 Mark : H3K27ac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4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Cerebellum and DLPFC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12581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Candidate Regulatory Elements</a:t>
            </a:r>
          </a:p>
          <a:p>
            <a:r>
              <a:rPr lang="en-US" sz="1200" b="1" dirty="0" smtClean="0"/>
              <a:t>(from </a:t>
            </a:r>
            <a:r>
              <a:rPr lang="en-US" sz="1200" b="1" dirty="0" smtClean="0">
                <a:hlinkClick r:id="rId2" action="ppaction://hlinkfile"/>
              </a:rPr>
              <a:t>SCREEN</a:t>
            </a:r>
            <a:r>
              <a:rPr lang="en-US" sz="1200" b="1" dirty="0" smtClean="0"/>
              <a:t>)</a:t>
            </a:r>
          </a:p>
          <a:p>
            <a:r>
              <a:rPr 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Candidate </a:t>
            </a:r>
            <a:r>
              <a:rPr lang="en-US" sz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Enahncer</a:t>
            </a:r>
            <a:endParaRPr lang="en-US" sz="1200" dirty="0" smtClean="0"/>
          </a:p>
          <a:p>
            <a:r>
              <a:rPr lang="en-US" sz="1200" dirty="0" smtClean="0">
                <a:solidFill>
                  <a:srgbClr val="C00000"/>
                </a:solidFill>
              </a:rPr>
              <a:t>Candidate Promoter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49" y="1914800"/>
            <a:ext cx="10197451" cy="49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548" y="863666"/>
            <a:ext cx="10197451" cy="87813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433513" y="1633642"/>
            <a:ext cx="981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2838450"/>
            <a:ext cx="1994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Lot of Background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Peaks missing</a:t>
            </a:r>
          </a:p>
        </p:txBody>
      </p:sp>
    </p:spTree>
    <p:extLst>
      <p:ext uri="{BB962C8B-B14F-4D97-AF65-F5344CB8AC3E}">
        <p14:creationId xmlns:p14="http://schemas.microsoft.com/office/powerpoint/2010/main" val="18996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936"/>
            <a:ext cx="12144666" cy="4377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6900" y="1438275"/>
            <a:ext cx="284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number of usable reads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7100888" y="1807607"/>
            <a:ext cx="14287" cy="18595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95750" y="5819775"/>
            <a:ext cx="971550" cy="4095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05275" y="5191721"/>
            <a:ext cx="971550" cy="4095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25190" y="0"/>
            <a:ext cx="3419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NSC </a:t>
            </a:r>
            <a:r>
              <a:rPr lang="en-US" dirty="0"/>
              <a:t>&lt; 1.05 is flagged as potential low signal-to-noise. Could be due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 low enrichment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 few number of peaks due to biology of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 broad chromatin mark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0334625" y="1968936"/>
            <a:ext cx="971550" cy="43778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" y="732693"/>
            <a:ext cx="12107946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433513"/>
            <a:ext cx="11087100" cy="5324475"/>
          </a:xfrm>
        </p:spPr>
        <p:txBody>
          <a:bodyPr>
            <a:normAutofit fontScale="62500" lnSpcReduction="20000"/>
          </a:bodyPr>
          <a:lstStyle/>
          <a:p>
            <a:r>
              <a:rPr lang="en-US" sz="3600" b="1" dirty="0" err="1" smtClean="0"/>
              <a:t>Epimap</a:t>
            </a:r>
            <a:r>
              <a:rPr lang="en-US" sz="3600" b="1" dirty="0" smtClean="0"/>
              <a:t> data completed</a:t>
            </a:r>
          </a:p>
          <a:p>
            <a:r>
              <a:rPr lang="en-US" sz="3600" b="1" dirty="0" smtClean="0"/>
              <a:t>Re running Yale data pooling the inputs together</a:t>
            </a:r>
          </a:p>
          <a:p>
            <a:r>
              <a:rPr lang="en-US" sz="3600" b="1" dirty="0" smtClean="0"/>
              <a:t>Comparison of UMASS and Yale processing results</a:t>
            </a:r>
          </a:p>
          <a:p>
            <a:r>
              <a:rPr lang="en-US" sz="3600" b="1" dirty="0" smtClean="0"/>
              <a:t>CNON should be available next week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http://zlab-trackhub.umassmed.edu/mattei/psychENCODE/hub_acc_minus_27.txt</a:t>
            </a:r>
          </a:p>
          <a:p>
            <a:pPr marL="0" indent="0">
              <a:buNone/>
            </a:pPr>
            <a:r>
              <a:rPr lang="en-US" dirty="0"/>
              <a:t>h</a:t>
            </a:r>
            <a:r>
              <a:rPr lang="en-US" dirty="0" smtClean="0"/>
              <a:t>ttp</a:t>
            </a:r>
            <a:r>
              <a:rPr lang="en-US" dirty="0"/>
              <a:t>://zlab-trackhub.umassmed.edu/mattei/psychENCODE/hub_dlpfc_minus_27.txt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http://zlab-trackhub.umassmed.edu/mattei/psychENCODE/hub_acc_plus_27.txt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http://zlab-trackhub.umassmed.edu/mattei/psychENCODE/hub_dlpfc_plus_27.txt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http://zlab-trackhub.umassmed.edu/mattei/psychENCODE/hub_yale_dlpfc_27.txt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http://zlab-trackhub.umassmed.edu/mattei/psychENCODE/hub_yale_cerebellum_27.txt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http://zlab-trackhub.umassmed.edu/mattei/psychENCODE/hub_acc_minus_4me3.txt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http://zlab-trackhub.umassmed.edu/mattei/psychENCODE/hub_dlpfc_minus_4me3.txt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http://zlab-trackhub.umassmed.edu/mattei/psychENCODE/hub_acc_plus_4me3.txt</a:t>
            </a:r>
          </a:p>
          <a:p>
            <a:pPr marL="0" indent="0">
              <a:buNone/>
            </a:pPr>
            <a:r>
              <a:rPr lang="en-US" dirty="0"/>
              <a:t>http://zlab-trackhub.umassmed.edu/mattei/psychENCODE/hub_dlpfc_plus_4me3.txt</a:t>
            </a:r>
          </a:p>
        </p:txBody>
      </p:sp>
    </p:spTree>
    <p:extLst>
      <p:ext uri="{BB962C8B-B14F-4D97-AF65-F5344CB8AC3E}">
        <p14:creationId xmlns:p14="http://schemas.microsoft.com/office/powerpoint/2010/main" val="18951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Figures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QC plots for the 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EpiMap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150 samples</a:t>
            </a:r>
          </a:p>
          <a:p>
            <a:r>
              <a:rPr lang="en-US" dirty="0" smtClean="0"/>
              <a:t>2 Brain regions : ACC, DLPFC</a:t>
            </a:r>
          </a:p>
          <a:p>
            <a:r>
              <a:rPr lang="en-US" dirty="0" smtClean="0"/>
              <a:t>2 Cell Types : </a:t>
            </a:r>
            <a:r>
              <a:rPr lang="en-US" dirty="0" err="1" smtClean="0"/>
              <a:t>NeuN</a:t>
            </a:r>
            <a:r>
              <a:rPr lang="en-US" dirty="0" smtClean="0"/>
              <a:t>+, </a:t>
            </a:r>
            <a:r>
              <a:rPr lang="en-US" dirty="0" err="1" smtClean="0"/>
              <a:t>NeuN</a:t>
            </a:r>
            <a:r>
              <a:rPr lang="en-US" dirty="0" smtClean="0"/>
              <a:t>- </a:t>
            </a:r>
          </a:p>
          <a:p>
            <a:r>
              <a:rPr lang="en-US" dirty="0" smtClean="0"/>
              <a:t>2 Marks : H3K27ac, H3K4me3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1388227"/>
            <a:ext cx="10515600" cy="1325563"/>
          </a:xfrm>
        </p:spPr>
        <p:txBody>
          <a:bodyPr/>
          <a:lstStyle/>
          <a:p>
            <a:r>
              <a:rPr lang="en-US" dirty="0" err="1" smtClean="0"/>
              <a:t>EpiMap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175" y="2462937"/>
            <a:ext cx="10515600" cy="4351338"/>
          </a:xfrm>
        </p:spPr>
        <p:txBody>
          <a:bodyPr/>
          <a:lstStyle/>
          <a:p>
            <a:r>
              <a:rPr lang="en-US" dirty="0" smtClean="0"/>
              <a:t>150 samples</a:t>
            </a:r>
          </a:p>
          <a:p>
            <a:r>
              <a:rPr lang="en-US" dirty="0" smtClean="0"/>
              <a:t>2 Brain regions : ACC, DLPFC</a:t>
            </a:r>
          </a:p>
          <a:p>
            <a:r>
              <a:rPr lang="en-US" dirty="0" smtClean="0"/>
              <a:t>2 Cell Types : </a:t>
            </a:r>
            <a:r>
              <a:rPr lang="en-US" dirty="0" err="1" smtClean="0"/>
              <a:t>NeuN</a:t>
            </a:r>
            <a:r>
              <a:rPr lang="en-US" dirty="0" smtClean="0"/>
              <a:t>+, </a:t>
            </a:r>
            <a:r>
              <a:rPr lang="en-US" dirty="0" err="1" smtClean="0"/>
              <a:t>NeuN</a:t>
            </a:r>
            <a:r>
              <a:rPr lang="en-US" dirty="0" smtClean="0"/>
              <a:t>- </a:t>
            </a:r>
          </a:p>
          <a:p>
            <a:r>
              <a:rPr lang="en-US" dirty="0" smtClean="0"/>
              <a:t>2 Marks : H3K27ac, H3K4me3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76975" y="1476159"/>
            <a:ext cx="6535615" cy="823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Yale-ASD study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23514" y="2373114"/>
            <a:ext cx="6535615" cy="2704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36 samples	</a:t>
            </a:r>
          </a:p>
          <a:p>
            <a:r>
              <a:rPr lang="en-US" dirty="0" smtClean="0"/>
              <a:t>2 Brain regions : Cerebellum, DLPFC</a:t>
            </a:r>
          </a:p>
          <a:p>
            <a:r>
              <a:rPr lang="en-US" dirty="0" smtClean="0"/>
              <a:t>1 Mark : H3K27ac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(will be used to compare the pipeline on two different clusters)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65714" y="4717941"/>
            <a:ext cx="6535615" cy="823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CNON study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65715" y="5541800"/>
            <a:ext cx="6535615" cy="2704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Not Frozen Yet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0245" y="4708895"/>
            <a:ext cx="6535615" cy="823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UCLA study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0244" y="5543496"/>
            <a:ext cx="6535615" cy="2704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HDDs with </a:t>
            </a:r>
            <a:r>
              <a:rPr lang="en-US" dirty="0" err="1" smtClean="0">
                <a:solidFill>
                  <a:srgbClr val="FF0000"/>
                </a:solidFill>
              </a:rPr>
              <a:t>fastqs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19175" y="125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UMASS</a:t>
            </a:r>
            <a:r>
              <a:rPr lang="en-US" dirty="0" smtClean="0"/>
              <a:t>				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FF0000"/>
                </a:solidFill>
              </a:rPr>
              <a:t>Yale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1143824"/>
            <a:ext cx="12192000" cy="33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38825" y="1102"/>
            <a:ext cx="0" cy="6768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clipartbest.com/cliparts/biy/Lzn/biyLzn5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815082"/>
            <a:ext cx="400319" cy="38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99364" y="3385191"/>
            <a:ext cx="45719" cy="9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2" descr="http://www.clipartbest.com/cliparts/biy/Lzn/biyLzn5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39" y="1838231"/>
            <a:ext cx="400319" cy="38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720726" y="3195039"/>
            <a:ext cx="45719" cy="9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" descr="http://www.clipartbest.com/cliparts/biy/Lzn/biyLzn5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901" y="1648079"/>
            <a:ext cx="400319" cy="38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ipartbest.com/cliparts/xig/o8d/xigo8dpj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18" y="1649802"/>
            <a:ext cx="336042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H3K27ac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4560" cy="1325563"/>
          </a:xfrm>
        </p:spPr>
        <p:txBody>
          <a:bodyPr/>
          <a:lstStyle/>
          <a:p>
            <a:r>
              <a:rPr lang="en-US" dirty="0" smtClean="0"/>
              <a:t>Signal Around TSS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60" y="0"/>
            <a:ext cx="9144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3785" y="1632194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27549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Around TSS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NeuN</a:t>
            </a:r>
            <a:r>
              <a:rPr lang="en-US" b="1" dirty="0" smtClean="0">
                <a:solidFill>
                  <a:srgbClr val="FF0000"/>
                </a:solidFill>
              </a:rPr>
              <a:t>-_</a:t>
            </a:r>
            <a:r>
              <a:rPr lang="en-US" b="1" dirty="0" err="1" smtClean="0">
                <a:solidFill>
                  <a:srgbClr val="FF0000"/>
                </a:solidFill>
              </a:rPr>
              <a:t>Vs_NeuN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303" y="2482119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6" y="70338"/>
            <a:ext cx="6858000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6" y="3407581"/>
            <a:ext cx="685799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27549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Around TSS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NeuN</a:t>
            </a:r>
            <a:r>
              <a:rPr lang="en-US" b="1" dirty="0" smtClean="0">
                <a:solidFill>
                  <a:srgbClr val="FF0000"/>
                </a:solidFill>
              </a:rPr>
              <a:t>-_</a:t>
            </a:r>
            <a:r>
              <a:rPr lang="en-US" b="1" dirty="0" err="1" smtClean="0">
                <a:solidFill>
                  <a:srgbClr val="FF0000"/>
                </a:solidFill>
              </a:rPr>
              <a:t>Vs_NeuN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303" y="2482119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7" y="3554413"/>
            <a:ext cx="6858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7" y="201613"/>
            <a:ext cx="685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BigWigs</a:t>
            </a:r>
            <a:r>
              <a:rPr lang="en-US" dirty="0" smtClean="0"/>
              <a:t>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7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23847" cy="1325563"/>
          </a:xfrm>
        </p:spPr>
        <p:txBody>
          <a:bodyPr/>
          <a:lstStyle/>
          <a:p>
            <a:r>
              <a:rPr lang="en-US" dirty="0" err="1" smtClean="0"/>
              <a:t>BigWig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Correlations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847" y="0"/>
            <a:ext cx="8968153" cy="6858000"/>
          </a:xfrm>
        </p:spPr>
      </p:pic>
      <p:grpSp>
        <p:nvGrpSpPr>
          <p:cNvPr id="10" name="Group 9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915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846" y="0"/>
            <a:ext cx="8968154" cy="6858000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16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847" y="0"/>
            <a:ext cx="8968153" cy="6858000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30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847" y="0"/>
            <a:ext cx="8968153" cy="68580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22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Peak intersections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86" y="1825625"/>
            <a:ext cx="5886450" cy="3556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Library QC</a:t>
            </a:r>
          </a:p>
          <a:p>
            <a:pPr marL="0" indent="0">
              <a:buNone/>
            </a:pPr>
            <a:r>
              <a:rPr lang="en-US" dirty="0" smtClean="0"/>
              <a:t>Tools used: </a:t>
            </a:r>
            <a:r>
              <a:rPr lang="en-US" dirty="0" err="1" smtClean="0"/>
              <a:t>Samtools</a:t>
            </a:r>
            <a:r>
              <a:rPr lang="en-US" dirty="0" smtClean="0"/>
              <a:t>, </a:t>
            </a:r>
            <a:r>
              <a:rPr lang="en-US" dirty="0" err="1" smtClean="0"/>
              <a:t>Spp</a:t>
            </a:r>
            <a:r>
              <a:rPr lang="en-US" dirty="0" smtClean="0"/>
              <a:t> </a:t>
            </a:r>
            <a:r>
              <a:rPr lang="en-US" sz="1100" dirty="0" smtClean="0"/>
              <a:t>(</a:t>
            </a:r>
            <a:r>
              <a:rPr lang="en-US" sz="1100" dirty="0">
                <a:hlinkClick r:id="rId2"/>
              </a:rPr>
              <a:t>https://</a:t>
            </a:r>
            <a:r>
              <a:rPr lang="en-US" sz="1100" dirty="0" smtClean="0">
                <a:hlinkClick r:id="rId2"/>
              </a:rPr>
              <a:t>github.com/kundajelab/phantompeakqualtools/blob/master/README.md</a:t>
            </a:r>
            <a:r>
              <a:rPr lang="en-US" sz="1100" dirty="0" smtClean="0"/>
              <a:t>)</a:t>
            </a:r>
            <a:endParaRPr lang="en-US" sz="1100" dirty="0"/>
          </a:p>
          <a:p>
            <a:endParaRPr lang="en-US" dirty="0" smtClean="0"/>
          </a:p>
          <a:p>
            <a:r>
              <a:rPr lang="en-US" dirty="0"/>
              <a:t>PCR Bottlenecking Coefficient 1 (PBC1)</a:t>
            </a:r>
          </a:p>
          <a:p>
            <a:r>
              <a:rPr lang="en-US" dirty="0"/>
              <a:t>PCR Bottlenecking Coefficient 2 (PBC2)</a:t>
            </a:r>
          </a:p>
          <a:p>
            <a:r>
              <a:rPr lang="en-US" dirty="0"/>
              <a:t>Non-Redundant Fraction (NRF)</a:t>
            </a:r>
          </a:p>
          <a:p>
            <a:r>
              <a:rPr lang="en-US" dirty="0"/>
              <a:t>NSC Normalized strand cross-correlation </a:t>
            </a:r>
          </a:p>
          <a:p>
            <a:r>
              <a:rPr lang="en-US" dirty="0"/>
              <a:t>RSC Relative cross correlation </a:t>
            </a:r>
            <a:r>
              <a:rPr lang="en-US" dirty="0" smtClean="0"/>
              <a:t>coefficient</a:t>
            </a:r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https://www.encodeproject.org/data-standards/terms/#library</a:t>
            </a:r>
            <a:endParaRPr lang="en-US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27622" y="1825625"/>
            <a:ext cx="51937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/>
              <a:t>Peak Calling Qc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Tools used :Custom scripts, </a:t>
            </a:r>
            <a:r>
              <a:rPr lang="en-US" sz="2400" dirty="0" smtClean="0"/>
              <a:t>HOMER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00" dirty="0"/>
          </a:p>
          <a:p>
            <a:r>
              <a:rPr lang="en-US" sz="2400" dirty="0" smtClean="0"/>
              <a:t>Signal </a:t>
            </a:r>
            <a:r>
              <a:rPr lang="en-US" sz="2400" dirty="0"/>
              <a:t>around TSSs</a:t>
            </a:r>
          </a:p>
          <a:p>
            <a:r>
              <a:rPr lang="en-US" sz="2400" dirty="0"/>
              <a:t>Peak Size Distribution</a:t>
            </a:r>
          </a:p>
          <a:p>
            <a:r>
              <a:rPr lang="en-US" sz="2400" dirty="0"/>
              <a:t>Genomic Annotation</a:t>
            </a:r>
          </a:p>
          <a:p>
            <a:r>
              <a:rPr lang="en-US" sz="2400" dirty="0"/>
              <a:t>Genomic </a:t>
            </a:r>
            <a:r>
              <a:rPr lang="en-US" sz="2400" dirty="0" smtClean="0"/>
              <a:t>Distribution</a:t>
            </a:r>
          </a:p>
          <a:p>
            <a:r>
              <a:rPr lang="en-US" sz="2400" dirty="0" smtClean="0"/>
              <a:t>Genome Browser</a:t>
            </a:r>
          </a:p>
          <a:p>
            <a:pPr marL="0" indent="0">
              <a:buNone/>
            </a:pPr>
            <a:r>
              <a:rPr lang="en-US" sz="1600" dirty="0" smtClean="0"/>
              <a:t>(All the plots in this power point)</a:t>
            </a:r>
            <a:endParaRPr lang="en-US" sz="1600" dirty="0">
              <a:hlinkClick r:id="rId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275" y="6108978"/>
            <a:ext cx="11153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docs.google.com/spreadsheets/d/11XlKIFkR9W-fKWwIj29W03pLYNBbX3c2FYtz-1UyCxg/edit?usp=sharing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github.com/weng-lab/psychip_snakemake</a:t>
            </a:r>
            <a:r>
              <a:rPr lang="en-US" dirty="0" smtClean="0"/>
              <a:t> (pipeline)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589" y="1145103"/>
            <a:ext cx="87820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6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" y="2426677"/>
            <a:ext cx="12186140" cy="44313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519"/>
            <a:ext cx="12205824" cy="44384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6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" y="2426677"/>
            <a:ext cx="12186140" cy="4431323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0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518"/>
            <a:ext cx="12205824" cy="44384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3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" y="2426677"/>
            <a:ext cx="12186140" cy="4431323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519"/>
            <a:ext cx="12205824" cy="44384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4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9" y="2432538"/>
            <a:ext cx="12170022" cy="442546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611"/>
            <a:ext cx="12183571" cy="44303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0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337" y="0"/>
            <a:ext cx="10515600" cy="1325563"/>
          </a:xfrm>
        </p:spPr>
        <p:txBody>
          <a:bodyPr/>
          <a:lstStyle/>
          <a:p>
            <a:r>
              <a:rPr lang="en-US" dirty="0" smtClean="0"/>
              <a:t>Qc using candidate Regulatory Elements (RE)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848341"/>
            <a:ext cx="12182277" cy="400965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From SCREEN (</a:t>
            </a:r>
            <a:r>
              <a:rPr lang="en-US" dirty="0" smtClean="0">
                <a:hlinkClick r:id="rId3"/>
              </a:rPr>
              <a:t>http://screen.umassmed.edu</a:t>
            </a:r>
            <a:r>
              <a:rPr lang="en-US" dirty="0" smtClean="0"/>
              <a:t>) I selected a region of interest with high H3K27ac signal in brain samples (From ROADMAP).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7999" y="4226169"/>
            <a:ext cx="1647093" cy="21687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4695092" y="3868615"/>
            <a:ext cx="996462" cy="46599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91553" y="3683949"/>
            <a:ext cx="318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Strong Enhancer candidate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414" y="4692162"/>
            <a:ext cx="9504485" cy="1932511"/>
          </a:xfrm>
          <a:prstGeom prst="rect">
            <a:avLst/>
          </a:prstGeom>
          <a:ln w="444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379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528" y="0"/>
            <a:ext cx="6190616" cy="6826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9954"/>
            <a:ext cx="5906664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635" y="1312985"/>
            <a:ext cx="5736489" cy="18141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333333"/>
                </a:solidFill>
                <a:effectLst/>
                <a:latin typeface="Helvetica Neue"/>
              </a:rPr>
              <a:t>EH37E0007603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916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EpiMap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150 samples</a:t>
            </a:r>
          </a:p>
          <a:p>
            <a:r>
              <a:rPr lang="en-US" dirty="0" smtClean="0"/>
              <a:t>2 Brain regions : ACC, DLPFC</a:t>
            </a:r>
          </a:p>
          <a:p>
            <a:r>
              <a:rPr lang="en-US" dirty="0" smtClean="0"/>
              <a:t>2 Cell Types : </a:t>
            </a:r>
            <a:r>
              <a:rPr lang="en-US" dirty="0" err="1" smtClean="0"/>
              <a:t>NeuN</a:t>
            </a:r>
            <a:r>
              <a:rPr lang="en-US" dirty="0" smtClean="0"/>
              <a:t>+, </a:t>
            </a:r>
            <a:r>
              <a:rPr lang="en-US" dirty="0" err="1" smtClean="0"/>
              <a:t>NeuN</a:t>
            </a:r>
            <a:r>
              <a:rPr lang="en-US" dirty="0" smtClean="0"/>
              <a:t>- </a:t>
            </a:r>
          </a:p>
          <a:p>
            <a:r>
              <a:rPr lang="en-US" dirty="0" smtClean="0"/>
              <a:t>2 Marks : H3K27ac, H3K4me3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H3K4me3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4560" cy="1325563"/>
          </a:xfrm>
        </p:spPr>
        <p:txBody>
          <a:bodyPr/>
          <a:lstStyle/>
          <a:p>
            <a:r>
              <a:rPr lang="en-US" dirty="0" smtClean="0"/>
              <a:t>Signal Around TSS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3785" y="1632194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23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27549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Around TSS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NeuN</a:t>
            </a:r>
            <a:r>
              <a:rPr lang="en-US" b="1" dirty="0" smtClean="0">
                <a:solidFill>
                  <a:srgbClr val="FF0000"/>
                </a:solidFill>
              </a:rPr>
              <a:t>-_</a:t>
            </a:r>
            <a:r>
              <a:rPr lang="en-US" b="1" dirty="0" err="1" smtClean="0">
                <a:solidFill>
                  <a:srgbClr val="FF0000"/>
                </a:solidFill>
              </a:rPr>
              <a:t>Vs_NeuN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303" y="2482119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8" y="134815"/>
            <a:ext cx="6858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8" y="3487615"/>
            <a:ext cx="685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27549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Around TSS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NeuN</a:t>
            </a:r>
            <a:r>
              <a:rPr lang="en-US" b="1" dirty="0" smtClean="0">
                <a:solidFill>
                  <a:srgbClr val="FF0000"/>
                </a:solidFill>
              </a:rPr>
              <a:t>-_</a:t>
            </a:r>
            <a:r>
              <a:rPr lang="en-US" b="1" dirty="0" err="1" smtClean="0">
                <a:solidFill>
                  <a:srgbClr val="FF0000"/>
                </a:solidFill>
              </a:rPr>
              <a:t>Vs_NeuN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303" y="2482119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3" y="117231"/>
            <a:ext cx="6858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3" y="3470031"/>
            <a:ext cx="685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BigWigs</a:t>
            </a:r>
            <a:r>
              <a:rPr lang="en-US" dirty="0" smtClean="0"/>
              <a:t>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191" y="-1"/>
            <a:ext cx="9021809" cy="68990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23847" cy="1325563"/>
          </a:xfrm>
        </p:spPr>
        <p:txBody>
          <a:bodyPr/>
          <a:lstStyle/>
          <a:p>
            <a:r>
              <a:rPr lang="en-US" dirty="0" err="1" smtClean="0"/>
              <a:t>BigWig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7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54" y="-1"/>
            <a:ext cx="9008513" cy="6888863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2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47" y="-1"/>
            <a:ext cx="9044354" cy="6916271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658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77" y="-1"/>
            <a:ext cx="9079523" cy="6943165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89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Peak intersections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4560" cy="1325563"/>
          </a:xfrm>
        </p:spPr>
        <p:txBody>
          <a:bodyPr/>
          <a:lstStyle/>
          <a:p>
            <a:r>
              <a:rPr lang="en-US" dirty="0" smtClean="0"/>
              <a:t>Signal Around TSS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3785" y="1632194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23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60" y="2420815"/>
            <a:ext cx="12202260" cy="4437185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703"/>
            <a:ext cx="12161318" cy="44222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4954"/>
            <a:ext cx="12199327" cy="443611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611"/>
            <a:ext cx="12183571" cy="44303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6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60" y="2420815"/>
            <a:ext cx="12202260" cy="4437185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0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611"/>
            <a:ext cx="12183571" cy="44303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78" y="2414954"/>
            <a:ext cx="12218378" cy="4443046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4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046"/>
            <a:ext cx="12561875" cy="45679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SCREEN Regulatory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35" y="1312985"/>
            <a:ext cx="5736489" cy="181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0323"/>
            <a:ext cx="5658821" cy="2273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854" y="826476"/>
            <a:ext cx="6494146" cy="56263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333333"/>
                </a:solidFill>
                <a:effectLst/>
                <a:latin typeface="Helvetica Neue"/>
              </a:rPr>
              <a:t>EH37E0007603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605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27549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Around TSS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NeuN</a:t>
            </a:r>
            <a:r>
              <a:rPr lang="en-US" b="1" dirty="0" smtClean="0">
                <a:solidFill>
                  <a:srgbClr val="FF0000"/>
                </a:solidFill>
              </a:rPr>
              <a:t>-_</a:t>
            </a:r>
            <a:r>
              <a:rPr lang="en-US" b="1" dirty="0" err="1" smtClean="0">
                <a:solidFill>
                  <a:srgbClr val="FF0000"/>
                </a:solidFill>
              </a:rPr>
              <a:t>Vs_NeuN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303" y="2482119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8" y="134815"/>
            <a:ext cx="6858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8" y="3487615"/>
            <a:ext cx="685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713"/>
            <a:ext cx="11998569" cy="2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69" y="82062"/>
            <a:ext cx="7508631" cy="2340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224" y="2503610"/>
            <a:ext cx="6056168" cy="4354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25" y="2503610"/>
            <a:ext cx="5564763" cy="43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69" y="82062"/>
            <a:ext cx="7508631" cy="2340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5702"/>
            <a:ext cx="5533292" cy="2546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767" y="2532183"/>
            <a:ext cx="6504233" cy="40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omicAnnot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8272"/>
            <a:ext cx="3742592" cy="33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enomicAnnotati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08" y="8272"/>
            <a:ext cx="3742592" cy="33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enomicAnnotation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3416757"/>
            <a:ext cx="3742592" cy="33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enomicAnnotation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08" y="3416757"/>
            <a:ext cx="3742592" cy="33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46" y="3345832"/>
            <a:ext cx="3738654" cy="333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3345832"/>
            <a:ext cx="3738654" cy="3337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46" y="10292"/>
            <a:ext cx="3738654" cy="3337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10292"/>
            <a:ext cx="3738654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27549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Around TSS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NeuN</a:t>
            </a:r>
            <a:r>
              <a:rPr lang="en-US" b="1" dirty="0" smtClean="0">
                <a:solidFill>
                  <a:srgbClr val="FF0000"/>
                </a:solidFill>
              </a:rPr>
              <a:t>-_</a:t>
            </a:r>
            <a:r>
              <a:rPr lang="en-US" b="1" dirty="0" err="1" smtClean="0">
                <a:solidFill>
                  <a:srgbClr val="FF0000"/>
                </a:solidFill>
              </a:rPr>
              <a:t>Vs_NeuN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303" y="2482119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3" y="117231"/>
            <a:ext cx="6858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3" y="3470031"/>
            <a:ext cx="685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results for the last H3K4me3 experiment</a:t>
            </a:r>
          </a:p>
          <a:p>
            <a:r>
              <a:rPr lang="en-US" dirty="0" smtClean="0"/>
              <a:t>CNON is running</a:t>
            </a:r>
          </a:p>
          <a:p>
            <a:r>
              <a:rPr lang="en-US" dirty="0" smtClean="0"/>
              <a:t>Get cell specific TSSs and redo correlations (published data?)</a:t>
            </a:r>
          </a:p>
          <a:p>
            <a:r>
              <a:rPr lang="en-US" dirty="0" smtClean="0"/>
              <a:t>Programmatically check other regions in the genome browser</a:t>
            </a:r>
          </a:p>
          <a:p>
            <a:r>
              <a:rPr lang="en-US" dirty="0" err="1" smtClean="0"/>
              <a:t>Jaccard</a:t>
            </a:r>
            <a:r>
              <a:rPr lang="en-US" dirty="0" smtClean="0"/>
              <a:t> index instead of fraction of overlapping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Yale-ASD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 samples</a:t>
            </a:r>
          </a:p>
          <a:p>
            <a:r>
              <a:rPr lang="en-US" dirty="0" smtClean="0"/>
              <a:t>2 Brain regions : Cerebellum, DLPFC</a:t>
            </a:r>
          </a:p>
          <a:p>
            <a:r>
              <a:rPr lang="en-US" dirty="0" smtClean="0"/>
              <a:t>1 Mark : H3K27ac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Cerebellum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5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4560" cy="1325563"/>
          </a:xfrm>
        </p:spPr>
        <p:txBody>
          <a:bodyPr/>
          <a:lstStyle/>
          <a:p>
            <a:r>
              <a:rPr lang="en-US" dirty="0" smtClean="0"/>
              <a:t>Signal Around TSS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3785" y="1632194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13" y="0"/>
            <a:ext cx="7691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47" y="-1"/>
            <a:ext cx="8964561" cy="6855253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4848997"/>
            <a:chOff x="1664676" y="1230924"/>
            <a:chExt cx="6090139" cy="484899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43359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7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4969"/>
            <a:ext cx="12653093" cy="4601124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2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611"/>
            <a:ext cx="12183571" cy="44303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omicAnnot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8272"/>
            <a:ext cx="3742592" cy="33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enomicAnnotati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08" y="8272"/>
            <a:ext cx="3742592" cy="33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enomicAnnotation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3416757"/>
            <a:ext cx="3742592" cy="33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enomicAnnotation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08" y="3416757"/>
            <a:ext cx="3742592" cy="33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8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DLPFC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4560" cy="1325563"/>
          </a:xfrm>
        </p:spPr>
        <p:txBody>
          <a:bodyPr/>
          <a:lstStyle/>
          <a:p>
            <a:r>
              <a:rPr lang="en-US" dirty="0" smtClean="0"/>
              <a:t>Signal Around TSS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3785" y="1632194"/>
            <a:ext cx="28662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For comparison purpose, two brain </a:t>
            </a:r>
            <a:r>
              <a:rPr lang="en-US" dirty="0" err="1" smtClean="0"/>
              <a:t>ChIP-seq</a:t>
            </a:r>
            <a:r>
              <a:rPr lang="en-US" dirty="0" smtClean="0"/>
              <a:t> libraries from ENCODE project are added to the plot (DLPFC, Astrocytes)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06" y="0"/>
            <a:ext cx="7691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15" y="8544"/>
            <a:ext cx="9085385" cy="6947648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32238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BigWig</a:t>
            </a:r>
            <a:br>
              <a:rPr lang="en-US" smtClean="0"/>
            </a:br>
            <a:r>
              <a:rPr lang="en-US" smtClean="0"/>
              <a:t>Correlations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4676" y="1230924"/>
            <a:ext cx="6090139" cy="5183107"/>
            <a:chOff x="1664676" y="1230924"/>
            <a:chExt cx="6090139" cy="518310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99692" y="1230924"/>
              <a:ext cx="4355123" cy="43375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4676" y="4807911"/>
              <a:ext cx="272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TSS as anchor regions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2784" y="5767700"/>
              <a:ext cx="2725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Pooled peaks as anchor regions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97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9800"/>
            <a:ext cx="12733687" cy="4630431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784" y="1632194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611"/>
            <a:ext cx="12183571" cy="44303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Intersections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784" y="1373250"/>
            <a:ext cx="12051323" cy="47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Peaks intersected using </a:t>
            </a:r>
            <a:r>
              <a:rPr lang="en-US" dirty="0" err="1" smtClean="0"/>
              <a:t>bedtools</a:t>
            </a:r>
            <a:r>
              <a:rPr lang="en-US" dirty="0" smtClean="0"/>
              <a:t> and requiring 50% of overlap. Peaks cut to have the same cardinality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42292" y="2520463"/>
            <a:ext cx="3575539" cy="35638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1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6145732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68" y="685800"/>
            <a:ext cx="61457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" y="732693"/>
            <a:ext cx="12107946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" y="715108"/>
            <a:ext cx="12186913" cy="54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" y="717804"/>
            <a:ext cx="12174804" cy="5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4823</TotalTime>
  <Words>1135</Words>
  <Application>Microsoft Office PowerPoint</Application>
  <PresentationFormat>Widescreen</PresentationFormat>
  <Paragraphs>216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Helvetica Neue</vt:lpstr>
      <vt:lpstr>Office Theme</vt:lpstr>
      <vt:lpstr>psychENCODE ChIP-seq QC</vt:lpstr>
      <vt:lpstr>EpiMap study</vt:lpstr>
      <vt:lpstr>QC metrics</vt:lpstr>
      <vt:lpstr>EpiMap study</vt:lpstr>
      <vt:lpstr>Signal Around TSS</vt:lpstr>
      <vt:lpstr>Signal Around TSS NeuN-_Vs_NeuN+</vt:lpstr>
      <vt:lpstr>Signal Around TSS NeuN-_Vs_NeuN+</vt:lpstr>
      <vt:lpstr>PowerPoint Presentation</vt:lpstr>
      <vt:lpstr>PowerPoint Presentation</vt:lpstr>
      <vt:lpstr>PowerPoint Presentation</vt:lpstr>
      <vt:lpstr>PowerPoint Presentation</vt:lpstr>
      <vt:lpstr>Yale-ASD study</vt:lpstr>
      <vt:lpstr>Cerebellum and DLPFC</vt:lpstr>
      <vt:lpstr>PowerPoint Presentation</vt:lpstr>
      <vt:lpstr>PowerPoint Presentation</vt:lpstr>
      <vt:lpstr>PowerPoint Presentation</vt:lpstr>
      <vt:lpstr>Conclusions and Future steps</vt:lpstr>
      <vt:lpstr>Supplementary Figures</vt:lpstr>
      <vt:lpstr>EpiMap study</vt:lpstr>
      <vt:lpstr>H3K27ac</vt:lpstr>
      <vt:lpstr>Signal Around TSS</vt:lpstr>
      <vt:lpstr>Signal Around TSS NeuN-_Vs_NeuN+</vt:lpstr>
      <vt:lpstr>Signal Around TSS NeuN-_Vs_NeuN+</vt:lpstr>
      <vt:lpstr>BigWigs Correlations</vt:lpstr>
      <vt:lpstr>BigWig Correlations</vt:lpstr>
      <vt:lpstr>PowerPoint Presentation</vt:lpstr>
      <vt:lpstr>PowerPoint Presentation</vt:lpstr>
      <vt:lpstr>PowerPoint Presentation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Qc using candidate Regulatory Elements (RE)</vt:lpstr>
      <vt:lpstr>PowerPoint Presentation</vt:lpstr>
      <vt:lpstr>H3K4me3</vt:lpstr>
      <vt:lpstr>Signal Around TSS</vt:lpstr>
      <vt:lpstr>Signal Around TSS NeuN-_Vs_NeuN+</vt:lpstr>
      <vt:lpstr>Signal Around TSS NeuN-_Vs_NeuN+</vt:lpstr>
      <vt:lpstr>BigWigs Correlations</vt:lpstr>
      <vt:lpstr>BigWig Correlations</vt:lpstr>
      <vt:lpstr>PowerPoint Presentation</vt:lpstr>
      <vt:lpstr>PowerPoint Presentation</vt:lpstr>
      <vt:lpstr>PowerPoint Presentation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Peak Intersections</vt:lpstr>
      <vt:lpstr>SCREEN Regulatory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Yale-ASD study</vt:lpstr>
      <vt:lpstr>Cerebellum</vt:lpstr>
      <vt:lpstr>Signal Around TSS</vt:lpstr>
      <vt:lpstr>PowerPoint Presentation</vt:lpstr>
      <vt:lpstr>Peak Intersections</vt:lpstr>
      <vt:lpstr>Peak Intersections</vt:lpstr>
      <vt:lpstr>DLPFC</vt:lpstr>
      <vt:lpstr>Signal Around TSS</vt:lpstr>
      <vt:lpstr>PowerPoint Presentation</vt:lpstr>
      <vt:lpstr>Peak Intersections</vt:lpstr>
      <vt:lpstr>Peak Intersections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psychENCODE ChIP-seq QC</dc:title>
  <dc:creator>eugenio</dc:creator>
  <cp:lastModifiedBy>eugenio</cp:lastModifiedBy>
  <cp:revision>39</cp:revision>
  <dcterms:created xsi:type="dcterms:W3CDTF">2017-02-24T15:14:44Z</dcterms:created>
  <dcterms:modified xsi:type="dcterms:W3CDTF">2017-03-10T20:32:03Z</dcterms:modified>
</cp:coreProperties>
</file>