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57" r:id="rId4"/>
    <p:sldId id="261" r:id="rId5"/>
    <p:sldId id="263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4"/>
  </p:normalViewPr>
  <p:slideViewPr>
    <p:cSldViewPr snapToGrid="0" snapToObjects="1">
      <p:cViewPr>
        <p:scale>
          <a:sx n="80" d="100"/>
          <a:sy n="80" d="100"/>
        </p:scale>
        <p:origin x="600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5B2C-5C5C-6A4A-A454-2574ABADD16B}" type="datetimeFigureOut">
              <a:rPr lang="en-US" smtClean="0"/>
              <a:t>3/7/17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61ACA-A283-8F43-869F-E106E13D1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3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61ACA-A283-8F43-869F-E106E13D1B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9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00B5-9346-F84F-A8DD-B60DE845BFAE}" type="datetime1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8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5403-5D1E-544F-978C-5216E93975F1}" type="datetime1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2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8E4F-1748-7647-8A86-AED885124BC5}" type="datetime1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4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09A6-0923-0646-A186-72AF2446F59D}" type="datetime1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4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266D-4370-0B4B-8D51-FED3F3BE2ECA}" type="datetime1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1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EF0A-5CFB-224E-9064-55538A16AC9B}" type="datetime1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9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4096-F0A9-1443-B498-3496AAC33D9F}" type="datetime1">
              <a:rPr lang="en-US" smtClean="0"/>
              <a:t>3/7/17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5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4553-4BA3-8F4B-B299-FCC330F02C72}" type="datetime1">
              <a:rPr lang="en-US" smtClean="0"/>
              <a:t>3/7/17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8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B809-4447-324E-87C0-C4503CA463B7}" type="datetime1">
              <a:rPr lang="en-US" smtClean="0"/>
              <a:t>3/7/17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96C7-9317-DD4D-84C2-AC9699A91817}" type="datetime1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0338-CF20-714E-8A4D-5A2153065EBF}" type="datetime1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C8176-4CBC-2641-964D-91AC7CDC2034}" type="datetime1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B6C9F-95C7-2E44-8415-B67DCB90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3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47535" y="587225"/>
            <a:ext cx="810126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1)    Process conglomerated RPKM data file to generate RPKM counts for each tissue on relevant samples</a:t>
            </a:r>
          </a:p>
          <a:p>
            <a:endParaRPr lang="en-US" sz="2000" dirty="0"/>
          </a:p>
          <a:p>
            <a:r>
              <a:rPr lang="en-US" sz="2000" dirty="0"/>
              <a:t>2</a:t>
            </a:r>
            <a:r>
              <a:rPr lang="en-US" sz="2000" dirty="0" smtClean="0"/>
              <a:t>)   </a:t>
            </a:r>
            <a:r>
              <a:rPr lang="en-US" sz="2000" dirty="0" smtClean="0"/>
              <a:t>Filter on &gt;=10 individuals with &gt;0.1 RPKM and raw read counts greater than 6 -- </a:t>
            </a:r>
            <a:r>
              <a:rPr lang="en-US" sz="2000" dirty="0" err="1" smtClean="0"/>
              <a:t>ie</a:t>
            </a:r>
            <a:r>
              <a:rPr lang="en-US" sz="2000" dirty="0" smtClean="0"/>
              <a:t>, Genes must: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- have at least 10 samples with 	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	- RPKM &gt; 0.1 and 	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- raw read counts greater than 6"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b="1" dirty="0" smtClean="0">
                <a:sym typeface="Wingdings"/>
              </a:rPr>
              <a:t> </a:t>
            </a:r>
            <a:r>
              <a:rPr lang="en-US" sz="2000" b="1" dirty="0" err="1" smtClean="0"/>
              <a:t>GTEx</a:t>
            </a:r>
            <a:r>
              <a:rPr lang="en-US" sz="2000" b="1" dirty="0" smtClean="0"/>
              <a:t> is applying other (unlisted) criteria --  Had to do ultimately enforce that my data matched the </a:t>
            </a:r>
            <a:r>
              <a:rPr lang="en-US" sz="2000" b="1" dirty="0" err="1" smtClean="0"/>
              <a:t>GTEx</a:t>
            </a:r>
            <a:r>
              <a:rPr lang="en-US" sz="2000" b="1" dirty="0" smtClean="0"/>
              <a:t> data (in terms of samples &amp; genes)</a:t>
            </a:r>
          </a:p>
          <a:p>
            <a:endParaRPr lang="en-US" sz="2000" dirty="0"/>
          </a:p>
          <a:p>
            <a:r>
              <a:rPr lang="en-US" sz="2000" dirty="0"/>
              <a:t>3</a:t>
            </a:r>
            <a:r>
              <a:rPr lang="en-US" sz="2000" dirty="0" smtClean="0"/>
              <a:t>)   </a:t>
            </a:r>
            <a:r>
              <a:rPr lang="en-US" sz="2000" dirty="0" smtClean="0"/>
              <a:t>Quantile normalization</a:t>
            </a:r>
          </a:p>
          <a:p>
            <a:endParaRPr lang="en-US" sz="2000" dirty="0"/>
          </a:p>
          <a:p>
            <a:r>
              <a:rPr lang="en-US" sz="2000" dirty="0"/>
              <a:t>4</a:t>
            </a:r>
            <a:r>
              <a:rPr lang="en-US" sz="2000" dirty="0" smtClean="0"/>
              <a:t>)   </a:t>
            </a:r>
            <a:r>
              <a:rPr lang="en-US" sz="2000" dirty="0" smtClean="0"/>
              <a:t>Inverse quantile normalization</a:t>
            </a:r>
          </a:p>
          <a:p>
            <a:endParaRPr lang="en-US" sz="2000" dirty="0"/>
          </a:p>
          <a:p>
            <a:r>
              <a:rPr lang="en-US" sz="2000" dirty="0"/>
              <a:t>5</a:t>
            </a:r>
            <a:r>
              <a:rPr lang="en-US" sz="2000" dirty="0" smtClean="0"/>
              <a:t>)   </a:t>
            </a:r>
            <a:r>
              <a:rPr lang="en-US" sz="2000" dirty="0" smtClean="0"/>
              <a:t>Compare calculated expression values w/those reported by </a:t>
            </a:r>
            <a:r>
              <a:rPr lang="en-US" sz="2000" dirty="0" err="1" smtClean="0"/>
              <a:t>GTEx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2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3" y="1219197"/>
            <a:ext cx="11396099" cy="50332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99897" y="6224334"/>
            <a:ext cx="3758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smtClean="0"/>
              <a:t>Adapted from </a:t>
            </a:r>
            <a:r>
              <a:rPr lang="en-US" sz="1400" i="1" dirty="0" smtClean="0"/>
              <a:t>RA Irizarry, Dec 18 2014 (web post)</a:t>
            </a:r>
            <a:endParaRPr lang="en-US" sz="1400" i="1" dirty="0"/>
          </a:p>
        </p:txBody>
      </p:sp>
      <p:sp>
        <p:nvSpPr>
          <p:cNvPr id="2" name="Rectangle 1"/>
          <p:cNvSpPr/>
          <p:nvPr/>
        </p:nvSpPr>
        <p:spPr>
          <a:xfrm>
            <a:off x="449179" y="48126"/>
            <a:ext cx="114002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arenR" startAt="3"/>
            </a:pPr>
            <a:r>
              <a:rPr lang="en-US" sz="2600" i="1" dirty="0" smtClean="0"/>
              <a:t>“Quantile normalization was performed within each tissue to bring the expression profile of each sample onto the same scale.”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603270" y="3757463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Genes (RPKM values)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06583" y="6185907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Samples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11380" y="868306"/>
            <a:ext cx="9847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/>
              </a:rPr>
              <a:t> This </a:t>
            </a:r>
            <a:r>
              <a:rPr lang="en-US" dirty="0" smtClean="0"/>
              <a:t>makes the distributions (for different samples) similar in terms of statistical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0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r="11696" b="8254"/>
          <a:stretch/>
        </p:blipFill>
        <p:spPr>
          <a:xfrm>
            <a:off x="1491916" y="1524000"/>
            <a:ext cx="8406063" cy="344905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957137" y="2811840"/>
            <a:ext cx="5392" cy="21612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168316" y="2811839"/>
            <a:ext cx="5392" cy="21612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80948" y="2811840"/>
            <a:ext cx="5392" cy="21612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92127" y="2811839"/>
            <a:ext cx="5392" cy="21612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26831" y="2811839"/>
            <a:ext cx="5392" cy="21612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22433" y="2811839"/>
            <a:ext cx="5392" cy="21612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80948" y="2811839"/>
            <a:ext cx="5392" cy="21612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44716" y="2811838"/>
            <a:ext cx="5392" cy="21612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01852" y="2811839"/>
            <a:ext cx="5392" cy="21612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19737" y="2811838"/>
            <a:ext cx="5392" cy="21612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2811837"/>
            <a:ext cx="5392" cy="21612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94160" y="2811838"/>
            <a:ext cx="5392" cy="21612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07244" y="2811837"/>
            <a:ext cx="5392" cy="21612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97447" y="2811836"/>
            <a:ext cx="5392" cy="21612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780995" y="4973049"/>
            <a:ext cx="7972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1                    2                3            4      5    6</a:t>
            </a:r>
            <a:r>
              <a:rPr lang="en-US" dirty="0"/>
              <a:t> </a:t>
            </a:r>
            <a:r>
              <a:rPr lang="en-US" dirty="0" smtClean="0"/>
              <a:t>  7</a:t>
            </a:r>
            <a:r>
              <a:rPr lang="en-US" dirty="0"/>
              <a:t> </a:t>
            </a:r>
            <a:r>
              <a:rPr lang="en-US" dirty="0" smtClean="0"/>
              <a:t>     8            9                10                  11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299412" y="5522313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Toy example for 1 gene with 11 samples  (</a:t>
            </a:r>
            <a:r>
              <a:rPr lang="en-US" dirty="0" err="1" smtClean="0"/>
              <a:t>ie</a:t>
            </a:r>
            <a:r>
              <a:rPr lang="en-US" smtClean="0"/>
              <a:t>, expression values)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split integral of standard normal up into 12 equal-area slices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Then re-assign the original expression values (from previous step) to these 11 values from the standard normal distribution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" y="48126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i="1" dirty="0" smtClean="0"/>
              <a:t>4) </a:t>
            </a:r>
            <a:r>
              <a:rPr lang="en-US" sz="2600" i="1" dirty="0" smtClean="0"/>
              <a:t>"To protect from outliers, inverse quantile normalization was performed for each gene, mapping each set of expression values to a standard normal."</a:t>
            </a:r>
            <a:endParaRPr lang="en-US" sz="2600" i="1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8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8" b="8543"/>
          <a:stretch/>
        </p:blipFill>
        <p:spPr>
          <a:xfrm>
            <a:off x="142620" y="1203157"/>
            <a:ext cx="6160755" cy="3657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8" b="8543"/>
          <a:stretch/>
        </p:blipFill>
        <p:spPr>
          <a:xfrm>
            <a:off x="5983119" y="1203156"/>
            <a:ext cx="6160755" cy="365760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960423" y="4411578"/>
            <a:ext cx="313779" cy="16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46947" y="5374104"/>
            <a:ext cx="8101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for a given gene ≡ ⟨ |</a:t>
            </a:r>
            <a:r>
              <a:rPr lang="en-US" dirty="0" err="1" smtClean="0"/>
              <a:t>fract_error</a:t>
            </a:r>
            <a:r>
              <a:rPr lang="en-US" dirty="0" smtClean="0"/>
              <a:t>| ⟩</a:t>
            </a:r>
          </a:p>
          <a:p>
            <a:r>
              <a:rPr lang="en-US" dirty="0" smtClean="0"/>
              <a:t>   where:</a:t>
            </a:r>
          </a:p>
          <a:p>
            <a:r>
              <a:rPr lang="en-US" dirty="0"/>
              <a:t> </a:t>
            </a:r>
            <a:r>
              <a:rPr lang="en-US" dirty="0" smtClean="0"/>
              <a:t>          |</a:t>
            </a:r>
            <a:r>
              <a:rPr lang="en-US" dirty="0" err="1" smtClean="0"/>
              <a:t>fract_error</a:t>
            </a:r>
            <a:r>
              <a:rPr lang="en-US" dirty="0" smtClean="0"/>
              <a:t>| =  abs { known</a:t>
            </a:r>
            <a:r>
              <a:rPr lang="mr-IN" dirty="0" smtClean="0"/>
              <a:t>–</a:t>
            </a:r>
            <a:r>
              <a:rPr lang="en-US" dirty="0" smtClean="0"/>
              <a:t> calculated / known }</a:t>
            </a:r>
          </a:p>
          <a:p>
            <a:r>
              <a:rPr lang="en-US" dirty="0"/>
              <a:t> </a:t>
            </a:r>
            <a:r>
              <a:rPr lang="en-US" dirty="0" smtClean="0"/>
              <a:t>           and the mean </a:t>
            </a:r>
            <a:r>
              <a:rPr lang="en-US" dirty="0" smtClean="0"/>
              <a:t>⟨ ⟩ is taken over all 96 samples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" y="48126"/>
            <a:ext cx="121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i="1" dirty="0"/>
              <a:t>5</a:t>
            </a:r>
            <a:r>
              <a:rPr lang="en-US" sz="2600" i="1" dirty="0" smtClean="0"/>
              <a:t>) </a:t>
            </a:r>
            <a:r>
              <a:rPr lang="en-US" sz="2600" i="1" dirty="0" smtClean="0"/>
              <a:t>Compare calculated expression values w/those reported by </a:t>
            </a:r>
            <a:r>
              <a:rPr lang="en-US" sz="2600" i="1" dirty="0" err="1" smtClean="0"/>
              <a:t>GTEx</a:t>
            </a:r>
            <a:endParaRPr lang="en-US" sz="2600" i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8" b="8543"/>
          <a:stretch/>
        </p:blipFill>
        <p:spPr>
          <a:xfrm>
            <a:off x="79626" y="1203156"/>
            <a:ext cx="6160755" cy="365760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900463" y="4407108"/>
            <a:ext cx="965813" cy="615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46947" y="5374104"/>
            <a:ext cx="8101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for a given gene ≡ ⟨ |</a:t>
            </a:r>
            <a:r>
              <a:rPr lang="en-US" dirty="0" err="1" smtClean="0"/>
              <a:t>fract_error</a:t>
            </a:r>
            <a:r>
              <a:rPr lang="en-US" dirty="0" smtClean="0"/>
              <a:t>| ⟩</a:t>
            </a:r>
          </a:p>
          <a:p>
            <a:r>
              <a:rPr lang="en-US" dirty="0" smtClean="0"/>
              <a:t>   where:</a:t>
            </a:r>
          </a:p>
          <a:p>
            <a:r>
              <a:rPr lang="en-US" dirty="0"/>
              <a:t> </a:t>
            </a:r>
            <a:r>
              <a:rPr lang="en-US" dirty="0" smtClean="0"/>
              <a:t>          |</a:t>
            </a:r>
            <a:r>
              <a:rPr lang="en-US" dirty="0" err="1" smtClean="0"/>
              <a:t>fract_error</a:t>
            </a:r>
            <a:r>
              <a:rPr lang="en-US" dirty="0" smtClean="0"/>
              <a:t>| =  abs { known</a:t>
            </a:r>
            <a:r>
              <a:rPr lang="mr-IN" dirty="0" smtClean="0"/>
              <a:t>–</a:t>
            </a:r>
            <a:r>
              <a:rPr lang="en-US" dirty="0" smtClean="0"/>
              <a:t> calculated / known }</a:t>
            </a:r>
          </a:p>
          <a:p>
            <a:r>
              <a:rPr lang="en-US" dirty="0"/>
              <a:t> </a:t>
            </a:r>
            <a:r>
              <a:rPr lang="en-US" dirty="0" smtClean="0"/>
              <a:t>           and the mean </a:t>
            </a:r>
            <a:r>
              <a:rPr lang="en-US" dirty="0" smtClean="0"/>
              <a:t>⟨ ⟩ is taken over all 96 samples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7" b="7722"/>
          <a:stretch/>
        </p:blipFill>
        <p:spPr>
          <a:xfrm>
            <a:off x="5915807" y="1199432"/>
            <a:ext cx="6160755" cy="36613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48126"/>
            <a:ext cx="121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i="1" dirty="0"/>
              <a:t>5</a:t>
            </a:r>
            <a:r>
              <a:rPr lang="en-US" sz="2600" i="1" dirty="0" smtClean="0"/>
              <a:t>) </a:t>
            </a:r>
            <a:r>
              <a:rPr lang="en-US" sz="2600" i="1" dirty="0" smtClean="0"/>
              <a:t>Compare calculated expression values w/those reported by </a:t>
            </a:r>
            <a:r>
              <a:rPr lang="en-US" sz="2600" i="1" smtClean="0"/>
              <a:t>GTEx</a:t>
            </a:r>
            <a:endParaRPr lang="en-US" sz="26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3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12" y="100609"/>
            <a:ext cx="6355976" cy="63559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5906" y="140949"/>
            <a:ext cx="6329082" cy="63156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-367972" y="3163909"/>
            <a:ext cx="1990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Genes (200 shown)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9129" y="6456584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Samples (all 96)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80918" y="645513"/>
            <a:ext cx="37203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|</a:t>
            </a:r>
            <a:r>
              <a:rPr lang="en-US" dirty="0" err="1" smtClean="0"/>
              <a:t>fract_error</a:t>
            </a:r>
            <a:r>
              <a:rPr lang="en-US" dirty="0" smtClean="0"/>
              <a:t>|</a:t>
            </a:r>
          </a:p>
          <a:p>
            <a:r>
              <a:rPr lang="en-US" dirty="0"/>
              <a:t> </a:t>
            </a:r>
            <a:r>
              <a:rPr lang="en-US" dirty="0" smtClean="0"/>
              <a:t> =  abs { known</a:t>
            </a:r>
            <a:r>
              <a:rPr lang="mr-IN" dirty="0" smtClean="0"/>
              <a:t>–</a:t>
            </a:r>
            <a:r>
              <a:rPr lang="en-US" dirty="0" smtClean="0"/>
              <a:t> calculated / known }</a:t>
            </a:r>
          </a:p>
          <a:p>
            <a:endParaRPr lang="en-US" dirty="0"/>
          </a:p>
          <a:p>
            <a:r>
              <a:rPr lang="en-US" dirty="0" smtClean="0"/>
              <a:t>Max value in this </a:t>
            </a:r>
            <a:r>
              <a:rPr lang="en-US" dirty="0" err="1" smtClean="0"/>
              <a:t>heatmap</a:t>
            </a:r>
            <a:r>
              <a:rPr lang="en-US" dirty="0" smtClean="0"/>
              <a:t>: 180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160169" y="882316"/>
            <a:ext cx="1704707" cy="347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1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21204" r="20379" b="6910"/>
          <a:stretch/>
        </p:blipFill>
        <p:spPr>
          <a:xfrm>
            <a:off x="1126959" y="2903623"/>
            <a:ext cx="6669506" cy="3845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r="11696" b="8254"/>
          <a:stretch/>
        </p:blipFill>
        <p:spPr>
          <a:xfrm>
            <a:off x="1030705" y="0"/>
            <a:ext cx="7419474" cy="3044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-306089" y="4848546"/>
            <a:ext cx="2496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Known expr - calculated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01392" y="487228"/>
            <a:ext cx="5246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Sources of error:</a:t>
            </a:r>
          </a:p>
          <a:p>
            <a:r>
              <a:rPr lang="en-US" dirty="0"/>
              <a:t> </a:t>
            </a:r>
            <a:r>
              <a:rPr lang="en-US" dirty="0" smtClean="0"/>
              <a:t>  1) samples with expression values close to 0</a:t>
            </a:r>
          </a:p>
          <a:p>
            <a:r>
              <a:rPr lang="en-US" dirty="0"/>
              <a:t> </a:t>
            </a:r>
            <a:r>
              <a:rPr lang="en-US" dirty="0" smtClean="0"/>
              <a:t>  2) genes with extremely high expression values across all samples (not shown) -- ex: ribosomal proteins,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6C9F-95C7-2E44-8415-B67DCB90D4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41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370</Words>
  <Application>Microsoft Macintosh PowerPoint</Application>
  <PresentationFormat>Widescreen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Mangal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</cp:revision>
  <cp:lastPrinted>2017-03-08T00:56:10Z</cp:lastPrinted>
  <dcterms:created xsi:type="dcterms:W3CDTF">2017-03-07T23:47:40Z</dcterms:created>
  <dcterms:modified xsi:type="dcterms:W3CDTF">2017-03-08T01:07:50Z</dcterms:modified>
</cp:coreProperties>
</file>