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8"/>
    <p:restoredTop sz="94631"/>
  </p:normalViewPr>
  <p:slideViewPr>
    <p:cSldViewPr snapToGrid="0" snapToObjects="1">
      <p:cViewPr varScale="1">
        <p:scale>
          <a:sx n="83" d="100"/>
          <a:sy n="83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8296-FA6C-E249-86DB-CE4B803B8F30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3738-C2F7-6244-87FB-69391BB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meeting, Integrative Modelling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03/07/17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51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521"/>
            <a:ext cx="10515600" cy="1325563"/>
          </a:xfrm>
        </p:spPr>
        <p:txBody>
          <a:bodyPr/>
          <a:lstStyle/>
          <a:p>
            <a:r>
              <a:rPr lang="en-US" dirty="0" smtClean="0"/>
              <a:t>Structured sparsity models can integrate expression modules and </a:t>
            </a:r>
            <a:r>
              <a:rPr lang="en-US" dirty="0" err="1" smtClean="0"/>
              <a:t>eQTL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724"/>
            <a:ext cx="10515600" cy="55168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Structured sparsity + </a:t>
            </a:r>
            <a:r>
              <a:rPr lang="en-US" dirty="0" err="1" smtClean="0"/>
              <a:t>coexpression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err="1" smtClean="0"/>
              <a:t>Saha</a:t>
            </a:r>
            <a:r>
              <a:rPr lang="en-US" dirty="0" smtClean="0"/>
              <a:t>, A., Kim, Y., </a:t>
            </a:r>
            <a:r>
              <a:rPr lang="en-US" dirty="0" err="1" smtClean="0"/>
              <a:t>Gewirtz</a:t>
            </a:r>
            <a:r>
              <a:rPr lang="en-US" dirty="0" smtClean="0"/>
              <a:t>, A.D., Jo, B., Gao, C., McDowell, I.C., </a:t>
            </a:r>
            <a:r>
              <a:rPr lang="en-US" dirty="0" err="1" smtClean="0"/>
              <a:t>Engelhardt</a:t>
            </a:r>
            <a:r>
              <a:rPr lang="en-US" dirty="0" smtClean="0"/>
              <a:t>, B.E., Battle, A. and </a:t>
            </a:r>
            <a:r>
              <a:rPr lang="en-US" dirty="0" err="1" smtClean="0"/>
              <a:t>GTEx</a:t>
            </a:r>
            <a:r>
              <a:rPr lang="en-US" dirty="0" smtClean="0"/>
              <a:t> Consortium, 2016. Co-expression networks reveal the tissue-specific regulation of transcription and splicing. </a:t>
            </a:r>
            <a:r>
              <a:rPr lang="en-US" i="1" dirty="0" err="1" smtClean="0"/>
              <a:t>bioRxiv</a:t>
            </a:r>
            <a:r>
              <a:rPr lang="en-US" dirty="0" smtClean="0"/>
              <a:t>, p.078741.</a:t>
            </a:r>
          </a:p>
          <a:p>
            <a:pPr lvl="1"/>
            <a:r>
              <a:rPr lang="en-US" dirty="0" smtClean="0"/>
              <a:t>Gao, C., McDowell, I.C., Zhao, S., Brown, C.D. and </a:t>
            </a:r>
            <a:r>
              <a:rPr lang="en-US" dirty="0" err="1" smtClean="0"/>
              <a:t>Engelhardt</a:t>
            </a:r>
            <a:r>
              <a:rPr lang="en-US" dirty="0" smtClean="0"/>
              <a:t>, B.E., 2016. Context Specific and Differential Gene Co-expression Networks via Bayesian </a:t>
            </a:r>
            <a:r>
              <a:rPr lang="en-US" dirty="0" err="1" smtClean="0"/>
              <a:t>Biclustering</a:t>
            </a:r>
            <a:r>
              <a:rPr lang="en-US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</a:t>
            </a:r>
            <a:r>
              <a:rPr lang="en-US" i="1" dirty="0" err="1" smtClean="0"/>
              <a:t>Comput</a:t>
            </a:r>
            <a:r>
              <a:rPr lang="en-US" i="1" dirty="0" smtClean="0"/>
              <a:t> </a:t>
            </a:r>
            <a:r>
              <a:rPr lang="en-US" i="1" dirty="0" err="1" smtClean="0"/>
              <a:t>Biol</a:t>
            </a:r>
            <a:r>
              <a:rPr lang="en-US" dirty="0" smtClean="0"/>
              <a:t>, </a:t>
            </a:r>
            <a:r>
              <a:rPr lang="en-US" i="1" dirty="0" smtClean="0"/>
              <a:t>12</a:t>
            </a:r>
            <a:r>
              <a:rPr lang="en-US" dirty="0" smtClean="0"/>
              <a:t>(7), p.e1004791.</a:t>
            </a:r>
          </a:p>
          <a:p>
            <a:pPr lvl="1"/>
            <a:r>
              <a:rPr lang="en-US" dirty="0" smtClean="0"/>
              <a:t>Zhao, S., Gao, C., Mukherjee, S. and </a:t>
            </a:r>
            <a:r>
              <a:rPr lang="en-US" dirty="0" err="1" smtClean="0"/>
              <a:t>Engelhardt</a:t>
            </a:r>
            <a:r>
              <a:rPr lang="en-US" dirty="0" smtClean="0"/>
              <a:t>, B.E., 2016. Bayesian group factor analysis with structured sparsity. </a:t>
            </a:r>
            <a:r>
              <a:rPr lang="en-US" i="1" dirty="0" smtClean="0"/>
              <a:t>Journal of Machine Learning Research</a:t>
            </a:r>
            <a:r>
              <a:rPr lang="en-US" dirty="0" smtClean="0"/>
              <a:t>, </a:t>
            </a:r>
            <a:r>
              <a:rPr lang="en-US" i="1" dirty="0" smtClean="0"/>
              <a:t>17</a:t>
            </a:r>
            <a:r>
              <a:rPr lang="en-US" dirty="0" smtClean="0"/>
              <a:t>(196), pp.1-47.</a:t>
            </a:r>
          </a:p>
          <a:p>
            <a:r>
              <a:rPr lang="en-US" dirty="0" smtClean="0"/>
              <a:t>Structured sparsity + </a:t>
            </a:r>
            <a:r>
              <a:rPr lang="en-US" dirty="0" err="1" smtClean="0"/>
              <a:t>coexpression</a:t>
            </a:r>
            <a:r>
              <a:rPr lang="en-US" dirty="0" smtClean="0"/>
              <a:t> networks + </a:t>
            </a:r>
            <a:r>
              <a:rPr lang="en-US" dirty="0" err="1" smtClean="0"/>
              <a:t>eQTL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err="1" smtClean="0"/>
              <a:t>Engelhardt</a:t>
            </a:r>
            <a:r>
              <a:rPr lang="en-US" dirty="0" smtClean="0"/>
              <a:t>, B.E. and Adams, R.P., 2014. Bayesian structured sparsity from Gaussian fields. </a:t>
            </a:r>
            <a:r>
              <a:rPr lang="en-US" i="1" dirty="0" err="1" smtClean="0"/>
              <a:t>arXiv</a:t>
            </a:r>
            <a:r>
              <a:rPr lang="en-US" i="1" dirty="0" smtClean="0"/>
              <a:t> preprint arXiv:1407.2235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Parts, L., </a:t>
            </a:r>
            <a:r>
              <a:rPr lang="en-US" dirty="0" err="1" smtClean="0"/>
              <a:t>Stegle</a:t>
            </a:r>
            <a:r>
              <a:rPr lang="en-US" dirty="0" smtClean="0"/>
              <a:t>, O., Winn, J. and Durbin, R., 2011. Joint genetic analysis of gene expression data with inferred cellular phenotypes. </a:t>
            </a:r>
            <a:r>
              <a:rPr lang="en-US" i="1" dirty="0" err="1" smtClean="0"/>
              <a:t>PLoS</a:t>
            </a:r>
            <a:r>
              <a:rPr lang="en-US" i="1" dirty="0" smtClean="0"/>
              <a:t> Genet</a:t>
            </a:r>
            <a:r>
              <a:rPr lang="en-US" dirty="0" smtClean="0"/>
              <a:t>, </a:t>
            </a:r>
            <a:r>
              <a:rPr lang="en-US" i="1" dirty="0" smtClean="0"/>
              <a:t>7</a:t>
            </a:r>
            <a:r>
              <a:rPr lang="en-US" dirty="0" smtClean="0"/>
              <a:t>(1), p.e1001276.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2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modularity, </a:t>
            </a:r>
            <a:r>
              <a:rPr lang="en-US" dirty="0" err="1" smtClean="0"/>
              <a:t>eQTL</a:t>
            </a:r>
            <a:r>
              <a:rPr lang="en-US" dirty="0" smtClean="0"/>
              <a:t> effects and dynamics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32339" y="3698854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32339" y="4293856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32339" y="4930422"/>
            <a:ext cx="436728" cy="423080"/>
          </a:xfrm>
          <a:prstGeom prst="ellipse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4284" y="3698854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04284" y="4293856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04284" y="4930422"/>
            <a:ext cx="436728" cy="423080"/>
          </a:xfrm>
          <a:prstGeom prst="ellipse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76229" y="3698854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6229" y="4293856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76229" y="4930422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48174" y="3698854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48174" y="4293856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8174" y="4930422"/>
            <a:ext cx="436728" cy="423080"/>
          </a:xfrm>
          <a:prstGeom prst="ellipse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51594" y="3698854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51594" y="4293856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51594" y="4930422"/>
            <a:ext cx="436728" cy="423080"/>
          </a:xfrm>
          <a:prstGeom prst="ellipse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23539" y="3698854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23539" y="4293856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23539" y="4930422"/>
            <a:ext cx="436728" cy="423080"/>
          </a:xfrm>
          <a:prstGeom prst="ellipse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95484" y="3698854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695484" y="4293856"/>
            <a:ext cx="436728" cy="423080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95484" y="4930422"/>
            <a:ext cx="436728" cy="423080"/>
          </a:xfrm>
          <a:prstGeom prst="ellipse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67429" y="3698854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67429" y="4293856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67429" y="4930422"/>
            <a:ext cx="436728" cy="423080"/>
          </a:xfrm>
          <a:prstGeom prst="ellipse">
            <a:avLst/>
          </a:prstGeom>
          <a:solidFill>
            <a:srgbClr val="00B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8459" y="3002921"/>
            <a:ext cx="17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tissues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097254" y="3023703"/>
            <a:ext cx="17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tissues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638446" y="3912823"/>
            <a:ext cx="17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genes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2233941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05886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77831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49776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48800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20745" y="5566988"/>
            <a:ext cx="436728" cy="423080"/>
          </a:xfrm>
          <a:prstGeom prst="ellipse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692690" y="5566988"/>
            <a:ext cx="436728" cy="423080"/>
          </a:xfrm>
          <a:prstGeom prst="ellipse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364635" y="5566988"/>
            <a:ext cx="436728" cy="4230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24715" y="6130635"/>
            <a:ext cx="12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Y</a:t>
            </a:r>
            <a:r>
              <a:rPr lang="en-US" sz="3600" baseline="-25000" dirty="0" err="1" smtClean="0"/>
              <a:t>t</a:t>
            </a:r>
            <a:r>
              <a:rPr lang="en-US" sz="3600" baseline="-25000" dirty="0" smtClean="0"/>
              <a:t>=1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8168284" y="6127288"/>
            <a:ext cx="12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Y</a:t>
            </a:r>
            <a:r>
              <a:rPr lang="en-US" sz="3600" baseline="-25000" dirty="0" err="1" smtClean="0"/>
              <a:t>t</a:t>
            </a:r>
            <a:r>
              <a:rPr lang="en-US" sz="3600" baseline="-25000" dirty="0" smtClean="0"/>
              <a:t>=2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931371" y="1887960"/>
            <a:ext cx="12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</a:t>
            </a:r>
            <a:r>
              <a:rPr lang="en-US" sz="3600" baseline="-25000" dirty="0" smtClean="0"/>
              <a:t>1 </a:t>
            </a:r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8137266" y="1894883"/>
            <a:ext cx="12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x</a:t>
            </a:r>
            <a:endParaRPr lang="en-US" sz="3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341012" y="2541214"/>
            <a:ext cx="0" cy="482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653193" y="2566617"/>
            <a:ext cx="0" cy="482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9" idx="1"/>
          </p:cNvCxnSpPr>
          <p:nvPr/>
        </p:nvCxnSpPr>
        <p:spPr>
          <a:xfrm>
            <a:off x="2452305" y="4188266"/>
            <a:ext cx="4963246" cy="804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7"/>
          </p:cNvCxnSpPr>
          <p:nvPr/>
        </p:nvCxnSpPr>
        <p:spPr>
          <a:xfrm flipV="1">
            <a:off x="2605110" y="4218982"/>
            <a:ext cx="4962054" cy="7733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6"/>
          </p:cNvCxnSpPr>
          <p:nvPr/>
        </p:nvCxnSpPr>
        <p:spPr>
          <a:xfrm>
            <a:off x="3341012" y="5141962"/>
            <a:ext cx="4898097" cy="348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4"/>
            <a:endCxn id="18" idx="0"/>
          </p:cNvCxnSpPr>
          <p:nvPr/>
        </p:nvCxnSpPr>
        <p:spPr>
          <a:xfrm>
            <a:off x="7569958" y="4121934"/>
            <a:ext cx="0" cy="1719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28370" y="4112272"/>
            <a:ext cx="0" cy="1719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2" idx="4"/>
            <a:endCxn id="38" idx="0"/>
          </p:cNvCxnSpPr>
          <p:nvPr/>
        </p:nvCxnSpPr>
        <p:spPr>
          <a:xfrm flipH="1">
            <a:off x="8239109" y="5353502"/>
            <a:ext cx="2794" cy="2134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55052" y="3581639"/>
            <a:ext cx="12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/>
              <a:t> </a:t>
            </a:r>
            <a:r>
              <a:rPr lang="en-US" sz="3600" dirty="0" smtClean="0"/>
              <a:t>Y</a:t>
            </a:r>
            <a:r>
              <a:rPr lang="en-US" sz="3600" baseline="-250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423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396" y="1355145"/>
            <a:ext cx="5872734" cy="503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492"/>
            <a:ext cx="10515600" cy="1325563"/>
          </a:xfrm>
        </p:spPr>
        <p:txBody>
          <a:bodyPr/>
          <a:lstStyle/>
          <a:p>
            <a:r>
              <a:rPr lang="en-US" dirty="0" smtClean="0"/>
              <a:t>Effective modularity of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7" y="1363137"/>
            <a:ext cx="5837536" cy="4998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418" y="3016567"/>
            <a:ext cx="17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Brain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59950" y="5106949"/>
            <a:ext cx="17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Brain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63775" y="2303316"/>
            <a:ext cx="94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(Bits)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74905" y="2168036"/>
            <a:ext cx="129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(Variance)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49873" y="6298758"/>
            <a:ext cx="362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Effective modularity: 3.37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23773" y="6273503"/>
            <a:ext cx="362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Effective modularity: 3.69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6753" y="894649"/>
            <a:ext cx="362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Complexity in bits (entropy)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32199" y="881001"/>
            <a:ext cx="362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Complexity </a:t>
            </a:r>
            <a:r>
              <a:rPr lang="en-US" sz="2400" smtClean="0"/>
              <a:t>as variance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60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890"/>
            <a:ext cx="10515600" cy="1325563"/>
          </a:xfrm>
        </p:spPr>
        <p:txBody>
          <a:bodyPr/>
          <a:lstStyle/>
          <a:p>
            <a:r>
              <a:rPr lang="en-US" dirty="0" smtClean="0"/>
              <a:t>Other measures of modularity via homologies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8389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`Concerted evolution’ between homologous tissues/organs/cell types measures shared variation (pleiotropy) [inversely related to modularity]</a:t>
            </a:r>
          </a:p>
          <a:p>
            <a:pPr lvl="1"/>
            <a:r>
              <a:rPr lang="en-US" dirty="0" smtClean="0"/>
              <a:t>Liang, C., Forrest, A.R., Wagner, G.P. and </a:t>
            </a:r>
            <a:r>
              <a:rPr lang="en-US" dirty="0" err="1" smtClean="0"/>
              <a:t>Fantom</a:t>
            </a:r>
            <a:r>
              <a:rPr lang="en-US" dirty="0" smtClean="0"/>
              <a:t> Consortium, 2015. The statistical geometry of transcriptome divergence in cell-type evolution and cancer. </a:t>
            </a:r>
            <a:r>
              <a:rPr lang="en-US" i="1" dirty="0" smtClean="0"/>
              <a:t>Nature communications</a:t>
            </a:r>
            <a:r>
              <a:rPr lang="en-US" dirty="0" smtClean="0"/>
              <a:t>, </a:t>
            </a:r>
            <a:r>
              <a:rPr lang="en-US" i="1" dirty="0" smtClean="0"/>
              <a:t>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Liang, C., Musser, J.M., </a:t>
            </a:r>
            <a:r>
              <a:rPr lang="en-US" dirty="0" err="1" smtClean="0"/>
              <a:t>Cloutier</a:t>
            </a:r>
            <a:r>
              <a:rPr lang="en-US" dirty="0" smtClean="0"/>
              <a:t>, A., </a:t>
            </a:r>
            <a:r>
              <a:rPr lang="en-US" dirty="0" err="1" smtClean="0"/>
              <a:t>Prum</a:t>
            </a:r>
            <a:r>
              <a:rPr lang="en-US" dirty="0" smtClean="0"/>
              <a:t>, R. and Wagner, G., 2016. Pervasive concerted evolution in gene expression shapes cell type transcriptomes. </a:t>
            </a:r>
            <a:r>
              <a:rPr lang="en-US" i="1" dirty="0" err="1" smtClean="0"/>
              <a:t>bioRxiv</a:t>
            </a:r>
            <a:r>
              <a:rPr lang="en-US" dirty="0" smtClean="0"/>
              <a:t>, p.070060.</a:t>
            </a:r>
          </a:p>
          <a:p>
            <a:pPr lvl="1"/>
            <a:r>
              <a:rPr lang="en-US" dirty="0" smtClean="0"/>
              <a:t>Musser, J.M. and Wagner, G.P., 2015. Character trees from transcriptome data: Origin and individuation of morphological characters and the so‐called “species signal”. </a:t>
            </a:r>
            <a:r>
              <a:rPr lang="en-US" i="1" dirty="0" smtClean="0"/>
              <a:t>Journal of Experimental Zoology Part B: Molecular and Developmental Evolution</a:t>
            </a:r>
            <a:r>
              <a:rPr lang="en-US" dirty="0" smtClean="0"/>
              <a:t>, </a:t>
            </a:r>
            <a:r>
              <a:rPr lang="en-US" i="1" dirty="0" smtClean="0"/>
              <a:t>324</a:t>
            </a:r>
            <a:r>
              <a:rPr lang="en-US" dirty="0" smtClean="0"/>
              <a:t>(7), pp.588-604.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1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181" b="157"/>
          <a:stretch/>
        </p:blipFill>
        <p:spPr>
          <a:xfrm>
            <a:off x="1611137" y="2834640"/>
            <a:ext cx="8233029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9830"/>
          <a:stretch/>
        </p:blipFill>
        <p:spPr>
          <a:xfrm>
            <a:off x="2076087" y="817062"/>
            <a:ext cx="5657563" cy="273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52"/>
            <a:ext cx="10515600" cy="112271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Concerted evolution examples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39567" y="6044339"/>
            <a:ext cx="327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From: Liang et al. 2016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539567" y="3426658"/>
            <a:ext cx="327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Cerebellum vs forebrain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611137" y="2834640"/>
            <a:ext cx="806599" cy="59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39567" y="4008602"/>
            <a:ext cx="327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Cerebellum vs heart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646788"/>
            <a:ext cx="1906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Appendage buds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3146" y="4224045"/>
            <a:ext cx="1588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46156" y="3648024"/>
            <a:ext cx="5393411" cy="791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08529" y="4265122"/>
            <a:ext cx="4231038" cy="756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5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dirty="0" smtClean="0"/>
              <a:t>General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5315703"/>
          </a:xfrm>
        </p:spPr>
        <p:txBody>
          <a:bodyPr>
            <a:normAutofit/>
          </a:bodyPr>
          <a:lstStyle/>
          <a:p>
            <a:r>
              <a:rPr lang="en-US" dirty="0" smtClean="0"/>
              <a:t>How uniform is the brain transcription/regulation across different stages of development and compared  to other organs?</a:t>
            </a:r>
          </a:p>
          <a:p>
            <a:r>
              <a:rPr lang="en-US" dirty="0" smtClean="0"/>
              <a:t>How much variation is there at the population level in the brain across development and compared to other organs?</a:t>
            </a:r>
          </a:p>
          <a:p>
            <a:r>
              <a:rPr lang="en-US" dirty="0" smtClean="0"/>
              <a:t>Can similar questions be probed in terms of the complexity of dynamics in the developmental programs (comparison to other tissues/population variation)?</a:t>
            </a:r>
          </a:p>
          <a:p>
            <a:pPr lvl="1"/>
            <a:r>
              <a:rPr lang="en-US" dirty="0" smtClean="0"/>
              <a:t>Do brain </a:t>
            </a:r>
            <a:r>
              <a:rPr lang="en-US" dirty="0" err="1" smtClean="0"/>
              <a:t>eQTLs</a:t>
            </a:r>
            <a:r>
              <a:rPr lang="en-US" dirty="0" smtClean="0"/>
              <a:t> have more far-reaching effects on developmental dynamics than </a:t>
            </a:r>
            <a:r>
              <a:rPr lang="en-US" dirty="0" err="1" smtClean="0"/>
              <a:t>eQTLs</a:t>
            </a:r>
            <a:r>
              <a:rPr lang="en-US" dirty="0" smtClean="0"/>
              <a:t> in other organs/tissues?</a:t>
            </a:r>
          </a:p>
          <a:p>
            <a:r>
              <a:rPr lang="en-US" dirty="0" smtClean="0"/>
              <a:t>Do estimates of modularity agree from developmental, information-theoretic and evolutionary sources? Is the relative complexity of brain development similar in other species?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5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534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Brain meeting, Integrative Modelling</vt:lpstr>
      <vt:lpstr>Structured sparsity models can integrate expression modules and eQTL effects</vt:lpstr>
      <vt:lpstr>Combining modularity, eQTL effects and dynamics</vt:lpstr>
      <vt:lpstr>Effective modularity of brain</vt:lpstr>
      <vt:lpstr>Other measures of modularity via homologies </vt:lpstr>
      <vt:lpstr>Concerted evolution examples</vt:lpstr>
      <vt:lpstr>General questions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meeting, Integrative Modelling</dc:title>
  <dc:creator>Microsoft Office User</dc:creator>
  <cp:lastModifiedBy>Microsoft Office User</cp:lastModifiedBy>
  <cp:revision>18</cp:revision>
  <dcterms:created xsi:type="dcterms:W3CDTF">2017-03-07T03:29:28Z</dcterms:created>
  <dcterms:modified xsi:type="dcterms:W3CDTF">2017-03-07T18:50:42Z</dcterms:modified>
</cp:coreProperties>
</file>