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39"/>
    <p:restoredTop sz="50000"/>
  </p:normalViewPr>
  <p:slideViewPr>
    <p:cSldViewPr snapToGrid="0" snapToObjects="1">
      <p:cViewPr varScale="1">
        <p:scale>
          <a:sx n="46" d="100"/>
          <a:sy n="46" d="100"/>
        </p:scale>
        <p:origin x="14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sk972/Downloads/Figure%20Regions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sk972/Downloads/Enrichment%20Impact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effectLst>
              <a:innerShdw blurRad="63500" dist="50800" dir="108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8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1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errBars>
            <c:errBarType val="both"/>
            <c:errValType val="cust"/>
            <c:noEndCap val="1"/>
            <c:plus>
              <c:numRef>
                <c:f>Graphs!$A$76:$K$76</c:f>
                <c:numCache>
                  <c:formatCode>General</c:formatCode>
                  <c:ptCount val="11"/>
                  <c:pt idx="0">
                    <c:v>0.65489895478182</c:v>
                  </c:pt>
                  <c:pt idx="1">
                    <c:v>0.434816357808139</c:v>
                  </c:pt>
                  <c:pt idx="2">
                    <c:v>1.390485839798943</c:v>
                  </c:pt>
                  <c:pt idx="4">
                    <c:v>0.395432010211074</c:v>
                  </c:pt>
                  <c:pt idx="5">
                    <c:v>1.290788043415327</c:v>
                  </c:pt>
                  <c:pt idx="8">
                    <c:v>0.571005553162233</c:v>
                  </c:pt>
                  <c:pt idx="9">
                    <c:v>1.119736676696287</c:v>
                  </c:pt>
                  <c:pt idx="10">
                    <c:v>1.486788105489761</c:v>
                  </c:pt>
                </c:numCache>
              </c:numRef>
            </c:plus>
            <c:minus>
              <c:numRef>
                <c:f>Graphs!$A$77:$K$77</c:f>
                <c:numCache>
                  <c:formatCode>General</c:formatCode>
                  <c:ptCount val="11"/>
                  <c:pt idx="0">
                    <c:v>0.37364702650227</c:v>
                  </c:pt>
                  <c:pt idx="1">
                    <c:v>0.261777392737221</c:v>
                  </c:pt>
                  <c:pt idx="2">
                    <c:v>0.629096834997733</c:v>
                  </c:pt>
                  <c:pt idx="4">
                    <c:v>0.254755886085194</c:v>
                  </c:pt>
                  <c:pt idx="5">
                    <c:v>0.50254661751286</c:v>
                  </c:pt>
                  <c:pt idx="8">
                    <c:v>0.340865127687041</c:v>
                  </c:pt>
                  <c:pt idx="9">
                    <c:v>0.468523094379107</c:v>
                  </c:pt>
                  <c:pt idx="10">
                    <c:v>0.632505173059308</c:v>
                  </c:pt>
                </c:numCache>
              </c:numRef>
            </c:minus>
          </c:errBars>
          <c:cat>
            <c:multiLvlStrRef>
              <c:f>Graphs!$A$73:$K$74</c:f>
              <c:multiLvlStrCache>
                <c:ptCount val="11"/>
                <c:lvl>
                  <c:pt idx="0">
                    <c:v>DNArepair</c:v>
                  </c:pt>
                  <c:pt idx="1">
                    <c:v>Oncogenes</c:v>
                  </c:pt>
                  <c:pt idx="2">
                    <c:v>TSGenes</c:v>
                  </c:pt>
                  <c:pt idx="4">
                    <c:v>DNArepair</c:v>
                  </c:pt>
                  <c:pt idx="5">
                    <c:v>Oncogenes</c:v>
                  </c:pt>
                  <c:pt idx="6">
                    <c:v>TSGenes</c:v>
                  </c:pt>
                  <c:pt idx="8">
                    <c:v>DNArepair</c:v>
                  </c:pt>
                  <c:pt idx="9">
                    <c:v>Oncogenes</c:v>
                  </c:pt>
                  <c:pt idx="10">
                    <c:v>TSGenes</c:v>
                  </c:pt>
                </c:lvl>
                <c:lvl>
                  <c:pt idx="0">
                    <c:v>Coding High Impact</c:v>
                  </c:pt>
                  <c:pt idx="4">
                    <c:v>Non Coding High Impact</c:v>
                  </c:pt>
                  <c:pt idx="8">
                    <c:v>coding Med Impact</c:v>
                  </c:pt>
                </c:lvl>
              </c:multiLvlStrCache>
            </c:multiLvlStrRef>
          </c:cat>
          <c:val>
            <c:numRef>
              <c:f>Graphs!$A$75:$K$75</c:f>
              <c:numCache>
                <c:formatCode>General</c:formatCode>
                <c:ptCount val="11"/>
                <c:pt idx="0">
                  <c:v>1.23363422602729</c:v>
                </c:pt>
                <c:pt idx="1">
                  <c:v>0.838485763002923</c:v>
                </c:pt>
                <c:pt idx="2">
                  <c:v>1.685232469483708</c:v>
                </c:pt>
                <c:pt idx="4">
                  <c:v>0.958269443431912</c:v>
                </c:pt>
                <c:pt idx="5">
                  <c:v>1.140010199944862</c:v>
                </c:pt>
                <c:pt idx="6">
                  <c:v>3.238289843321635</c:v>
                </c:pt>
                <c:pt idx="8">
                  <c:v>1.157407407407407</c:v>
                </c:pt>
                <c:pt idx="9">
                  <c:v>1.141975308641975</c:v>
                </c:pt>
                <c:pt idx="10">
                  <c:v>1.587301587301587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841872"/>
        <c:axId val="2080809424"/>
      </c:barChart>
      <c:catAx>
        <c:axId val="-213884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2080809424"/>
        <c:crosses val="autoZero"/>
        <c:auto val="1"/>
        <c:lblAlgn val="ctr"/>
        <c:lblOffset val="100"/>
        <c:noMultiLvlLbl val="0"/>
      </c:catAx>
      <c:valAx>
        <c:axId val="2080809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-2138841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rgbClr val="FF0000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</c:dPt>
          <c:errBars>
            <c:errBarType val="both"/>
            <c:errValType val="cust"/>
            <c:noEndCap val="1"/>
            <c:plus>
              <c:numRef>
                <c:f>Graphs!$A$9:$G$9</c:f>
                <c:numCache>
                  <c:formatCode>General</c:formatCode>
                  <c:ptCount val="7"/>
                  <c:pt idx="0">
                    <c:v>0.222307022044086</c:v>
                  </c:pt>
                  <c:pt idx="1">
                    <c:v>0.097906412484106</c:v>
                  </c:pt>
                  <c:pt idx="2">
                    <c:v>0.199426018780524</c:v>
                  </c:pt>
                  <c:pt idx="3">
                    <c:v>0.0552143343346826</c:v>
                  </c:pt>
                  <c:pt idx="4">
                    <c:v>0.0664954036646985</c:v>
                  </c:pt>
                  <c:pt idx="5">
                    <c:v>0.0579755661793294</c:v>
                  </c:pt>
                  <c:pt idx="6">
                    <c:v>0.0597971375912389</c:v>
                  </c:pt>
                </c:numCache>
              </c:numRef>
            </c:plus>
            <c:minus>
              <c:numRef>
                <c:f>Graphs!$A$10:$G$10</c:f>
                <c:numCache>
                  <c:formatCode>General</c:formatCode>
                  <c:ptCount val="7"/>
                  <c:pt idx="0">
                    <c:v>0.181973062631722</c:v>
                  </c:pt>
                  <c:pt idx="1">
                    <c:v>0.0883036521049649</c:v>
                  </c:pt>
                  <c:pt idx="2">
                    <c:v>0.159677625609148</c:v>
                  </c:pt>
                  <c:pt idx="3">
                    <c:v>0.0518552391148776</c:v>
                  </c:pt>
                  <c:pt idx="4">
                    <c:v>0.0612989930632172</c:v>
                  </c:pt>
                  <c:pt idx="5">
                    <c:v>0.0541900037193748</c:v>
                  </c:pt>
                  <c:pt idx="6">
                    <c:v>0.0564140977366127</c:v>
                  </c:pt>
                </c:numCache>
              </c:numRef>
            </c:minus>
          </c:errBars>
          <c:cat>
            <c:strRef>
              <c:f>Graphs!$A$7:$F$7</c:f>
              <c:strCache>
                <c:ptCount val="6"/>
                <c:pt idx="0">
                  <c:v>Drivers</c:v>
                </c:pt>
                <c:pt idx="1">
                  <c:v>High Imp cod</c:v>
                </c:pt>
                <c:pt idx="2">
                  <c:v>Loss of function </c:v>
                </c:pt>
                <c:pt idx="3">
                  <c:v>High Imp noncod</c:v>
                </c:pt>
                <c:pt idx="4">
                  <c:v>Med imp cod</c:v>
                </c:pt>
                <c:pt idx="5">
                  <c:v>Med Imp nonCod</c:v>
                </c:pt>
              </c:strCache>
            </c:strRef>
          </c:cat>
          <c:val>
            <c:numRef>
              <c:f>Graphs!$A$8:$F$8</c:f>
              <c:numCache>
                <c:formatCode>General</c:formatCode>
                <c:ptCount val="6"/>
                <c:pt idx="0">
                  <c:v>1.425715488215488</c:v>
                </c:pt>
                <c:pt idx="1">
                  <c:v>1.184513356747552</c:v>
                </c:pt>
                <c:pt idx="2">
                  <c:v>1.075542005420054</c:v>
                </c:pt>
                <c:pt idx="3">
                  <c:v>1.038247859459037</c:v>
                </c:pt>
                <c:pt idx="4">
                  <c:v>1.028233587522125</c:v>
                </c:pt>
                <c:pt idx="5">
                  <c:v>1.028215702550193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7614832"/>
        <c:axId val="1847785856"/>
      </c:barChart>
      <c:catAx>
        <c:axId val="184761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47785856"/>
        <c:crosses val="autoZero"/>
        <c:auto val="1"/>
        <c:lblAlgn val="ctr"/>
        <c:lblOffset val="100"/>
        <c:noMultiLvlLbl val="0"/>
      </c:catAx>
      <c:valAx>
        <c:axId val="1847785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7614832"/>
        <c:crosses val="autoZero"/>
        <c:crossBetween val="between"/>
      </c:valAx>
    </c:plotArea>
    <c:plotVisOnly val="1"/>
    <c:dispBlanksAs val="gap"/>
    <c:showDLblsOverMax val="0"/>
  </c:chart>
  <c:spPr>
    <a:effectLst>
      <a:innerShdw blurRad="63500" dist="50800" dir="10800000">
        <a:prstClr val="black">
          <a:alpha val="50000"/>
        </a:prstClr>
      </a:innerShdw>
    </a:effectLst>
  </c:spPr>
  <c:txPr>
    <a:bodyPr/>
    <a:lstStyle/>
    <a:p>
      <a:pPr>
        <a:defRPr>
          <a:latin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745C3-0C36-6B4A-9CA2-A71C006B9F85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D0D5-9341-7941-9F7E-97C83BD11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1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82140-02CD-8547-907D-33E942D22A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8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1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65BA-86D8-0144-8187-34C19140AEE3}" type="datetime1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0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586A-7EB1-4E48-BBB8-7453B05ED83C}" type="datetime1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9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E007-6821-5641-A469-372DD0FA4531}" type="datetime1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36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177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7FC5-EF5C-9548-A329-3D1DF0A61446}" type="datetime1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1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7AD2-F988-EE48-A031-870D844166B1}" type="datetime1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0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20A3-3353-1045-B0F2-EE9AE178536E}" type="datetime1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3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7369-77DD-794A-9638-27CFA3F3EAB4}" type="datetime1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3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0770-4B9B-B24F-8FA9-8E98503E157C}" type="datetime1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6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4D59-CB4D-2C49-8585-2DB6E5F9EE60}" type="datetime1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2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C8DDB-5231-014E-803D-CF677AD56AB9}" type="datetime1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4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454A-2E59-3046-B0CA-95019E3BBAB3}" type="datetime1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3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E4D4B-DDDE-B241-9A3E-DD17539F5D9F}" type="datetime1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D17DF-96D6-2946-9A7D-1674DB2E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2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4" Type="http://schemas.openxmlformats.org/officeDocument/2006/relationships/image" Target="../media/image32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emf"/><Relationship Id="rId3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Paper E analysis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02/19/2017</a:t>
            </a:r>
          </a:p>
          <a:p>
            <a:r>
              <a:rPr lang="en-US" dirty="0" smtClean="0"/>
              <a:t>Gerstein 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" b="60404"/>
          <a:stretch/>
        </p:blipFill>
        <p:spPr>
          <a:xfrm>
            <a:off x="0" y="1302327"/>
            <a:ext cx="7930163" cy="3990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3"/>
          <a:stretch/>
        </p:blipFill>
        <p:spPr>
          <a:xfrm>
            <a:off x="7930163" y="1845491"/>
            <a:ext cx="4294306" cy="24771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2145" y="249382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Target genes of TF undergoing alteration bias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181" y="5545162"/>
            <a:ext cx="199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Calvin &amp; Carl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12582" y="4622861"/>
            <a:ext cx="199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Morten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5"/>
          <a:stretch/>
        </p:blipFill>
        <p:spPr>
          <a:xfrm>
            <a:off x="1440872" y="935642"/>
            <a:ext cx="8534401" cy="5922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2145" y="249382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Mutation spectrum of TF breaking events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3" t="39427" r="53007" b="33906"/>
          <a:stretch/>
        </p:blipFill>
        <p:spPr>
          <a:xfrm rot="5400000">
            <a:off x="831274" y="1099064"/>
            <a:ext cx="4786749" cy="4786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9" t="12761" r="13530" b="60129"/>
          <a:stretch/>
        </p:blipFill>
        <p:spPr>
          <a:xfrm rot="5400000">
            <a:off x="6285890" y="1379127"/>
            <a:ext cx="4987640" cy="47808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893412" y="3292386"/>
            <a:ext cx="2574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P(</a:t>
            </a:r>
            <a:r>
              <a:rPr lang="en-US" sz="2000" b="1" dirty="0" err="1" smtClean="0">
                <a:latin typeface="Arial" charset="0"/>
                <a:ea typeface="Arial" charset="0"/>
                <a:cs typeface="Arial" charset="0"/>
              </a:rPr>
              <a:t>Fscore</a:t>
            </a:r>
            <a:r>
              <a:rPr lang="en-US" sz="2000" b="1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65641" y="637400"/>
            <a:ext cx="1326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Original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Random sanger</a:t>
            </a:r>
          </a:p>
          <a:p>
            <a:r>
              <a:rPr lang="en-US" sz="1200" b="1" dirty="0" smtClean="0">
                <a:solidFill>
                  <a:schemeClr val="accent6"/>
                </a:solidFill>
              </a:rPr>
              <a:t>Random Broad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9" t="12761" r="13530" b="60129"/>
          <a:stretch/>
        </p:blipFill>
        <p:spPr>
          <a:xfrm rot="5400000">
            <a:off x="3018596" y="3669870"/>
            <a:ext cx="406155" cy="47808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39881" y="6302365"/>
            <a:ext cx="2563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Arial" charset="0"/>
                <a:ea typeface="Arial" charset="0"/>
                <a:cs typeface="Arial" charset="0"/>
              </a:rPr>
              <a:t>FScore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7917" y="6263349"/>
            <a:ext cx="2563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Arial" charset="0"/>
                <a:ea typeface="Arial" charset="0"/>
                <a:cs typeface="Arial" charset="0"/>
              </a:rPr>
              <a:t>FScore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2145" y="249382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Noncoding impact score distribution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8618" y="2205011"/>
            <a:ext cx="193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Myeloid-AML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26004" y="2199039"/>
            <a:ext cx="193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Prost-</a:t>
            </a:r>
            <a:r>
              <a:rPr lang="en-US" b="1" dirty="0" err="1" smtClean="0">
                <a:latin typeface="Arial" charset="0"/>
                <a:ea typeface="Arial" charset="0"/>
                <a:cs typeface="Arial" charset="0"/>
              </a:rPr>
              <a:t>AdenoCA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" b="2672"/>
          <a:stretch/>
        </p:blipFill>
        <p:spPr>
          <a:xfrm>
            <a:off x="886042" y="965914"/>
            <a:ext cx="4877449" cy="5354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t="952" r="22180" b="3436"/>
          <a:stretch/>
        </p:blipFill>
        <p:spPr>
          <a:xfrm>
            <a:off x="6341914" y="965914"/>
            <a:ext cx="4863496" cy="5354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5370" y="6320588"/>
            <a:ext cx="3513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charset="0"/>
                <a:ea typeface="Times New Roman" charset="0"/>
                <a:cs typeface="Times New Roman" charset="0"/>
              </a:rPr>
              <a:t>Fraction of coding SNVs</a:t>
            </a:r>
            <a:endParaRPr lang="en-US" sz="1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4884" y="6320588"/>
            <a:ext cx="3513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charset="0"/>
                <a:ea typeface="Times New Roman" charset="0"/>
                <a:cs typeface="Times New Roman" charset="0"/>
              </a:rPr>
              <a:t>Fraction of SNVs impacting TF motifs</a:t>
            </a:r>
            <a:endParaRPr lang="en-US" sz="1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1" t="40132" r="2130" b="42909"/>
          <a:stretch/>
        </p:blipFill>
        <p:spPr>
          <a:xfrm>
            <a:off x="11367094" y="1072846"/>
            <a:ext cx="824906" cy="6213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72145" y="249382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Breakdown of SNVs based on impact score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/>
          <a:stretch/>
        </p:blipFill>
        <p:spPr>
          <a:xfrm>
            <a:off x="555702" y="814590"/>
            <a:ext cx="3956994" cy="60434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/>
          <a:stretch/>
        </p:blipFill>
        <p:spPr>
          <a:xfrm>
            <a:off x="6908200" y="814590"/>
            <a:ext cx="3959969" cy="60434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32601" y="943838"/>
            <a:ext cx="111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coding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68169" y="1128504"/>
            <a:ext cx="154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charset="0"/>
                <a:ea typeface="Arial" charset="0"/>
                <a:cs typeface="Arial" charset="0"/>
              </a:rPr>
              <a:t>noncoding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9854" y="103636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Enrichment of </a:t>
            </a:r>
            <a:r>
              <a:rPr lang="en-US" sz="2200" b="1" smtClean="0">
                <a:latin typeface="Arial" charset="0"/>
                <a:ea typeface="Arial" charset="0"/>
                <a:cs typeface="Arial" charset="0"/>
              </a:rPr>
              <a:t>medium impact passengers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5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t="16865" r="5416" b="18999"/>
          <a:stretch/>
        </p:blipFill>
        <p:spPr>
          <a:xfrm>
            <a:off x="1716505" y="866273"/>
            <a:ext cx="8935453" cy="4331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8322878">
            <a:off x="1588169" y="5817163"/>
            <a:ext cx="1957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Times" charset="0"/>
                <a:ea typeface="Times" charset="0"/>
                <a:cs typeface="Times" charset="0"/>
              </a:rPr>
              <a:t>Metabolic low impact</a:t>
            </a:r>
            <a:endParaRPr lang="en-US" sz="14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8322878">
            <a:off x="2235917" y="5921716"/>
            <a:ext cx="2213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Times" charset="0"/>
                <a:ea typeface="Times" charset="0"/>
                <a:cs typeface="Times" charset="0"/>
              </a:rPr>
              <a:t>Metabolic med impact</a:t>
            </a:r>
            <a:endParaRPr lang="en-US" sz="14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8322878">
            <a:off x="3601453" y="5817162"/>
            <a:ext cx="1957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Times" charset="0"/>
                <a:ea typeface="Times" charset="0"/>
                <a:cs typeface="Times" charset="0"/>
              </a:rPr>
              <a:t>Immune low impact</a:t>
            </a:r>
            <a:endParaRPr lang="en-US" sz="14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8322878">
            <a:off x="4441400" y="5817160"/>
            <a:ext cx="1957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Times" charset="0"/>
                <a:ea typeface="Times" charset="0"/>
                <a:cs typeface="Times" charset="0"/>
              </a:rPr>
              <a:t>Immune med impact</a:t>
            </a:r>
            <a:endParaRPr lang="en-US" sz="14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8322878">
            <a:off x="5614737" y="5817157"/>
            <a:ext cx="1957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Times" charset="0"/>
                <a:ea typeface="Times" charset="0"/>
                <a:cs typeface="Times" charset="0"/>
              </a:rPr>
              <a:t>Essential low impact</a:t>
            </a:r>
            <a:endParaRPr lang="en-US" sz="14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322878">
            <a:off x="6444397" y="5817155"/>
            <a:ext cx="1957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Times" charset="0"/>
                <a:ea typeface="Times" charset="0"/>
                <a:cs typeface="Times" charset="0"/>
              </a:rPr>
              <a:t>Essential med impact</a:t>
            </a:r>
            <a:endParaRPr lang="en-US" sz="14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8322878">
            <a:off x="7367532" y="5941031"/>
            <a:ext cx="2261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smtClean="0">
                <a:latin typeface="Times" charset="0"/>
                <a:ea typeface="Times" charset="0"/>
                <a:cs typeface="Times" charset="0"/>
              </a:rPr>
              <a:t>Non-essential low impact</a:t>
            </a:r>
            <a:endParaRPr lang="en-US" sz="14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322878">
            <a:off x="8207478" y="5941029"/>
            <a:ext cx="2261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smtClean="0">
                <a:latin typeface="Times" charset="0"/>
                <a:ea typeface="Times" charset="0"/>
                <a:cs typeface="Times" charset="0"/>
              </a:rPr>
              <a:t>Non-essential med impact</a:t>
            </a:r>
            <a:endParaRPr lang="en-US" sz="14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802587" y="2866178"/>
            <a:ext cx="3789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" charset="0"/>
                <a:ea typeface="Times" charset="0"/>
                <a:cs typeface="Times" charset="0"/>
              </a:rPr>
              <a:t>SNV fraction / gene (nonsynonymous)</a:t>
            </a:r>
            <a:endParaRPr lang="en-US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512" y="187631"/>
            <a:ext cx="11118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Gene categories influenced by medium impact passengers </a:t>
            </a:r>
            <a:r>
              <a:rPr lang="en-US" sz="2200" b="1" smtClean="0">
                <a:latin typeface="Arial" charset="0"/>
                <a:ea typeface="Arial" charset="0"/>
                <a:cs typeface="Arial" charset="0"/>
              </a:rPr>
              <a:t>(nonsynonymous)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7" t="16389" r="5576" b="18288"/>
          <a:stretch/>
        </p:blipFill>
        <p:spPr>
          <a:xfrm>
            <a:off x="1764631" y="946484"/>
            <a:ext cx="8871285" cy="4411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834672" y="2684731"/>
            <a:ext cx="3789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" charset="0"/>
                <a:ea typeface="Times" charset="0"/>
                <a:cs typeface="Times" charset="0"/>
              </a:rPr>
              <a:t>SNV fraction </a:t>
            </a:r>
            <a:r>
              <a:rPr lang="en-US" b="1" smtClean="0">
                <a:latin typeface="Times" charset="0"/>
                <a:ea typeface="Times" charset="0"/>
                <a:cs typeface="Times" charset="0"/>
              </a:rPr>
              <a:t>/ gene </a:t>
            </a:r>
          </a:p>
          <a:p>
            <a:pPr algn="ctr"/>
            <a:r>
              <a:rPr lang="en-US" b="1" dirty="0" smtClean="0">
                <a:latin typeface="Times" charset="0"/>
                <a:ea typeface="Times" charset="0"/>
                <a:cs typeface="Times" charset="0"/>
              </a:rPr>
              <a:t>(promoter)</a:t>
            </a:r>
            <a:endParaRPr lang="en-US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8322878">
            <a:off x="1588169" y="5817163"/>
            <a:ext cx="1957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Times" charset="0"/>
                <a:ea typeface="Times" charset="0"/>
                <a:cs typeface="Times" charset="0"/>
              </a:rPr>
              <a:t>Metabolic low impact</a:t>
            </a:r>
            <a:endParaRPr lang="en-US" sz="14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8322878">
            <a:off x="2438402" y="5817164"/>
            <a:ext cx="1957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Times" charset="0"/>
                <a:ea typeface="Times" charset="0"/>
                <a:cs typeface="Times" charset="0"/>
              </a:rPr>
              <a:t>Metabolic med impact</a:t>
            </a:r>
            <a:endParaRPr lang="en-US" sz="14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8322878">
            <a:off x="3601453" y="5817162"/>
            <a:ext cx="1957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Times" charset="0"/>
                <a:ea typeface="Times" charset="0"/>
                <a:cs typeface="Times" charset="0"/>
              </a:rPr>
              <a:t>Immune low impact</a:t>
            </a:r>
            <a:endParaRPr lang="en-US" sz="14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8322878">
            <a:off x="4441400" y="5817160"/>
            <a:ext cx="1957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Times" charset="0"/>
                <a:ea typeface="Times" charset="0"/>
                <a:cs typeface="Times" charset="0"/>
              </a:rPr>
              <a:t>Immune med impact</a:t>
            </a:r>
            <a:endParaRPr lang="en-US" sz="14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322878">
            <a:off x="5614737" y="5817157"/>
            <a:ext cx="1957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Times" charset="0"/>
                <a:ea typeface="Times" charset="0"/>
                <a:cs typeface="Times" charset="0"/>
              </a:rPr>
              <a:t>Essential low impact</a:t>
            </a:r>
            <a:endParaRPr lang="en-US" sz="14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8322878">
            <a:off x="6444397" y="5817155"/>
            <a:ext cx="1957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Times" charset="0"/>
                <a:ea typeface="Times" charset="0"/>
                <a:cs typeface="Times" charset="0"/>
              </a:rPr>
              <a:t>Essential med impact</a:t>
            </a:r>
            <a:endParaRPr lang="en-US" sz="14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8322878">
            <a:off x="7502132" y="5871531"/>
            <a:ext cx="2090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smtClean="0">
                <a:latin typeface="Times" charset="0"/>
                <a:ea typeface="Times" charset="0"/>
                <a:cs typeface="Times" charset="0"/>
              </a:rPr>
              <a:t>Non-essential low impact</a:t>
            </a:r>
            <a:endParaRPr lang="en-US" sz="14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8322878">
            <a:off x="8262673" y="5912529"/>
            <a:ext cx="2191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Times" charset="0"/>
                <a:ea typeface="Times" charset="0"/>
                <a:cs typeface="Times" charset="0"/>
              </a:rPr>
              <a:t>Non-essential </a:t>
            </a:r>
            <a:r>
              <a:rPr lang="en-US" sz="1400" b="1" smtClean="0">
                <a:latin typeface="Times" charset="0"/>
                <a:ea typeface="Times" charset="0"/>
                <a:cs typeface="Times" charset="0"/>
              </a:rPr>
              <a:t>med impact</a:t>
            </a:r>
            <a:endParaRPr lang="en-US" sz="14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512" y="187631"/>
            <a:ext cx="11118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Gene categories influenced by medium impact passengers (promoters)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5022" r="57277" b="47770"/>
          <a:stretch/>
        </p:blipFill>
        <p:spPr>
          <a:xfrm>
            <a:off x="161443" y="1652336"/>
            <a:ext cx="5865269" cy="3080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t="57252" r="57277"/>
          <a:stretch/>
        </p:blipFill>
        <p:spPr>
          <a:xfrm>
            <a:off x="6026713" y="1652335"/>
            <a:ext cx="6165288" cy="2923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2512" y="187631"/>
            <a:ext cx="11118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Signature composition of low and medium impact passengers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2512" y="1229545"/>
            <a:ext cx="3931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Medium impact passenger SNVs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2575" y="1229545"/>
            <a:ext cx="3931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Low impact passenger SNVs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38" y="738089"/>
            <a:ext cx="7103736" cy="5945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2512" y="123463"/>
            <a:ext cx="11118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Fraction of medium impact </a:t>
            </a:r>
            <a:r>
              <a:rPr lang="en-US" sz="2200" b="1" smtClean="0">
                <a:latin typeface="Arial" charset="0"/>
                <a:ea typeface="Arial" charset="0"/>
                <a:cs typeface="Arial" charset="0"/>
              </a:rPr>
              <a:t>passengers among MSI &amp; MSS samples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" t="3275" b="4562"/>
          <a:stretch/>
        </p:blipFill>
        <p:spPr>
          <a:xfrm>
            <a:off x="369333" y="1198255"/>
            <a:ext cx="7026441" cy="5306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1395391" y="2889221"/>
            <a:ext cx="316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SV impact score (deletions)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056" y="1776379"/>
            <a:ext cx="4619944" cy="2877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2512" y="187631"/>
            <a:ext cx="11118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Large deletion impact score distribution across </a:t>
            </a:r>
            <a:r>
              <a:rPr lang="en-US" sz="2200" b="1" smtClean="0">
                <a:latin typeface="Arial" charset="0"/>
                <a:ea typeface="Arial" charset="0"/>
                <a:cs typeface="Arial" charset="0"/>
              </a:rPr>
              <a:t>cancer types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/>
        </p:nvSpPr>
        <p:spPr>
          <a:xfrm>
            <a:off x="1468547" y="78810"/>
            <a:ext cx="9144000" cy="473199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2F5496"/>
              </a:buClr>
              <a:buSzPct val="25000"/>
            </a:pPr>
            <a:r>
              <a:rPr lang="en" sz="2800" b="1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Aim and deliverables for the functional impact paper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294375" y="787538"/>
            <a:ext cx="11492344" cy="5934012"/>
          </a:xfrm>
          <a:prstGeom prst="rect">
            <a:avLst/>
          </a:prstGeom>
          <a:noFill/>
          <a:ln>
            <a:noFill/>
          </a:ln>
        </p:spPr>
        <p:txBody>
          <a:bodyPr lIns="91433" tIns="45700" rIns="91433" bIns="45700" anchor="t" anchorCtr="0">
            <a:noAutofit/>
          </a:bodyPr>
          <a:lstStyle/>
          <a:p>
            <a:pPr>
              <a:buSzPct val="25000"/>
            </a:pPr>
            <a:r>
              <a:rPr lang="en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Decipher overall functional burdening in cancer genomes in the PCAWG project.  </a:t>
            </a:r>
          </a:p>
          <a:p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95847" lvl="1" indent="-321725">
              <a:buClr>
                <a:schemeClr val="dk1"/>
              </a:buClr>
              <a:buFont typeface="Times New Roman"/>
              <a:buChar char="•"/>
            </a:pPr>
            <a:r>
              <a:rPr lang="en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Avg</a:t>
            </a:r>
            <a:r>
              <a:rPr lang="en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cancer has ~5 drivers &amp; ~5000 mutations. What is the overall burdening of the many passengers in different cancers ?</a:t>
            </a:r>
          </a:p>
          <a:p>
            <a:pPr marL="609585"/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95847" lvl="1" indent="-321725">
              <a:buClr>
                <a:schemeClr val="dk1"/>
              </a:buClr>
              <a:buFont typeface="Times New Roman"/>
              <a:buChar char="•"/>
            </a:pPr>
            <a:r>
              <a:rPr lang="en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Look at Overall variation burden observed in various genomic elements (coding &amp; noncoding) in different PCAWG cohorts.</a:t>
            </a:r>
          </a:p>
          <a:p>
            <a:pPr marL="1710224" lvl="3" indent="-321725"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lang="en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</a:t>
            </a:r>
            <a:r>
              <a:rPr lang="en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 will provide</a:t>
            </a:r>
            <a:r>
              <a:rPr lang="en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comprehensive functional annotations across all of </a:t>
            </a:r>
            <a:r>
              <a:rPr lang="en" sz="1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pcawg</a:t>
            </a:r>
            <a:r>
              <a:rPr lang="en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FunSeq</a:t>
            </a:r>
            <a:r>
              <a:rPr lang="en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aloft score)</a:t>
            </a:r>
          </a:p>
          <a:p>
            <a:pPr marL="1828754"/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95847" lvl="1" indent="-321725">
              <a:buClr>
                <a:schemeClr val="dk1"/>
              </a:buClr>
              <a:buFont typeface="Times New Roman"/>
              <a:buChar char="•"/>
            </a:pPr>
            <a:r>
              <a:rPr lang="en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Coding and noncoding functional impact score distribution across pan-cancer cohorts.</a:t>
            </a:r>
          </a:p>
          <a:p>
            <a:pPr marL="1710224" lvl="3" indent="-321725"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lang="en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Enrichment/depletion of high impact passengers (other than drivers) in gene block/neighborhood</a:t>
            </a:r>
          </a:p>
          <a:p>
            <a:pPr marL="1710224" lvl="3" indent="-321725"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lang="en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Correlation of </a:t>
            </a:r>
            <a:r>
              <a:rPr lang="en-US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TF </a:t>
            </a:r>
            <a:r>
              <a:rPr lang="en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burdening </a:t>
            </a:r>
            <a:r>
              <a:rPr lang="en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downstream gene expression changes</a:t>
            </a:r>
          </a:p>
          <a:p>
            <a:pPr marL="1710224" lvl="3" indent="-321725"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lang="en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Framework to evaluate structural variation impact </a:t>
            </a:r>
            <a:r>
              <a:rPr lang="en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score</a:t>
            </a:r>
            <a:endParaRPr lang="en-US" sz="16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0224" lvl="3" indent="-321725">
              <a:buClr>
                <a:schemeClr val="dk1"/>
              </a:buClr>
              <a:buSzPct val="100000"/>
              <a:buFont typeface="Times New Roman"/>
              <a:buChar char="➢"/>
            </a:pP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95847" lvl="1" indent="-321725">
              <a:buClr>
                <a:schemeClr val="dk1"/>
              </a:buClr>
              <a:buFont typeface="Times New Roman"/>
              <a:buChar char="•"/>
            </a:pPr>
            <a:r>
              <a:rPr lang="en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Decipher </a:t>
            </a:r>
            <a:r>
              <a:rPr lang="en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the differential passenger burdening in various cohorts (how it relates to mechanism)</a:t>
            </a:r>
          </a:p>
          <a:p>
            <a:pPr marL="1710224" lvl="3" indent="-321725">
              <a:buClr>
                <a:schemeClr val="dk1"/>
              </a:buClr>
              <a:buSzPct val="100000"/>
              <a:buFont typeface="Times New Roman"/>
              <a:buChar char="➢"/>
            </a:pPr>
            <a:r>
              <a:rPr lang="en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Relate to different Signature, Ageing, sub-clonality &amp; other clinical information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6200000">
            <a:off x="-1351278" y="2871449"/>
            <a:ext cx="316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SV impact score (duplications)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" t="3508" b="5263"/>
          <a:stretch/>
        </p:blipFill>
        <p:spPr>
          <a:xfrm>
            <a:off x="413446" y="1106906"/>
            <a:ext cx="6881880" cy="5153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/>
          <a:stretch/>
        </p:blipFill>
        <p:spPr>
          <a:xfrm>
            <a:off x="7593652" y="1871366"/>
            <a:ext cx="4598348" cy="30054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2512" y="187631"/>
            <a:ext cx="11118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Large duplication impact score distribution across cancer types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" b="-438"/>
          <a:stretch/>
        </p:blipFill>
        <p:spPr>
          <a:xfrm>
            <a:off x="1432122" y="243546"/>
            <a:ext cx="9767454" cy="66144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6304547" y="1652338"/>
          <a:ext cx="5887453" cy="376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605841" y="1857878"/>
          <a:ext cx="5510296" cy="2986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1026421" y="3166631"/>
            <a:ext cx="242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Clonality ratio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512" y="187631"/>
            <a:ext cx="11118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Subclonal ratio and impact score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9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2" r="4887" b="8812"/>
          <a:stretch/>
        </p:blipFill>
        <p:spPr>
          <a:xfrm>
            <a:off x="553453" y="702670"/>
            <a:ext cx="6789456" cy="57582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1671" y="6460957"/>
            <a:ext cx="466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Mutant-allele </a:t>
            </a:r>
            <a:r>
              <a:rPr lang="en-US" smtClean="0"/>
              <a:t>tumor heterogeneity score 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2512" y="187631"/>
            <a:ext cx="11118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Clonal mutation burden analysis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4191" y="1524001"/>
            <a:ext cx="4607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High Mutation rate &amp; high heterogeneity score </a:t>
            </a:r>
            <a:r>
              <a:rPr lang="en-US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( high clonal mutation burden)</a:t>
            </a:r>
            <a:endParaRPr lang="en-US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1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" r="53729"/>
          <a:stretch/>
        </p:blipFill>
        <p:spPr>
          <a:xfrm>
            <a:off x="281404" y="930442"/>
            <a:ext cx="4080052" cy="588745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329989" y="930442"/>
          <a:ext cx="3428999" cy="5710994"/>
        </p:xfrm>
        <a:graphic>
          <a:graphicData uri="http://schemas.openxmlformats.org/drawingml/2006/table">
            <a:tbl>
              <a:tblPr/>
              <a:tblGrid>
                <a:gridCol w="1603422"/>
                <a:gridCol w="810150"/>
                <a:gridCol w="1015427"/>
              </a:tblGrid>
              <a:tr h="2835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Subtype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Biliary-AdenoCA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-3.397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0.068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Breast-AdenoCa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-2.911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0.020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18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CNS-GBM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1.320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0.509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CNS-Medullo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-1.352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0.024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18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CNS-PiloAstro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-0.044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0.953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ColoRect-AdenoCA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-0.638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0.805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Eso-AdenoCa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1.366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0.112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Head-SCC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-3.899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0.125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Kidney-ChRCC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-1.692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0.354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Kidney-RCC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-0.058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0.947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Liver-HCC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-0.146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0.822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Lung-AdenoCA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1.892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0.263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Lung-SCC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0.009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0.994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Lymph-BNHL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0.458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0.807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8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Lymph-CLL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0.244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Ovary-AdenoCA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1.609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0.120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Panc-AdenoCA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-0.072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0.925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Panc-Endocrine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-4.260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3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Prost-AdenoCA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-0.089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0.877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Skin-Melanoma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-0.195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0.883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Stomach-AdenoCA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0.958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Thy-AdenoCA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-5.580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0.072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1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Uterus-AdenoCA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5.064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0.106</a:t>
                      </a:r>
                    </a:p>
                  </a:txBody>
                  <a:tcPr marL="3804" marR="3804" marT="38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450035" y="2181233"/>
            <a:ext cx="25975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regression predicting age in years of cancer diagnosis as a function of combined coding and noncoding germline burden. Patient race, and low-impact somatic load used as additional covariates.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2512" y="187631"/>
            <a:ext cx="11118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Age of cancer onset and mutation burden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lysses\Documents\R\survival\Lymph-CLL.t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56" y="1077134"/>
            <a:ext cx="5115204" cy="3733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lysses\Documents\R\survival\Kidney-RCC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11" y="1167292"/>
            <a:ext cx="5655107" cy="36433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A535A-B793-4167-AFD6-2210B28FA8A3}" type="slidenum">
              <a:rPr lang="en-US" smtClean="0"/>
              <a:t>25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6009" y="5651957"/>
            <a:ext cx="1111230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Survival curves for Lymph-CLL and Kidney-RCC patients, stratified by Somatic Impact Burden relative to corresponding randomized sets, with 95% confidence intervals. Survival for patients in the top quartile by cancer subtype of Somatic Impact Burden is in pink, blue for the bottom quartile.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512" y="187631"/>
            <a:ext cx="11118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Survivability and functional impact burden 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r="49666" b="54616"/>
          <a:stretch/>
        </p:blipFill>
        <p:spPr>
          <a:xfrm>
            <a:off x="130634" y="786064"/>
            <a:ext cx="6346599" cy="53099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 t="49600" r="52872" b="5265"/>
          <a:stretch/>
        </p:blipFill>
        <p:spPr>
          <a:xfrm>
            <a:off x="6898105" y="952900"/>
            <a:ext cx="5192089" cy="5399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589" y="609600"/>
            <a:ext cx="481264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2512" y="187631"/>
            <a:ext cx="11118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Correlation/anti-correlations among somatic SNVs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0" r="7576" b="13960"/>
          <a:stretch/>
        </p:blipFill>
        <p:spPr>
          <a:xfrm>
            <a:off x="0" y="1330036"/>
            <a:ext cx="5915891" cy="4959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9" b="8009"/>
          <a:stretch/>
        </p:blipFill>
        <p:spPr>
          <a:xfrm>
            <a:off x="6567055" y="881364"/>
            <a:ext cx="5624945" cy="540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2512" y="187631"/>
            <a:ext cx="11118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Correlation/anti-correlations among somatic SNVs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"/>
            <a:ext cx="6212406" cy="6743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29</a:t>
            </a:fld>
            <a:endParaRPr lang="en"/>
          </a:p>
        </p:txBody>
      </p:sp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rgbClr val="0B5394"/>
                </a:solidFill>
              </a:rPr>
              <a:t>Ongoing work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09585" indent="-507987">
              <a:buSzPct val="100000"/>
            </a:pPr>
            <a:r>
              <a:rPr lang="en-US" sz="3200" dirty="0" smtClean="0"/>
              <a:t>Apply consensus mutation signature from PCAWG 7</a:t>
            </a:r>
          </a:p>
          <a:p>
            <a:pPr marL="609585" indent="-507987">
              <a:buSzPct val="100000"/>
            </a:pPr>
            <a:endParaRPr lang="en-US" sz="3200" dirty="0"/>
          </a:p>
          <a:p>
            <a:pPr marL="609585" indent="-507987">
              <a:buSzPct val="100000"/>
            </a:pPr>
            <a:r>
              <a:rPr lang="en-US" sz="3200" dirty="0" smtClean="0"/>
              <a:t>Apply consensus subclonal assignments from PCAWG11</a:t>
            </a:r>
            <a:endParaRPr lang="en-US" sz="3200" dirty="0"/>
          </a:p>
          <a:p>
            <a:pPr marL="609585" indent="-507987">
              <a:buSzPct val="100000"/>
            </a:pPr>
            <a:endParaRPr lang="en-US" sz="3200" dirty="0"/>
          </a:p>
          <a:p>
            <a:pPr marL="609585" indent="-507987">
              <a:buSzPct val="100000"/>
            </a:pPr>
            <a:r>
              <a:rPr lang="en-US" sz="3200" dirty="0" smtClean="0"/>
              <a:t>Downstream gene expression analysis for other TFs and their target genes</a:t>
            </a:r>
          </a:p>
          <a:p>
            <a:pPr marL="609585" indent="-507987">
              <a:buSzPct val="100000"/>
            </a:pPr>
            <a:endParaRPr lang="en-US" sz="3200" dirty="0" smtClean="0"/>
          </a:p>
          <a:p>
            <a:pPr marL="609585" indent="-507987">
              <a:buSzPct val="100000"/>
            </a:pPr>
            <a:r>
              <a:rPr lang="en-US" sz="3200" dirty="0" smtClean="0"/>
              <a:t>Closer inspection into suggestive evidence of weak positive/negative selection among passenger variants</a:t>
            </a:r>
            <a:endParaRPr lang="en-US" sz="3200" dirty="0"/>
          </a:p>
          <a:p>
            <a:pPr marL="609585" indent="-507987">
              <a:buSzPct val="100000"/>
            </a:pPr>
            <a:endParaRPr lang="en" sz="3200" dirty="0"/>
          </a:p>
        </p:txBody>
      </p:sp>
    </p:spTree>
    <p:extLst>
      <p:ext uri="{BB962C8B-B14F-4D97-AF65-F5344CB8AC3E}">
        <p14:creationId xmlns:p14="http://schemas.microsoft.com/office/powerpoint/2010/main" val="178199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60"/>
          <a:stretch/>
        </p:blipFill>
        <p:spPr>
          <a:xfrm>
            <a:off x="313683" y="216568"/>
            <a:ext cx="8742252" cy="6513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6779" y="6224337"/>
            <a:ext cx="1443789" cy="633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2" t="76959" r="42642"/>
          <a:stretch/>
        </p:blipFill>
        <p:spPr>
          <a:xfrm>
            <a:off x="10045450" y="497306"/>
            <a:ext cx="1407147" cy="216568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20252" y="3946358"/>
            <a:ext cx="753979" cy="1604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07293" y="1708484"/>
            <a:ext cx="753979" cy="1604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12792" r="7714" b="14480"/>
          <a:stretch/>
        </p:blipFill>
        <p:spPr>
          <a:xfrm>
            <a:off x="6824334" y="1025236"/>
            <a:ext cx="4436945" cy="4765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11742" r="5229" b="14015"/>
          <a:stretch/>
        </p:blipFill>
        <p:spPr>
          <a:xfrm>
            <a:off x="1191490" y="971002"/>
            <a:ext cx="4525084" cy="48201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612621">
            <a:off x="166464" y="6130081"/>
            <a:ext cx="2179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CDS germline engulf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9612621">
            <a:off x="1106732" y="6187053"/>
            <a:ext cx="2154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CDS somatic engulf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9612621">
            <a:off x="1885219" y="6336789"/>
            <a:ext cx="2513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CDS germline partial 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9612621">
            <a:off x="2960403" y="6206270"/>
            <a:ext cx="2317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CDS somatic partial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612621">
            <a:off x="5819333" y="6174376"/>
            <a:ext cx="2201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TFP germline engulf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9612621">
            <a:off x="6831193" y="6201740"/>
            <a:ext cx="2127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TFP somatic engulf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612621">
            <a:off x="7794271" y="6270992"/>
            <a:ext cx="2272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TFP germline partial 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9612621">
            <a:off x="8627063" y="6209012"/>
            <a:ext cx="2327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TFP somatic partial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1956013" y="3197577"/>
            <a:ext cx="4756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 Deletion enrichment score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12" y="187631"/>
            <a:ext cx="11118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Annotation of large deletions (germline vs somatic)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16199" r="5502" b="12960"/>
          <a:stretch/>
        </p:blipFill>
        <p:spPr>
          <a:xfrm>
            <a:off x="2556281" y="3461816"/>
            <a:ext cx="6317135" cy="33961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6200000">
            <a:off x="168648" y="1218836"/>
            <a:ext cx="2745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Enrichment score (del)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" t="17194" r="5826" b="18977"/>
          <a:stretch/>
        </p:blipFill>
        <p:spPr>
          <a:xfrm>
            <a:off x="2556281" y="99486"/>
            <a:ext cx="6317135" cy="309092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16200000">
            <a:off x="308566" y="5006019"/>
            <a:ext cx="24656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charset="0"/>
                <a:ea typeface="Arial" charset="0"/>
                <a:cs typeface="Arial" charset="0"/>
              </a:rPr>
              <a:t>Enrichment score (dup)</a:t>
            </a:r>
            <a:endParaRPr lang="en-US" sz="1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2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3420"/>
          <a:stretch/>
        </p:blipFill>
        <p:spPr>
          <a:xfrm>
            <a:off x="78759" y="1402772"/>
            <a:ext cx="12011545" cy="3409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2145" y="249382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Motif Breaking events in different cancer subtypes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50036" y="5514109"/>
            <a:ext cx="199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Alex &amp; </a:t>
            </a:r>
            <a:r>
              <a:rPr lang="en-US" dirty="0" err="1" smtClean="0"/>
              <a:t>Ekta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" r="3872"/>
          <a:stretch/>
        </p:blipFill>
        <p:spPr>
          <a:xfrm>
            <a:off x="1688858" y="205002"/>
            <a:ext cx="8508088" cy="66529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r="3290"/>
          <a:stretch/>
        </p:blipFill>
        <p:spPr>
          <a:xfrm>
            <a:off x="54729" y="1430480"/>
            <a:ext cx="12066570" cy="34302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2145" y="249382"/>
            <a:ext cx="731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Motif Gain events in different cancer subtypes</a:t>
            </a:r>
            <a:endParaRPr lang="en-US" sz="2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50036" y="5514109"/>
            <a:ext cx="199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Alex &amp; </a:t>
            </a:r>
            <a:r>
              <a:rPr lang="en-US" smtClean="0"/>
              <a:t>Ekta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" r="3535" b="1840"/>
          <a:stretch/>
        </p:blipFill>
        <p:spPr>
          <a:xfrm>
            <a:off x="1478302" y="0"/>
            <a:ext cx="8890572" cy="68579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D17DF-96D6-2946-9A7D-1674DB2E89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9071</TotalTime>
  <Words>699</Words>
  <Application>Microsoft Macintosh PowerPoint</Application>
  <PresentationFormat>Widescreen</PresentationFormat>
  <Paragraphs>204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Calibri Light</vt:lpstr>
      <vt:lpstr>Times</vt:lpstr>
      <vt:lpstr>Times New Roman</vt:lpstr>
      <vt:lpstr>Arial</vt:lpstr>
      <vt:lpstr>Office Theme</vt:lpstr>
      <vt:lpstr>Paper E analysis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Ongoing 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E analysis update</dc:title>
  <dc:creator>Microsoft Office User</dc:creator>
  <cp:lastModifiedBy>Microsoft Office User</cp:lastModifiedBy>
  <cp:revision>27</cp:revision>
  <cp:lastPrinted>2017-02-20T03:48:38Z</cp:lastPrinted>
  <dcterms:created xsi:type="dcterms:W3CDTF">2017-02-20T01:43:42Z</dcterms:created>
  <dcterms:modified xsi:type="dcterms:W3CDTF">2017-02-27T14:35:26Z</dcterms:modified>
</cp:coreProperties>
</file>