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3" r:id="rId4"/>
    <p:sldId id="264" r:id="rId5"/>
    <p:sldId id="259" r:id="rId6"/>
    <p:sldId id="260" r:id="rId7"/>
    <p:sldId id="266" r:id="rId8"/>
    <p:sldId id="257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3"/>
  </p:normalViewPr>
  <p:slideViewPr>
    <p:cSldViewPr snapToGrid="0" snapToObjects="1">
      <p:cViewPr>
        <p:scale>
          <a:sx n="97" d="100"/>
          <a:sy n="97" d="100"/>
        </p:scale>
        <p:origin x="116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0A6AD-A996-7F43-A823-27FA8DAEFD35}" type="datetimeFigureOut">
              <a:rPr lang="en-US" smtClean="0"/>
              <a:t>2/28/17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C9E78-071A-C340-A9AE-FFE1694B9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C9E78-071A-C340-A9AE-FFE1694B9F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52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C9E78-071A-C340-A9AE-FFE1694B9F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BBB9-1C4F-A54F-953A-B707EBCBFFD1}" type="datetime1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FF3D-B7CF-2848-B173-D7A714C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1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CC21-B14E-4F40-A00F-250C9E36BB6D}" type="datetime1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FF3D-B7CF-2848-B173-D7A714C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5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EE1E-3CF6-5641-9F8E-721221EF7161}" type="datetime1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FF3D-B7CF-2848-B173-D7A714C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4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760E-D0A0-5946-84B6-D05908F16194}" type="datetime1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FF3D-B7CF-2848-B173-D7A714C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8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AC7D-F63D-244A-AC4A-D1002B1B20EC}" type="datetime1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FF3D-B7CF-2848-B173-D7A714C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0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E958-637A-DA49-A0C1-2BFE1A64C71D}" type="datetime1">
              <a:rPr lang="en-US" smtClean="0"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FF3D-B7CF-2848-B173-D7A714C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F715-1796-5846-86BC-37C4A21B7E60}" type="datetime1">
              <a:rPr lang="en-US" smtClean="0"/>
              <a:t>2/28/17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FF3D-B7CF-2848-B173-D7A714C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8936-5628-C142-9828-73E11E2C3BBA}" type="datetime1">
              <a:rPr lang="en-US" smtClean="0"/>
              <a:t>2/28/17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FF3D-B7CF-2848-B173-D7A714C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7F79-1B88-3A4F-84BA-558E8B602956}" type="datetime1">
              <a:rPr lang="en-US" smtClean="0"/>
              <a:t>2/28/17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FF3D-B7CF-2848-B173-D7A714C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5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6049-E271-FD48-A51B-9A9D801F1657}" type="datetime1">
              <a:rPr lang="en-US" smtClean="0"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FF3D-B7CF-2848-B173-D7A714C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6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DB4F-91CD-B243-B108-73360E1AD174}" type="datetime1">
              <a:rPr lang="en-US" smtClean="0"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FF3D-B7CF-2848-B173-D7A714C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6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9AE08-D088-4D48-8DC2-78199AD7874A}" type="datetime1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D-B7CF-2848-B173-D7A714C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9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Selection in PCAWG Passenger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 Meyerson</a:t>
            </a:r>
          </a:p>
          <a:p>
            <a:r>
              <a:rPr lang="en-US" dirty="0" smtClean="0"/>
              <a:t>Paper 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FF3D-B7CF-2848-B173-D7A714C4D7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0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Follow-up with weird result from last week about double LOFs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with VAF-GERP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FF3D-B7CF-2848-B173-D7A714C4D7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2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that weirdness from last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FF3D-B7CF-2848-B173-D7A714C4D7EC}" type="slidenum">
              <a:rPr lang="en-US" smtClean="0"/>
              <a:t>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77" y="1440348"/>
            <a:ext cx="3803784" cy="4916002"/>
          </a:xfrm>
        </p:spPr>
      </p:pic>
    </p:spTree>
    <p:extLst>
      <p:ext uri="{BB962C8B-B14F-4D97-AF65-F5344CB8AC3E}">
        <p14:creationId xmlns:p14="http://schemas.microsoft.com/office/powerpoint/2010/main" val="78844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is the explanation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15" y="1581981"/>
            <a:ext cx="5730407" cy="3305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722" y="1690688"/>
            <a:ext cx="5958035" cy="3088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6608" y="4904157"/>
            <a:ext cx="91671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think I discovered that essential genes are less vulnerable to mutation</a:t>
            </a:r>
          </a:p>
          <a:p>
            <a:endParaRPr lang="en-US" sz="1600" dirty="0"/>
          </a:p>
          <a:p>
            <a:r>
              <a:rPr lang="en-US" sz="1600" dirty="0" smtClean="0"/>
              <a:t>This makes good evolutionary sense </a:t>
            </a:r>
            <a:r>
              <a:rPr lang="mr-IN" sz="1600" dirty="0" smtClean="0"/>
              <a:t>–</a:t>
            </a:r>
            <a:r>
              <a:rPr lang="en-US" sz="1600" dirty="0" smtClean="0"/>
              <a:t> we don’t want our essential genes messed with</a:t>
            </a:r>
          </a:p>
          <a:p>
            <a:endParaRPr lang="en-US" sz="1600" dirty="0"/>
          </a:p>
          <a:p>
            <a:r>
              <a:rPr lang="en-US" sz="1600" dirty="0" smtClean="0"/>
              <a:t>Wonder what the mechanism is (shorter genes?, earlier replication timing? </a:t>
            </a:r>
            <a:r>
              <a:rPr lang="mr-IN" sz="1600" dirty="0" smtClean="0"/>
              <a:t>…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r>
              <a:rPr lang="en-US" sz="1600" dirty="0" smtClean="0"/>
              <a:t>Not necessarily a finding that belongs in Paper E - maybe I can do a personal side-project later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FF3D-B7CF-2848-B173-D7A714C4D7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5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Sought deletions from SVs to give me more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13,238 premature stop codons in PCAWG included samples</a:t>
            </a:r>
          </a:p>
          <a:p>
            <a:r>
              <a:rPr lang="ru-RU" dirty="0" smtClean="0"/>
              <a:t>3</a:t>
            </a:r>
            <a:r>
              <a:rPr lang="en-US" dirty="0" smtClean="0"/>
              <a:t>0,150 gene-patients affected by deletions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FF3D-B7CF-2848-B173-D7A714C4D7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2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first pass, there look like there are fewer double LOF events then expected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Table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observed</a:t>
            </a:r>
            <a:r>
              <a:rPr lang="de-DE" dirty="0" smtClean="0"/>
              <a:t> </a:t>
            </a:r>
            <a:r>
              <a:rPr lang="de-DE" dirty="0" err="1" smtClean="0"/>
              <a:t>duplicated</a:t>
            </a:r>
            <a:r>
              <a:rPr lang="de-DE" dirty="0" smtClean="0"/>
              <a:t> LOF </a:t>
            </a:r>
            <a:r>
              <a:rPr lang="de-DE" dirty="0" err="1" smtClean="0"/>
              <a:t>events</a:t>
            </a:r>
            <a:endParaRPr lang="de-DE" dirty="0" smtClean="0"/>
          </a:p>
          <a:p>
            <a:r>
              <a:rPr lang="de-DE" dirty="0" smtClean="0"/>
              <a:t> 0     1     2     3     4     7     8    10 </a:t>
            </a:r>
          </a:p>
          <a:p>
            <a:r>
              <a:rPr lang="de-DE" dirty="0" smtClean="0"/>
              <a:t>11649   136    14     2     1     1     1     1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Table of permuted duplicated LOF events</a:t>
            </a:r>
            <a:endParaRPr lang="en-US" dirty="0"/>
          </a:p>
          <a:p>
            <a:r>
              <a:rPr lang="de-DE" dirty="0" smtClean="0"/>
              <a:t> 0     1     2     3     4     5     6     9    11    12    15    19    23    32    36    42 </a:t>
            </a:r>
          </a:p>
          <a:p>
            <a:r>
              <a:rPr lang="de-DE" dirty="0" smtClean="0"/>
              <a:t>11593   158    22     7     7     5     1     3     1     2     1     1     1     1     1     1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FF3D-B7CF-2848-B173-D7A714C4D7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Look at top under-double-</a:t>
            </a:r>
            <a:r>
              <a:rPr lang="en-US" sz="3600" dirty="0" err="1" smtClean="0"/>
              <a:t>loffed</a:t>
            </a:r>
            <a:r>
              <a:rPr lang="en-US" sz="3600" dirty="0" smtClean="0"/>
              <a:t> genes (p&lt;= 1/10,000)</a:t>
            </a:r>
            <a:br>
              <a:rPr lang="en-US" sz="3600" dirty="0" smtClean="0"/>
            </a:br>
            <a:r>
              <a:rPr lang="en-US" sz="3600" dirty="0" smtClean="0"/>
              <a:t>More in depth analysis suggests my null expectations aren’t realistic though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644533"/>
              </p:ext>
            </p:extLst>
          </p:nvPr>
        </p:nvGraphicFramePr>
        <p:xfrm>
          <a:off x="988917" y="1905137"/>
          <a:ext cx="7678004" cy="45378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9501"/>
                <a:gridCol w="616660"/>
                <a:gridCol w="702365"/>
                <a:gridCol w="4439478"/>
              </a:tblGrid>
              <a:tr h="186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GENE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#dup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#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lof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             comment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</a:tr>
              <a:tr h="186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CCSER1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</a:tr>
              <a:tr h="186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DMD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180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</a:tr>
              <a:tr h="1013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FHIT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</a:rPr>
                        <a:t>253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nhibits MDM2-mediated proteasomal degradation of p53/TP53.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</a:tr>
              <a:tr h="186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IMMP2L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</a:rPr>
                        <a:t>163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</a:tr>
              <a:tr h="186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LRP1B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216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</a:tr>
              <a:tr h="509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LSAMP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</a:rPr>
                        <a:t>163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neuronal ..., may have TSG activity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</a:tr>
              <a:tr h="186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MACROD2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</a:rPr>
                        <a:t>305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</a:tr>
              <a:tr h="186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NAALADL2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</a:tr>
              <a:tr h="341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WWOX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</a:rPr>
                        <a:t>256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pcawg driver, TSG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</a:tr>
              <a:tr h="1181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PARK2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ubiquitin ligase invovled in p53 pathway "may represent a tsg"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</a:tr>
              <a:tr h="186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PDE4D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30" marR="5830" marT="5830" marB="0" anchor="b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FF3D-B7CF-2848-B173-D7A714C4D7EC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59686" y="2782956"/>
            <a:ext cx="30745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median rank is 15269, 16th percentile of essentiality, this is wrong# my expectations overestimate the number of expected duplications for# highly </a:t>
            </a:r>
            <a:r>
              <a:rPr lang="en-US" dirty="0" err="1" smtClean="0"/>
              <a:t>loffed</a:t>
            </a:r>
            <a:r>
              <a:rPr lang="en-US" dirty="0" smtClean="0"/>
              <a:t> genes# honorable mention: TP53, </a:t>
            </a:r>
            <a:r>
              <a:rPr lang="en-US" dirty="0" err="1" smtClean="0"/>
              <a:t>p.value</a:t>
            </a:r>
            <a:r>
              <a:rPr lang="en-US" dirty="0" smtClean="0"/>
              <a:t> 0.0028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3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High-impact variants in </a:t>
            </a:r>
            <a:r>
              <a:rPr lang="en-US" sz="3200" i="1" dirty="0" smtClean="0"/>
              <a:t>driver</a:t>
            </a:r>
            <a:r>
              <a:rPr lang="en-US" sz="3200" dirty="0" smtClean="0"/>
              <a:t> genes achieve higher VAF, suggesting positive selection.</a:t>
            </a:r>
            <a:br>
              <a:rPr lang="en-US" sz="3200" dirty="0" smtClean="0"/>
            </a:br>
            <a:r>
              <a:rPr lang="en-US" sz="3200" dirty="0" smtClean="0"/>
              <a:t>High-impact variants in </a:t>
            </a:r>
            <a:r>
              <a:rPr lang="en-US" sz="3200" i="1" dirty="0" smtClean="0"/>
              <a:t>passenger</a:t>
            </a:r>
            <a:r>
              <a:rPr lang="en-US" sz="3200" dirty="0" smtClean="0"/>
              <a:t> genes achieve lower VAF, suggesting negative selection.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29258"/>
              </p:ext>
            </p:extLst>
          </p:nvPr>
        </p:nvGraphicFramePr>
        <p:xfrm>
          <a:off x="1180616" y="2534856"/>
          <a:ext cx="8958807" cy="3472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6269"/>
                <a:gridCol w="2986269"/>
                <a:gridCol w="2986269"/>
              </a:tblGrid>
              <a:tr h="114203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Signal</a:t>
                      </a:r>
                      <a:r>
                        <a:rPr lang="en-US" sz="2400" baseline="0" dirty="0" smtClean="0"/>
                        <a:t> for negatively correlated gene-wise VAF and GERP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Signal for positively correlated gene-wise VAF and GERP</a:t>
                      </a:r>
                      <a:endParaRPr lang="en-US" sz="2400" dirty="0"/>
                    </a:p>
                  </a:txBody>
                  <a:tcPr/>
                </a:tc>
              </a:tr>
              <a:tr h="114203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PCAWG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driver genes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47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3600" dirty="0" smtClean="0"/>
                        <a:t>0.84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3600" dirty="0" smtClean="0"/>
                        <a:t>7.2e-10</a:t>
                      </a:r>
                      <a:endParaRPr lang="en-US" sz="3600" dirty="0"/>
                    </a:p>
                  </a:txBody>
                  <a:tcPr/>
                </a:tc>
              </a:tr>
              <a:tr h="114203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PCAWG passenger genes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47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r-IN" sz="3600" dirty="0" smtClean="0"/>
                        <a:t>2.34e-11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3600" dirty="0" smtClean="0"/>
                        <a:t>0.19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FF3D-B7CF-2848-B173-D7A714C4D7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4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Here are the BH-significantly VAF-</a:t>
            </a:r>
            <a:r>
              <a:rPr lang="en-US" sz="3200" dirty="0" err="1" smtClean="0"/>
              <a:t>Gerp</a:t>
            </a:r>
            <a:r>
              <a:rPr lang="en-US" sz="3200" dirty="0" smtClean="0"/>
              <a:t> correlated genes: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046470"/>
              </p:ext>
            </p:extLst>
          </p:nvPr>
        </p:nvGraphicFramePr>
        <p:xfrm>
          <a:off x="1027032" y="1816520"/>
          <a:ext cx="1292097" cy="5041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097"/>
              </a:tblGrid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ASAH2B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ASB11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AZI1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C17orf80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C3AR1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C3orf18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CAPZA2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CSMD3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EIF3J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EPOR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u="none" strike="noStrike">
                          <a:effectLst/>
                        </a:rPr>
                        <a:t>FAM209A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GAB1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GPM6A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HPCAL1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IGF2R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MMP14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NEIL3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NUP133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OAS3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POU5F1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PSTK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PTPRM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>
                          <a:effectLst/>
                        </a:rPr>
                        <a:t>RBM14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RNLS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RPL36A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S100A7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SPATA32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SSBP2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STRBP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WHAMM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2064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XKR9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  <a:tr h="13597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249" marR="4249" marT="4249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078008"/>
              </p:ext>
            </p:extLst>
          </p:nvPr>
        </p:nvGraphicFramePr>
        <p:xfrm>
          <a:off x="8893488" y="1690688"/>
          <a:ext cx="1310685" cy="500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0685"/>
              </a:tblGrid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ABCA4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ADAL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ANAPC4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CCDC37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CD9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CDKN1B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CSF2RB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CTNNB1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CTSV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DRG2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EGFL7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KRAS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MAT2B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MMP2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NDUFAF3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PEBP4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PYCR1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RCC2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SBK1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SHISA2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SRSF7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ZFYVE21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ZNF267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  <a:tr h="20009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ZNF493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39" marR="5439" marT="5439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9356" y="1372239"/>
            <a:ext cx="333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Negative VAF-GERP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14253" y="1208141"/>
            <a:ext cx="333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VAF-GERP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23929" y="3414131"/>
            <a:ext cx="2729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Believable that ribosomal proteins need to be maintained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58740" y="1958824"/>
            <a:ext cx="2729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Encouraging that some oncogenes and cell cycle genes are included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FF3D-B7CF-2848-B173-D7A714C4D7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20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444</Words>
  <Application>Microsoft Macintosh PowerPoint</Application>
  <PresentationFormat>Widescreen</PresentationFormat>
  <Paragraphs>150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Mangal</vt:lpstr>
      <vt:lpstr>Arial</vt:lpstr>
      <vt:lpstr>Office Theme</vt:lpstr>
      <vt:lpstr>Selection in PCAWG Passenger</vt:lpstr>
      <vt:lpstr>Table of Contents</vt:lpstr>
      <vt:lpstr>Remember that weirdness from last time</vt:lpstr>
      <vt:lpstr>Here is the explanation</vt:lpstr>
      <vt:lpstr>Sought deletions from SVs to give me more power</vt:lpstr>
      <vt:lpstr>At first pass, there look like there are fewer double LOF events then expected</vt:lpstr>
      <vt:lpstr>Look at top under-double-loffed genes (p&lt;= 1/10,000) More in depth analysis suggests my null expectations aren’t realistic though</vt:lpstr>
      <vt:lpstr>High-impact variants in driver genes achieve higher VAF, suggesting positive selection. High-impact variants in passenger genes achieve lower VAF, suggesting negative selection.</vt:lpstr>
      <vt:lpstr>Here are the BH-significantly VAF-Gerp correlated genes: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Meyerson</dc:creator>
  <cp:lastModifiedBy>Will Meyerson</cp:lastModifiedBy>
  <cp:revision>13</cp:revision>
  <dcterms:created xsi:type="dcterms:W3CDTF">2017-02-28T18:54:38Z</dcterms:created>
  <dcterms:modified xsi:type="dcterms:W3CDTF">2017-03-01T02:12:59Z</dcterms:modified>
</cp:coreProperties>
</file>