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2" r:id="rId7"/>
    <p:sldId id="261" r:id="rId8"/>
    <p:sldId id="273" r:id="rId9"/>
    <p:sldId id="272" r:id="rId10"/>
    <p:sldId id="274" r:id="rId11"/>
    <p:sldId id="275" r:id="rId12"/>
    <p:sldId id="276" r:id="rId13"/>
    <p:sldId id="284" r:id="rId14"/>
    <p:sldId id="277" r:id="rId15"/>
    <p:sldId id="278" r:id="rId16"/>
    <p:sldId id="279" r:id="rId17"/>
    <p:sldId id="281" r:id="rId18"/>
    <p:sldId id="280" r:id="rId19"/>
    <p:sldId id="282" r:id="rId20"/>
    <p:sldId id="283" r:id="rId21"/>
    <p:sldId id="285" r:id="rId22"/>
    <p:sldId id="287" r:id="rId23"/>
    <p:sldId id="288"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43"/>
  </p:normalViewPr>
  <p:slideViewPr>
    <p:cSldViewPr snapToGrid="0" snapToObjects="1">
      <p:cViewPr>
        <p:scale>
          <a:sx n="75" d="100"/>
          <a:sy n="75" d="100"/>
        </p:scale>
        <p:origin x="1960"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93A97-D002-6049-8F94-3F0266F5ABD1}" type="datetimeFigureOut">
              <a:rPr lang="en-US" smtClean="0"/>
              <a:t>2/28/17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A9B7E-E898-8C41-A295-0D5C439A4F86}" type="slidenum">
              <a:rPr lang="en-US" smtClean="0"/>
              <a:t>‹#›</a:t>
            </a:fld>
            <a:endParaRPr lang="en-US"/>
          </a:p>
        </p:txBody>
      </p:sp>
    </p:spTree>
    <p:extLst>
      <p:ext uri="{BB962C8B-B14F-4D97-AF65-F5344CB8AC3E}">
        <p14:creationId xmlns:p14="http://schemas.microsoft.com/office/powerpoint/2010/main" val="160559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A9B7E-E898-8C41-A295-0D5C439A4F86}" type="slidenum">
              <a:rPr lang="en-US" smtClean="0"/>
              <a:t>23</a:t>
            </a:fld>
            <a:endParaRPr lang="en-US"/>
          </a:p>
        </p:txBody>
      </p:sp>
    </p:spTree>
    <p:extLst>
      <p:ext uri="{BB962C8B-B14F-4D97-AF65-F5344CB8AC3E}">
        <p14:creationId xmlns:p14="http://schemas.microsoft.com/office/powerpoint/2010/main" val="208678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492EB-4473-BA49-9042-6D87A11EBC06}" type="datetime1">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213024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949828-20BD-2748-B85F-E2EC9CF68405}" type="datetime1">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82464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71E0-5CFB-9640-AB4B-D164B0EDEFA7}" type="datetime1">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69512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F15B9-1DD8-FE49-819A-410A133654F8}" type="datetime1">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4504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5C56F-6C99-394A-9B6E-6DD9876361AA}" type="datetime1">
              <a:rPr lang="en-US" smtClean="0"/>
              <a:t>2/28/17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30525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8EC3DC-E8AE-884B-822B-1D393104B4F5}" type="datetime1">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1290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A815BE-1729-364B-A0B8-E6211AC5036D}" type="datetime1">
              <a:rPr lang="en-US" smtClean="0"/>
              <a:t>2/28/17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4073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BBE40-5762-684B-84D2-88F1351931DE}" type="datetime1">
              <a:rPr lang="en-US" smtClean="0"/>
              <a:t>2/28/17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68101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0CC35-C4D1-1442-8395-78CD14F64F68}" type="datetime1">
              <a:rPr lang="en-US" smtClean="0"/>
              <a:t>2/28/17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81727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D84A7-0CA8-F245-9A91-1B43AC915EDF}" type="datetime1">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34666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F2732-AB8C-3C4D-A884-03E70E674B00}" type="datetime1">
              <a:rPr lang="en-US" smtClean="0"/>
              <a:t>2/28/17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9FB35-B0E0-234A-88A6-BBA64804A40E}" type="slidenum">
              <a:rPr lang="en-US" smtClean="0"/>
              <a:t>‹#›</a:t>
            </a:fld>
            <a:endParaRPr lang="en-US"/>
          </a:p>
        </p:txBody>
      </p:sp>
    </p:spTree>
    <p:extLst>
      <p:ext uri="{BB962C8B-B14F-4D97-AF65-F5344CB8AC3E}">
        <p14:creationId xmlns:p14="http://schemas.microsoft.com/office/powerpoint/2010/main" val="1053087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9805F-94BA-DC42-AED6-9BAD26CA1137}" type="datetime1">
              <a:rPr lang="en-US" smtClean="0"/>
              <a:t>2/28/17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9FB35-B0E0-234A-88A6-BBA64804A40E}" type="slidenum">
              <a:rPr lang="en-US" smtClean="0"/>
              <a:t>‹#›</a:t>
            </a:fld>
            <a:endParaRPr lang="en-US"/>
          </a:p>
        </p:txBody>
      </p:sp>
    </p:spTree>
    <p:extLst>
      <p:ext uri="{BB962C8B-B14F-4D97-AF65-F5344CB8AC3E}">
        <p14:creationId xmlns:p14="http://schemas.microsoft.com/office/powerpoint/2010/main" val="1909568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 studies in comparative cancer genomics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E79FB35-B0E0-234A-88A6-BBA64804A40E}" type="slidenum">
              <a:rPr lang="en-US" smtClean="0"/>
              <a:t>1</a:t>
            </a:fld>
            <a:endParaRPr lang="en-US"/>
          </a:p>
        </p:txBody>
      </p:sp>
    </p:spTree>
    <p:extLst>
      <p:ext uri="{BB962C8B-B14F-4D97-AF65-F5344CB8AC3E}">
        <p14:creationId xmlns:p14="http://schemas.microsoft.com/office/powerpoint/2010/main" val="696903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511300"/>
            <a:ext cx="9664700" cy="3835400"/>
          </a:xfrm>
          <a:prstGeom prst="rect">
            <a:avLst/>
          </a:prstGeom>
        </p:spPr>
      </p:pic>
      <p:sp>
        <p:nvSpPr>
          <p:cNvPr id="5" name="Slide Number Placeholder 4"/>
          <p:cNvSpPr>
            <a:spLocks noGrp="1"/>
          </p:cNvSpPr>
          <p:nvPr>
            <p:ph type="sldNum" sz="quarter" idx="12"/>
          </p:nvPr>
        </p:nvSpPr>
        <p:spPr/>
        <p:txBody>
          <a:bodyPr/>
          <a:lstStyle/>
          <a:p>
            <a:fld id="{EE79FB35-B0E0-234A-88A6-BBA64804A40E}" type="slidenum">
              <a:rPr lang="en-US" smtClean="0"/>
              <a:t>10</a:t>
            </a:fld>
            <a:endParaRPr lang="en-US"/>
          </a:p>
        </p:txBody>
      </p:sp>
    </p:spTree>
    <p:extLst>
      <p:ext uri="{BB962C8B-B14F-4D97-AF65-F5344CB8AC3E}">
        <p14:creationId xmlns:p14="http://schemas.microsoft.com/office/powerpoint/2010/main" val="107387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1683" y="1825625"/>
            <a:ext cx="4848633" cy="4351338"/>
          </a:xfrm>
        </p:spPr>
      </p:pic>
      <p:sp>
        <p:nvSpPr>
          <p:cNvPr id="5" name="Title 4"/>
          <p:cNvSpPr>
            <a:spLocks noGrp="1"/>
          </p:cNvSpPr>
          <p:nvPr>
            <p:ph type="title"/>
          </p:nvPr>
        </p:nvSpPr>
        <p:spPr/>
        <p:txBody>
          <a:bodyPr/>
          <a:lstStyle/>
          <a:p>
            <a:r>
              <a:rPr lang="en-US" dirty="0" smtClean="0"/>
              <a:t>Some animals are really big</a:t>
            </a:r>
            <a:endParaRPr lang="en-US" dirty="0"/>
          </a:p>
        </p:txBody>
      </p:sp>
      <p:sp>
        <p:nvSpPr>
          <p:cNvPr id="6" name="Slide Number Placeholder 5"/>
          <p:cNvSpPr>
            <a:spLocks noGrp="1"/>
          </p:cNvSpPr>
          <p:nvPr>
            <p:ph type="sldNum" sz="quarter" idx="12"/>
          </p:nvPr>
        </p:nvSpPr>
        <p:spPr/>
        <p:txBody>
          <a:bodyPr/>
          <a:lstStyle/>
          <a:p>
            <a:fld id="{EE79FB35-B0E0-234A-88A6-BBA64804A40E}" type="slidenum">
              <a:rPr lang="en-US" smtClean="0"/>
              <a:t>11</a:t>
            </a:fld>
            <a:endParaRPr lang="en-US"/>
          </a:p>
        </p:txBody>
      </p:sp>
    </p:spTree>
    <p:extLst>
      <p:ext uri="{BB962C8B-B14F-4D97-AF65-F5344CB8AC3E}">
        <p14:creationId xmlns:p14="http://schemas.microsoft.com/office/powerpoint/2010/main" val="1490169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would expect big animals to get cancer much earlier, but they don’t (</a:t>
            </a:r>
            <a:r>
              <a:rPr lang="en-US" dirty="0" err="1" smtClean="0"/>
              <a:t>Peto’s</a:t>
            </a:r>
            <a:r>
              <a:rPr lang="en-US" dirty="0" smtClean="0"/>
              <a:t> paradox)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690688"/>
            <a:ext cx="5126516"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08" y="2395959"/>
            <a:ext cx="5071189" cy="2921308"/>
          </a:xfrm>
          <a:prstGeom prst="rect">
            <a:avLst/>
          </a:prstGeom>
        </p:spPr>
      </p:pic>
      <p:sp>
        <p:nvSpPr>
          <p:cNvPr id="6" name="TextBox 5"/>
          <p:cNvSpPr txBox="1"/>
          <p:nvPr/>
        </p:nvSpPr>
        <p:spPr>
          <a:xfrm>
            <a:off x="1030147" y="5567423"/>
            <a:ext cx="3808071" cy="923330"/>
          </a:xfrm>
          <a:prstGeom prst="rect">
            <a:avLst/>
          </a:prstGeom>
          <a:noFill/>
        </p:spPr>
        <p:txBody>
          <a:bodyPr wrap="square" rtlCol="0">
            <a:spAutoFit/>
          </a:bodyPr>
          <a:lstStyle/>
          <a:p>
            <a:r>
              <a:rPr lang="en-US" dirty="0" smtClean="0">
                <a:solidFill>
                  <a:schemeClr val="bg1">
                    <a:lumMod val="75000"/>
                  </a:schemeClr>
                </a:solidFill>
              </a:rPr>
              <a:t>Figure credit: </a:t>
            </a:r>
            <a:r>
              <a:rPr lang="en-US" dirty="0" err="1" smtClean="0">
                <a:solidFill>
                  <a:schemeClr val="bg1">
                    <a:lumMod val="75000"/>
                  </a:schemeClr>
                </a:solidFill>
              </a:rPr>
              <a:t>Gaugrhan</a:t>
            </a:r>
            <a:r>
              <a:rPr lang="en-US" dirty="0" smtClean="0">
                <a:solidFill>
                  <a:schemeClr val="bg1">
                    <a:lumMod val="75000"/>
                  </a:schemeClr>
                </a:solidFill>
              </a:rPr>
              <a:t> S. </a:t>
            </a:r>
            <a:r>
              <a:rPr lang="en-US" i="1" dirty="0" smtClean="0">
                <a:solidFill>
                  <a:schemeClr val="bg1">
                    <a:lumMod val="75000"/>
                  </a:schemeClr>
                </a:solidFill>
              </a:rPr>
              <a:t>et al</a:t>
            </a:r>
            <a:r>
              <a:rPr lang="en-US" dirty="0" smtClean="0">
                <a:solidFill>
                  <a:schemeClr val="bg1">
                    <a:lumMod val="75000"/>
                  </a:schemeClr>
                </a:solidFill>
              </a:rPr>
              <a:t>., Evolutionary biology: How elephants beat cancer. </a:t>
            </a:r>
            <a:r>
              <a:rPr lang="pt-BR" dirty="0">
                <a:solidFill>
                  <a:schemeClr val="bg1">
                    <a:lumMod val="75000"/>
                  </a:schemeClr>
                </a:solidFill>
              </a:rPr>
              <a:t> </a:t>
            </a:r>
            <a:r>
              <a:rPr lang="pt-BR" dirty="0" err="1">
                <a:solidFill>
                  <a:schemeClr val="bg1">
                    <a:lumMod val="75000"/>
                  </a:schemeClr>
                </a:solidFill>
              </a:rPr>
              <a:t>eLife</a:t>
            </a:r>
            <a:r>
              <a:rPr lang="pt-BR" dirty="0">
                <a:solidFill>
                  <a:schemeClr val="bg1">
                    <a:lumMod val="75000"/>
                  </a:schemeClr>
                </a:solidFill>
              </a:rPr>
              <a:t> </a:t>
            </a:r>
            <a:r>
              <a:rPr lang="pt-BR" dirty="0" smtClean="0">
                <a:solidFill>
                  <a:schemeClr val="bg1">
                    <a:lumMod val="75000"/>
                  </a:schemeClr>
                </a:solidFill>
              </a:rPr>
              <a:t>2016;5:e21864.</a:t>
            </a:r>
            <a:r>
              <a:rPr lang="en-US" dirty="0" smtClean="0">
                <a:solidFill>
                  <a:schemeClr val="bg1">
                    <a:lumMod val="75000"/>
                  </a:schemeClr>
                </a:solidFill>
              </a:rPr>
              <a:t>  </a:t>
            </a:r>
            <a:endParaRPr lang="en-US" dirty="0">
              <a:solidFill>
                <a:schemeClr val="bg1">
                  <a:lumMod val="75000"/>
                </a:schemeClr>
              </a:solidFill>
            </a:endParaRPr>
          </a:p>
        </p:txBody>
      </p:sp>
      <p:sp>
        <p:nvSpPr>
          <p:cNvPr id="8" name="Slide Number Placeholder 7"/>
          <p:cNvSpPr>
            <a:spLocks noGrp="1"/>
          </p:cNvSpPr>
          <p:nvPr>
            <p:ph type="sldNum" sz="quarter" idx="12"/>
          </p:nvPr>
        </p:nvSpPr>
        <p:spPr/>
        <p:txBody>
          <a:bodyPr/>
          <a:lstStyle/>
          <a:p>
            <a:fld id="{EE79FB35-B0E0-234A-88A6-BBA64804A40E}" type="slidenum">
              <a:rPr lang="en-US" smtClean="0"/>
              <a:t>12</a:t>
            </a:fld>
            <a:endParaRPr lang="en-US"/>
          </a:p>
        </p:txBody>
      </p:sp>
    </p:spTree>
    <p:extLst>
      <p:ext uri="{BB962C8B-B14F-4D97-AF65-F5344CB8AC3E}">
        <p14:creationId xmlns:p14="http://schemas.microsoft.com/office/powerpoint/2010/main" val="181855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They followed up with hints that elephants have more copies of TP53 “The Guardian of the Genome”</a:t>
            </a:r>
            <a:endParaRPr lang="en-US" dirty="0"/>
          </a:p>
        </p:txBody>
      </p:sp>
      <p:sp>
        <p:nvSpPr>
          <p:cNvPr id="3" name="Content Placeholder 2"/>
          <p:cNvSpPr>
            <a:spLocks noGrp="1"/>
          </p:cNvSpPr>
          <p:nvPr>
            <p:ph idx="1"/>
          </p:nvPr>
        </p:nvSpPr>
        <p:spPr/>
        <p:txBody>
          <a:bodyPr/>
          <a:lstStyle/>
          <a:p>
            <a:r>
              <a:rPr lang="en-US" dirty="0" smtClean="0"/>
              <a:t>Used BLAT on Human TP53 sequence against 61 mammal genomes and </a:t>
            </a:r>
            <a:r>
              <a:rPr lang="en-US" dirty="0"/>
              <a:t>extinct American mastodon, woolly mammoth, and Columbian </a:t>
            </a:r>
            <a:r>
              <a:rPr lang="en-US" dirty="0" err="1"/>
              <a:t>mammoth</a:t>
            </a:r>
            <a:r>
              <a:rPr lang="en-US" dirty="0" err="1" smtClean="0"/>
              <a:t>genome</a:t>
            </a:r>
            <a:r>
              <a:rPr lang="en-US" dirty="0" smtClean="0"/>
              <a:t> to find canonical TP53 in each species</a:t>
            </a:r>
          </a:p>
          <a:p>
            <a:r>
              <a:rPr lang="en-US" dirty="0" smtClean="0"/>
              <a:t>From CDS of the canonical TP53 in each elephant, used BLAT on the rest of that elephant’s genome to find TP53 orthologues </a:t>
            </a:r>
          </a:p>
          <a:p>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13</a:t>
            </a:fld>
            <a:endParaRPr lang="en-US"/>
          </a:p>
        </p:txBody>
      </p:sp>
    </p:spTree>
    <p:extLst>
      <p:ext uri="{BB962C8B-B14F-4D97-AF65-F5344CB8AC3E}">
        <p14:creationId xmlns:p14="http://schemas.microsoft.com/office/powerpoint/2010/main" val="130889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Elephants have many more copies of “The Guardian of the Genome” (TP53) than do their relatives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0081" y="1423686"/>
            <a:ext cx="4226361" cy="5259298"/>
          </a:xfrm>
        </p:spPr>
      </p:pic>
      <p:sp>
        <p:nvSpPr>
          <p:cNvPr id="5" name="Slide Number Placeholder 4"/>
          <p:cNvSpPr>
            <a:spLocks noGrp="1"/>
          </p:cNvSpPr>
          <p:nvPr>
            <p:ph type="sldNum" sz="quarter" idx="12"/>
          </p:nvPr>
        </p:nvSpPr>
        <p:spPr/>
        <p:txBody>
          <a:bodyPr/>
          <a:lstStyle/>
          <a:p>
            <a:fld id="{EE79FB35-B0E0-234A-88A6-BBA64804A40E}" type="slidenum">
              <a:rPr lang="en-US" smtClean="0"/>
              <a:t>14</a:t>
            </a:fld>
            <a:endParaRPr lang="en-US"/>
          </a:p>
        </p:txBody>
      </p:sp>
    </p:spTree>
    <p:extLst>
      <p:ext uri="{BB962C8B-B14F-4D97-AF65-F5344CB8AC3E}">
        <p14:creationId xmlns:p14="http://schemas.microsoft.com/office/powerpoint/2010/main" val="28298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Throughout history, elephant size has increased in tandem with TP53 copy number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905" y="1825625"/>
            <a:ext cx="5273012" cy="4884094"/>
          </a:xfrm>
        </p:spPr>
      </p:pic>
      <p:sp>
        <p:nvSpPr>
          <p:cNvPr id="5" name="Slide Number Placeholder 4"/>
          <p:cNvSpPr>
            <a:spLocks noGrp="1"/>
          </p:cNvSpPr>
          <p:nvPr>
            <p:ph type="sldNum" sz="quarter" idx="12"/>
          </p:nvPr>
        </p:nvSpPr>
        <p:spPr/>
        <p:txBody>
          <a:bodyPr/>
          <a:lstStyle/>
          <a:p>
            <a:fld id="{EE79FB35-B0E0-234A-88A6-BBA64804A40E}" type="slidenum">
              <a:rPr lang="en-US" smtClean="0"/>
              <a:t>15</a:t>
            </a:fld>
            <a:endParaRPr lang="en-US"/>
          </a:p>
        </p:txBody>
      </p:sp>
    </p:spTree>
    <p:extLst>
      <p:ext uri="{BB962C8B-B14F-4D97-AF65-F5344CB8AC3E}">
        <p14:creationId xmlns:p14="http://schemas.microsoft.com/office/powerpoint/2010/main" val="114540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least some of these extra TP53 copies are transcribed in some profiled cell types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466" y="1690688"/>
            <a:ext cx="3991554" cy="4925252"/>
          </a:xfrm>
        </p:spPr>
      </p:pic>
      <p:sp>
        <p:nvSpPr>
          <p:cNvPr id="6" name="TextBox 5"/>
          <p:cNvSpPr txBox="1"/>
          <p:nvPr/>
        </p:nvSpPr>
        <p:spPr>
          <a:xfrm>
            <a:off x="5993027" y="2286000"/>
            <a:ext cx="4893276" cy="1477328"/>
          </a:xfrm>
          <a:prstGeom prst="rect">
            <a:avLst/>
          </a:prstGeom>
          <a:noFill/>
        </p:spPr>
        <p:txBody>
          <a:bodyPr wrap="square" rtlCol="0">
            <a:spAutoFit/>
          </a:bodyPr>
          <a:lstStyle/>
          <a:p>
            <a:r>
              <a:rPr lang="en-US" dirty="0" smtClean="0"/>
              <a:t>A lot less impressive when you see how few isoforms are actually transcribed</a:t>
            </a:r>
          </a:p>
          <a:p>
            <a:endParaRPr lang="en-US" dirty="0" smtClean="0"/>
          </a:p>
          <a:p>
            <a:r>
              <a:rPr lang="en-US" dirty="0" smtClean="0"/>
              <a:t>Maybe there are yet-</a:t>
            </a:r>
            <a:r>
              <a:rPr lang="en-US" dirty="0" err="1" smtClean="0"/>
              <a:t>unprofiled</a:t>
            </a:r>
            <a:r>
              <a:rPr lang="en-US" dirty="0" smtClean="0"/>
              <a:t> tissues that express other isoforms?</a:t>
            </a:r>
            <a:endParaRPr lang="en-US" dirty="0"/>
          </a:p>
        </p:txBody>
      </p:sp>
      <p:sp>
        <p:nvSpPr>
          <p:cNvPr id="7" name="Slide Number Placeholder 6"/>
          <p:cNvSpPr>
            <a:spLocks noGrp="1"/>
          </p:cNvSpPr>
          <p:nvPr>
            <p:ph type="sldNum" sz="quarter" idx="12"/>
          </p:nvPr>
        </p:nvSpPr>
        <p:spPr/>
        <p:txBody>
          <a:bodyPr/>
          <a:lstStyle/>
          <a:p>
            <a:fld id="{EE79FB35-B0E0-234A-88A6-BBA64804A40E}" type="slidenum">
              <a:rPr lang="en-US" smtClean="0"/>
              <a:t>16</a:t>
            </a:fld>
            <a:endParaRPr lang="en-US"/>
          </a:p>
        </p:txBody>
      </p:sp>
    </p:spTree>
    <p:extLst>
      <p:ext uri="{BB962C8B-B14F-4D97-AF65-F5344CB8AC3E}">
        <p14:creationId xmlns:p14="http://schemas.microsoft.com/office/powerpoint/2010/main" val="143184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Elephant cells undergo apoptosis more easily than do the cells of related species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75826"/>
            <a:ext cx="10515600" cy="3250936"/>
          </a:xfrm>
        </p:spPr>
      </p:pic>
      <p:sp>
        <p:nvSpPr>
          <p:cNvPr id="5" name="Slide Number Placeholder 4"/>
          <p:cNvSpPr>
            <a:spLocks noGrp="1"/>
          </p:cNvSpPr>
          <p:nvPr>
            <p:ph type="sldNum" sz="quarter" idx="12"/>
          </p:nvPr>
        </p:nvSpPr>
        <p:spPr/>
        <p:txBody>
          <a:bodyPr/>
          <a:lstStyle/>
          <a:p>
            <a:fld id="{EE79FB35-B0E0-234A-88A6-BBA64804A40E}" type="slidenum">
              <a:rPr lang="en-US" smtClean="0"/>
              <a:t>17</a:t>
            </a:fld>
            <a:endParaRPr lang="en-US"/>
          </a:p>
        </p:txBody>
      </p:sp>
    </p:spTree>
    <p:extLst>
      <p:ext uri="{BB962C8B-B14F-4D97-AF65-F5344CB8AC3E}">
        <p14:creationId xmlns:p14="http://schemas.microsoft.com/office/powerpoint/2010/main" val="142058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endParaRPr lang="en-US" dirty="0" smtClean="0"/>
          </a:p>
          <a:p>
            <a:r>
              <a:rPr lang="en-US" dirty="0"/>
              <a:t>The TP53RTG repertoire expanded through repeated segmental duplications</a:t>
            </a:r>
          </a:p>
          <a:p>
            <a:r>
              <a:rPr lang="en-US" dirty="0" smtClean="0"/>
              <a:t>TP53RTG</a:t>
            </a:r>
            <a:r>
              <a:rPr lang="en-US" dirty="0"/>
              <a:t> copy number expansion is correlated with proboscidean body </a:t>
            </a:r>
            <a:r>
              <a:rPr lang="en-US" dirty="0" smtClean="0"/>
              <a:t>size</a:t>
            </a:r>
          </a:p>
          <a:p>
            <a:r>
              <a:rPr lang="en-US" dirty="0" smtClean="0"/>
              <a:t>TP53RTG12</a:t>
            </a:r>
            <a:r>
              <a:rPr lang="en-US" dirty="0"/>
              <a:t> is transcribed from a transposable element derived promoter</a:t>
            </a:r>
          </a:p>
          <a:p>
            <a:r>
              <a:rPr lang="en-US" dirty="0"/>
              <a:t>Elephant cells likely express TP53RTG proteins and numerous isoforms of TP53</a:t>
            </a:r>
          </a:p>
          <a:p>
            <a:r>
              <a:rPr lang="en-US" dirty="0"/>
              <a:t>Elephant cells have an enhanced TP53-dependent DNA-damage </a:t>
            </a:r>
            <a:r>
              <a:rPr lang="en-US" dirty="0" smtClean="0"/>
              <a:t>response</a:t>
            </a:r>
          </a:p>
          <a:p>
            <a:r>
              <a:rPr lang="en-US" dirty="0"/>
              <a:t>TP53RTG genes are required for enhanced TP53 signaling and DNA-damage responses</a:t>
            </a:r>
          </a:p>
          <a:p>
            <a:r>
              <a:rPr lang="en-US" dirty="0"/>
              <a:t>TP53RTG12 enhances TP53 signaling and DNA-damage responses via a </a:t>
            </a:r>
            <a:r>
              <a:rPr lang="en-US" dirty="0" err="1"/>
              <a:t>transdominant</a:t>
            </a:r>
            <a:r>
              <a:rPr lang="en-US" dirty="0"/>
              <a:t> </a:t>
            </a:r>
            <a:r>
              <a:rPr lang="en-US" dirty="0" smtClean="0"/>
              <a:t>mechanism</a:t>
            </a:r>
          </a:p>
          <a:p>
            <a:r>
              <a:rPr lang="en-US" dirty="0"/>
              <a:t>What do extra TP53 genes cost?</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18</a:t>
            </a:fld>
            <a:endParaRPr lang="en-US"/>
          </a:p>
        </p:txBody>
      </p:sp>
    </p:spTree>
    <p:extLst>
      <p:ext uri="{BB962C8B-B14F-4D97-AF65-F5344CB8AC3E}">
        <p14:creationId xmlns:p14="http://schemas.microsoft.com/office/powerpoint/2010/main" val="100497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would have liked to see more controls</a:t>
            </a:r>
            <a:endParaRPr lang="en-US" dirty="0"/>
          </a:p>
        </p:txBody>
      </p:sp>
      <p:sp>
        <p:nvSpPr>
          <p:cNvPr id="3" name="Content Placeholder 2"/>
          <p:cNvSpPr>
            <a:spLocks noGrp="1"/>
          </p:cNvSpPr>
          <p:nvPr>
            <p:ph idx="1"/>
          </p:nvPr>
        </p:nvSpPr>
        <p:spPr/>
        <p:txBody>
          <a:bodyPr/>
          <a:lstStyle/>
          <a:p>
            <a:r>
              <a:rPr lang="en-US" dirty="0" smtClean="0"/>
              <a:t>What if elephants just have more copy number of genes generally?</a:t>
            </a:r>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19</a:t>
            </a:fld>
            <a:endParaRPr lang="en-US"/>
          </a:p>
        </p:txBody>
      </p:sp>
    </p:spTree>
    <p:extLst>
      <p:ext uri="{BB962C8B-B14F-4D97-AF65-F5344CB8AC3E}">
        <p14:creationId xmlns:p14="http://schemas.microsoft.com/office/powerpoint/2010/main" val="16497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 afflicts all multicellular organisms </a:t>
            </a:r>
            <a:r>
              <a:rPr lang="mr-IN" dirty="0" smtClean="0"/>
              <a:t>…</a:t>
            </a:r>
            <a:r>
              <a:rPr lang="en-US" dirty="0" smtClean="0"/>
              <a:t> to varying extents</a:t>
            </a:r>
            <a:endParaRPr lang="en-US" dirty="0"/>
          </a:p>
        </p:txBody>
      </p:sp>
      <p:sp>
        <p:nvSpPr>
          <p:cNvPr id="3" name="Content Placeholder 2"/>
          <p:cNvSpPr>
            <a:spLocks noGrp="1"/>
          </p:cNvSpPr>
          <p:nvPr>
            <p:ph idx="1"/>
          </p:nvPr>
        </p:nvSpPr>
        <p:spPr>
          <a:xfrm>
            <a:off x="838200" y="1825624"/>
            <a:ext cx="10515600" cy="4748795"/>
          </a:xfrm>
        </p:spPr>
        <p:txBody>
          <a:bodyPr>
            <a:normAutofit fontScale="85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err="1" smtClean="0"/>
              <a:t>Domazet-Lošo</a:t>
            </a:r>
            <a:r>
              <a:rPr lang="en-US" dirty="0"/>
              <a:t>, T. </a:t>
            </a:r>
            <a:r>
              <a:rPr lang="en-US" i="1" dirty="0"/>
              <a:t>et al.</a:t>
            </a:r>
            <a:r>
              <a:rPr lang="en-US" dirty="0"/>
              <a:t> Naturally occurring </a:t>
            </a:r>
            <a:r>
              <a:rPr lang="en-US" dirty="0" err="1"/>
              <a:t>tumours</a:t>
            </a:r>
            <a:r>
              <a:rPr lang="en-US" dirty="0"/>
              <a:t> in the basal metazoan </a:t>
            </a:r>
            <a:r>
              <a:rPr lang="en-US" i="1" dirty="0"/>
              <a:t>Hydra</a:t>
            </a:r>
            <a:r>
              <a:rPr lang="en-US" dirty="0"/>
              <a:t>. </a:t>
            </a:r>
            <a:r>
              <a:rPr lang="en-US" i="1" dirty="0"/>
              <a:t>Nat. </a:t>
            </a:r>
            <a:r>
              <a:rPr lang="en-US" i="1" dirty="0" err="1"/>
              <a:t>Commun</a:t>
            </a:r>
            <a:r>
              <a:rPr lang="en-US" i="1" dirty="0"/>
              <a:t>.</a:t>
            </a:r>
            <a:r>
              <a:rPr lang="en-US" dirty="0"/>
              <a:t> 5:4222 </a:t>
            </a:r>
            <a:r>
              <a:rPr lang="en-US" dirty="0" err="1"/>
              <a:t>doi</a:t>
            </a:r>
            <a:r>
              <a:rPr lang="en-US" dirty="0"/>
              <a:t>: 10.1038/ncomms5222 (2014</a:t>
            </a:r>
            <a:r>
              <a:rPr lang="en-US" dirty="0" smtClean="0"/>
              <a:t>).</a:t>
            </a:r>
          </a:p>
          <a:p>
            <a:r>
              <a:rPr lang="en-US" dirty="0" err="1" smtClean="0"/>
              <a:t>Doonan</a:t>
            </a:r>
            <a:r>
              <a:rPr lang="en-US" dirty="0" smtClean="0"/>
              <a:t>, J. and </a:t>
            </a:r>
            <a:r>
              <a:rPr lang="en-US" dirty="0" err="1" smtClean="0"/>
              <a:t>Sablowski</a:t>
            </a:r>
            <a:r>
              <a:rPr lang="en-US" dirty="0" smtClean="0"/>
              <a:t>, R. Walls around </a:t>
            </a:r>
            <a:r>
              <a:rPr lang="en-US" dirty="0" err="1" smtClean="0"/>
              <a:t>tumours</a:t>
            </a:r>
            <a:r>
              <a:rPr lang="en-US" dirty="0" smtClean="0"/>
              <a:t> </a:t>
            </a:r>
            <a:r>
              <a:rPr lang="mr-IN" dirty="0" smtClean="0"/>
              <a:t>–</a:t>
            </a:r>
            <a:r>
              <a:rPr lang="en-US" dirty="0" smtClean="0"/>
              <a:t> why plants 	do not develop cancer. </a:t>
            </a:r>
            <a:r>
              <a:rPr lang="en-US" i="1" dirty="0" smtClean="0"/>
              <a:t>Nat. Reviews Cancer</a:t>
            </a:r>
            <a:r>
              <a:rPr lang="en-US" dirty="0" smtClean="0"/>
              <a:t>. 10:794-802 </a:t>
            </a:r>
            <a:r>
              <a:rPr lang="en-US" dirty="0" err="1" smtClean="0"/>
              <a:t>doi</a:t>
            </a:r>
            <a:r>
              <a:rPr lang="en-US" dirty="0" smtClean="0"/>
              <a:t>:</a:t>
            </a:r>
            <a:r>
              <a:rPr lang="mr-IN" dirty="0" smtClean="0"/>
              <a:t>10.1038/nrc2942</a:t>
            </a:r>
            <a:r>
              <a:rPr lang="en-US" dirty="0" smtClean="0"/>
              <a:t> (2010).</a:t>
            </a:r>
            <a:endParaRPr lang="en-US" dirty="0"/>
          </a:p>
        </p:txBody>
      </p:sp>
      <p:pic>
        <p:nvPicPr>
          <p:cNvPr id="4" name="Picture 3"/>
          <p:cNvPicPr>
            <a:picLocks noChangeAspect="1"/>
          </p:cNvPicPr>
          <p:nvPr/>
        </p:nvPicPr>
        <p:blipFill>
          <a:blip r:embed="rId2"/>
          <a:stretch>
            <a:fillRect/>
          </a:stretch>
        </p:blipFill>
        <p:spPr>
          <a:xfrm>
            <a:off x="838201" y="1817684"/>
            <a:ext cx="4138914" cy="3392552"/>
          </a:xfrm>
          <a:prstGeom prst="rect">
            <a:avLst/>
          </a:prstGeom>
        </p:spPr>
      </p:pic>
      <p:pic>
        <p:nvPicPr>
          <p:cNvPr id="5" name="Picture 4"/>
          <p:cNvPicPr>
            <a:picLocks noChangeAspect="1"/>
          </p:cNvPicPr>
          <p:nvPr/>
        </p:nvPicPr>
        <p:blipFill>
          <a:blip r:embed="rId3"/>
          <a:stretch>
            <a:fillRect/>
          </a:stretch>
        </p:blipFill>
        <p:spPr>
          <a:xfrm>
            <a:off x="5565625" y="1854465"/>
            <a:ext cx="4596947" cy="3355771"/>
          </a:xfrm>
          <a:prstGeom prst="rect">
            <a:avLst/>
          </a:prstGeom>
        </p:spPr>
      </p:pic>
      <p:sp>
        <p:nvSpPr>
          <p:cNvPr id="6" name="TextBox 5"/>
          <p:cNvSpPr txBox="1"/>
          <p:nvPr/>
        </p:nvSpPr>
        <p:spPr>
          <a:xfrm>
            <a:off x="10213211" y="4386805"/>
            <a:ext cx="1836035" cy="923330"/>
          </a:xfrm>
          <a:prstGeom prst="rect">
            <a:avLst/>
          </a:prstGeom>
          <a:noFill/>
        </p:spPr>
        <p:txBody>
          <a:bodyPr wrap="square" rtlCol="0">
            <a:spAutoFit/>
          </a:bodyPr>
          <a:lstStyle/>
          <a:p>
            <a:r>
              <a:rPr lang="en-US" dirty="0" smtClean="0">
                <a:solidFill>
                  <a:schemeClr val="bg1">
                    <a:lumMod val="75000"/>
                  </a:schemeClr>
                </a:solidFill>
              </a:rPr>
              <a:t>Image from http://</a:t>
            </a:r>
            <a:r>
              <a:rPr lang="en-US" dirty="0" err="1" smtClean="0">
                <a:solidFill>
                  <a:schemeClr val="bg1">
                    <a:lumMod val="75000"/>
                  </a:schemeClr>
                </a:solidFill>
              </a:rPr>
              <a:t>hikersnotebook.net</a:t>
            </a:r>
            <a:r>
              <a:rPr lang="en-US" dirty="0" smtClean="0">
                <a:solidFill>
                  <a:schemeClr val="bg1">
                    <a:lumMod val="75000"/>
                  </a:schemeClr>
                </a:solidFill>
              </a:rPr>
              <a:t>/Burls</a:t>
            </a:r>
            <a:endParaRPr lang="en-US" dirty="0">
              <a:solidFill>
                <a:schemeClr val="bg1">
                  <a:lumMod val="75000"/>
                </a:schemeClr>
              </a:solidFill>
            </a:endParaRPr>
          </a:p>
        </p:txBody>
      </p:sp>
      <p:sp>
        <p:nvSpPr>
          <p:cNvPr id="7" name="Slide Number Placeholder 6"/>
          <p:cNvSpPr>
            <a:spLocks noGrp="1"/>
          </p:cNvSpPr>
          <p:nvPr>
            <p:ph type="sldNum" sz="quarter" idx="12"/>
          </p:nvPr>
        </p:nvSpPr>
        <p:spPr/>
        <p:txBody>
          <a:bodyPr/>
          <a:lstStyle/>
          <a:p>
            <a:fld id="{EE79FB35-B0E0-234A-88A6-BBA64804A40E}" type="slidenum">
              <a:rPr lang="en-US" smtClean="0"/>
              <a:t>2</a:t>
            </a:fld>
            <a:endParaRPr lang="en-US"/>
          </a:p>
        </p:txBody>
      </p:sp>
    </p:spTree>
    <p:extLst>
      <p:ext uri="{BB962C8B-B14F-4D97-AF65-F5344CB8AC3E}">
        <p14:creationId xmlns:p14="http://schemas.microsoft.com/office/powerpoint/2010/main" val="476960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We used BLAT to search for </a:t>
            </a:r>
            <a:r>
              <a:rPr lang="en-US" i="1" dirty="0"/>
              <a:t>TP53</a:t>
            </a:r>
            <a:r>
              <a:rPr lang="en-US" dirty="0"/>
              <a:t> genes in 61 Sarcopterygian genomes using the human TP53 protein sequences as an initial query. After identifying the canonical </a:t>
            </a:r>
            <a:r>
              <a:rPr lang="en-US" i="1" dirty="0"/>
              <a:t>TP53</a:t>
            </a:r>
            <a:r>
              <a:rPr lang="en-US" dirty="0"/>
              <a:t> gene from each species, we used the nucleotide sequences corresponding to this </a:t>
            </a:r>
            <a:r>
              <a:rPr lang="en-US" i="1" dirty="0"/>
              <a:t>TP53</a:t>
            </a:r>
            <a:r>
              <a:rPr lang="en-US" dirty="0"/>
              <a:t> CDS as the query sequence for additional BLAT searches within that species genome. To further confirm the </a:t>
            </a:r>
            <a:r>
              <a:rPr lang="en-US" dirty="0" err="1"/>
              <a:t>orthology</a:t>
            </a:r>
            <a:r>
              <a:rPr lang="en-US" dirty="0"/>
              <a:t> of each </a:t>
            </a:r>
            <a:r>
              <a:rPr lang="en-US" i="1" dirty="0"/>
              <a:t>TP53</a:t>
            </a:r>
            <a:r>
              <a:rPr lang="en-US" dirty="0"/>
              <a:t> gene we used a reciprocal best BLAT approach, sequentially using the putative CDS of each </a:t>
            </a:r>
            <a:r>
              <a:rPr lang="en-US" i="1" dirty="0"/>
              <a:t>TP53</a:t>
            </a:r>
            <a:r>
              <a:rPr lang="en-US" dirty="0"/>
              <a:t> gene as a query against the human genome; in each case the query gene was identified as TP53. Finally, we used the putative amino acid sequence of the TP53 protein as a query sequence in a BLAT search</a:t>
            </a:r>
            <a:r>
              <a:rPr lang="en-US" dirty="0" smtClean="0"/>
              <a:t>.</a:t>
            </a:r>
          </a:p>
          <a:p>
            <a:r>
              <a:rPr lang="en-US" dirty="0"/>
              <a:t>We used previously published whole genome shotgun sequencing data generated on a Roche 454 Genome Sequencer (GS FLX) to estimate the TP53 copy number in a 50,000–130,000 year old American mastodon (</a:t>
            </a:r>
            <a:r>
              <a:rPr lang="en-US" dirty="0" err="1"/>
              <a:t>Mammut</a:t>
            </a:r>
            <a:r>
              <a:rPr lang="en-US" dirty="0"/>
              <a:t> </a:t>
            </a:r>
            <a:r>
              <a:rPr lang="en-US" dirty="0" err="1"/>
              <a:t>americanum</a:t>
            </a:r>
            <a:r>
              <a:rPr lang="en-US" dirty="0"/>
              <a:t>){'Langmead</a:t>
            </a:r>
            <a:r>
              <a:rPr lang="en-US" dirty="0" smtClean="0"/>
              <a:t>'}</a:t>
            </a:r>
          </a:p>
          <a:p>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20</a:t>
            </a:fld>
            <a:endParaRPr lang="en-US"/>
          </a:p>
        </p:txBody>
      </p:sp>
    </p:spTree>
    <p:extLst>
      <p:ext uri="{BB962C8B-B14F-4D97-AF65-F5344CB8AC3E}">
        <p14:creationId xmlns:p14="http://schemas.microsoft.com/office/powerpoint/2010/main" val="151317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fontAlgn="base"/>
            <a:r>
              <a:rPr lang="en-US" dirty="0"/>
              <a:t>A major constraint on the evolution of large body sizes in animals is an increased risk of developing cancer. There is no correlation, however, between body size and cancer risk. This lack of correlation is often referred to as '</a:t>
            </a:r>
            <a:r>
              <a:rPr lang="en-US" dirty="0" err="1"/>
              <a:t>Peto's</a:t>
            </a:r>
            <a:r>
              <a:rPr lang="en-US" dirty="0"/>
              <a:t> Paradox'. Here, we show that the elephant genome encodes 20 copies of the tumor suppressor gene </a:t>
            </a:r>
            <a:r>
              <a:rPr lang="en-US" i="1" dirty="0"/>
              <a:t>TP53</a:t>
            </a:r>
            <a:r>
              <a:rPr lang="en-US" dirty="0"/>
              <a:t> and that the increase in </a:t>
            </a:r>
            <a:r>
              <a:rPr lang="en-US" i="1" dirty="0"/>
              <a:t>TP53</a:t>
            </a:r>
            <a:r>
              <a:rPr lang="en-US" dirty="0"/>
              <a:t> copy number occurred coincident with the evolution of large body sizes, the evolution of extreme sensitivity to genotoxic stress, and a hyperactive TP53 signaling pathway in the elephant (Proboscidean) lineage. Furthermore, we show that several of the </a:t>
            </a:r>
            <a:r>
              <a:rPr lang="en-US" i="1" dirty="0"/>
              <a:t>TP53</a:t>
            </a:r>
            <a:r>
              <a:rPr lang="en-US" dirty="0"/>
              <a:t> </a:t>
            </a:r>
            <a:r>
              <a:rPr lang="en-US" dirty="0" err="1"/>
              <a:t>retrogenes</a:t>
            </a:r>
            <a:r>
              <a:rPr lang="en-US" dirty="0"/>
              <a:t> (</a:t>
            </a:r>
            <a:r>
              <a:rPr lang="en-US" i="1" dirty="0"/>
              <a:t>TP53RTGs</a:t>
            </a:r>
            <a:r>
              <a:rPr lang="en-US" dirty="0"/>
              <a:t>) are transcribed and likely translated. While </a:t>
            </a:r>
            <a:r>
              <a:rPr lang="en-US" i="1" dirty="0"/>
              <a:t>TP53RTGs</a:t>
            </a:r>
            <a:r>
              <a:rPr lang="en-US" dirty="0"/>
              <a:t> do not appear to directly function as transcription factors, they do contribute to the enhanced sensitivity of elephant cells to DNA damage and the induction of apoptosis by regulating activity of the TP53 signaling pathway. These results suggest that an increase in the copy number of </a:t>
            </a:r>
            <a:r>
              <a:rPr lang="en-US" i="1" dirty="0"/>
              <a:t>TP53</a:t>
            </a:r>
            <a:r>
              <a:rPr lang="en-US" dirty="0"/>
              <a:t> may have played a direct role in the evolution of very large body sizes and the resolution of </a:t>
            </a:r>
            <a:r>
              <a:rPr lang="en-US" dirty="0" err="1"/>
              <a:t>Peto's</a:t>
            </a:r>
            <a:r>
              <a:rPr lang="en-US" dirty="0"/>
              <a:t> paradox in Proboscideans.</a:t>
            </a:r>
          </a:p>
          <a:p>
            <a:r>
              <a:rPr lang="en-US" dirty="0" smtClean="0"/>
              <a:t/>
            </a:r>
            <a:br>
              <a:rPr lang="en-US" dirty="0" smtClean="0"/>
            </a:br>
            <a:r>
              <a:rPr lang="en-US" dirty="0"/>
              <a:t> African elephants – the largest living land mammal – had more </a:t>
            </a:r>
            <a:r>
              <a:rPr lang="en-US" dirty="0" err="1"/>
              <a:t>retrogenes</a:t>
            </a:r>
            <a:r>
              <a:rPr lang="en-US" dirty="0"/>
              <a:t> than any of the others with 19 in total. To investigate why African elephants have so many TP53 </a:t>
            </a:r>
            <a:r>
              <a:rPr lang="en-US" dirty="0" err="1"/>
              <a:t>retrogenes</a:t>
            </a:r>
            <a:r>
              <a:rPr lang="en-US" dirty="0"/>
              <a:t>, </a:t>
            </a:r>
            <a:r>
              <a:rPr lang="en-US" dirty="0" err="1"/>
              <a:t>Sulak</a:t>
            </a:r>
            <a:r>
              <a:rPr lang="en-US" dirty="0"/>
              <a:t> et al. also analyzed DNA from Asian elephants and several other closely related, but now extinct species, including the woolly mammoth. As expected, as species evolved larger body sizes they also evolved more </a:t>
            </a:r>
            <a:r>
              <a:rPr lang="en-US" i="1" dirty="0"/>
              <a:t>TP53</a:t>
            </a:r>
            <a:r>
              <a:rPr lang="en-US" dirty="0"/>
              <a:t> </a:t>
            </a:r>
            <a:r>
              <a:rPr lang="en-US" dirty="0" err="1"/>
              <a:t>retrogenes</a:t>
            </a:r>
            <a:r>
              <a:rPr lang="en-US" dirty="0"/>
              <a:t>.</a:t>
            </a:r>
          </a:p>
        </p:txBody>
      </p:sp>
      <p:sp>
        <p:nvSpPr>
          <p:cNvPr id="4" name="Slide Number Placeholder 3"/>
          <p:cNvSpPr>
            <a:spLocks noGrp="1"/>
          </p:cNvSpPr>
          <p:nvPr>
            <p:ph type="sldNum" sz="quarter" idx="12"/>
          </p:nvPr>
        </p:nvSpPr>
        <p:spPr/>
        <p:txBody>
          <a:bodyPr/>
          <a:lstStyle/>
          <a:p>
            <a:fld id="{EE79FB35-B0E0-234A-88A6-BBA64804A40E}" type="slidenum">
              <a:rPr lang="en-US" smtClean="0"/>
              <a:t>21</a:t>
            </a:fld>
            <a:endParaRPr lang="en-US"/>
          </a:p>
        </p:txBody>
      </p:sp>
    </p:spTree>
    <p:extLst>
      <p:ext uri="{BB962C8B-B14F-4D97-AF65-F5344CB8AC3E}">
        <p14:creationId xmlns:p14="http://schemas.microsoft.com/office/powerpoint/2010/main" val="1157384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Among developed countries, the US is an outlier in terms of spending more on health care for smaller life expectancy gains </a:t>
            </a:r>
            <a:endParaRPr lang="en-US" sz="3200" dirty="0"/>
          </a:p>
        </p:txBody>
      </p:sp>
      <p:pic>
        <p:nvPicPr>
          <p:cNvPr id="4" name="Picture 3"/>
          <p:cNvPicPr>
            <a:picLocks noChangeAspect="1"/>
          </p:cNvPicPr>
          <p:nvPr/>
        </p:nvPicPr>
        <p:blipFill>
          <a:blip r:embed="rId2"/>
          <a:stretch>
            <a:fillRect/>
          </a:stretch>
        </p:blipFill>
        <p:spPr>
          <a:xfrm>
            <a:off x="3073448" y="1730132"/>
            <a:ext cx="4520048" cy="5127867"/>
          </a:xfrm>
          <a:prstGeom prst="rect">
            <a:avLst/>
          </a:prstGeom>
        </p:spPr>
      </p:pic>
      <p:sp>
        <p:nvSpPr>
          <p:cNvPr id="6" name="Slide Number Placeholder 5"/>
          <p:cNvSpPr>
            <a:spLocks noGrp="1"/>
          </p:cNvSpPr>
          <p:nvPr>
            <p:ph type="sldNum" sz="quarter" idx="12"/>
          </p:nvPr>
        </p:nvSpPr>
        <p:spPr/>
        <p:txBody>
          <a:bodyPr/>
          <a:lstStyle/>
          <a:p>
            <a:fld id="{EE79FB35-B0E0-234A-88A6-BBA64804A40E}" type="slidenum">
              <a:rPr lang="en-US" smtClean="0"/>
              <a:t>22</a:t>
            </a:fld>
            <a:endParaRPr lang="en-US"/>
          </a:p>
        </p:txBody>
      </p:sp>
    </p:spTree>
    <p:extLst>
      <p:ext uri="{BB962C8B-B14F-4D97-AF65-F5344CB8AC3E}">
        <p14:creationId xmlns:p14="http://schemas.microsoft.com/office/powerpoint/2010/main" val="2074878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US health care cost so much?</a:t>
            </a:r>
            <a:endParaRPr lang="en-US" dirty="0"/>
          </a:p>
        </p:txBody>
      </p:sp>
      <p:sp>
        <p:nvSpPr>
          <p:cNvPr id="3" name="Content Placeholder 2"/>
          <p:cNvSpPr>
            <a:spLocks noGrp="1"/>
          </p:cNvSpPr>
          <p:nvPr>
            <p:ph idx="1"/>
          </p:nvPr>
        </p:nvSpPr>
        <p:spPr/>
        <p:txBody>
          <a:bodyPr/>
          <a:lstStyle/>
          <a:p>
            <a:r>
              <a:rPr lang="en-US" dirty="0" smtClean="0"/>
              <a:t>US malpractice law incentivizing defensive medicine?</a:t>
            </a:r>
          </a:p>
          <a:p>
            <a:r>
              <a:rPr lang="en-US" dirty="0" smtClean="0"/>
              <a:t>De-coupling of cost Insurance?</a:t>
            </a:r>
          </a:p>
          <a:p>
            <a:r>
              <a:rPr lang="en-US" dirty="0" smtClean="0"/>
              <a:t>Regulations?</a:t>
            </a:r>
          </a:p>
          <a:p>
            <a:r>
              <a:rPr lang="mr-IN" dirty="0" smtClean="0"/>
              <a:t>…</a:t>
            </a:r>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23</a:t>
            </a:fld>
            <a:endParaRPr lang="en-US"/>
          </a:p>
        </p:txBody>
      </p:sp>
    </p:spTree>
    <p:extLst>
      <p:ext uri="{BB962C8B-B14F-4D97-AF65-F5344CB8AC3E}">
        <p14:creationId xmlns:p14="http://schemas.microsoft.com/office/powerpoint/2010/main" val="1674048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5152" y="1825625"/>
            <a:ext cx="5901695" cy="4351338"/>
          </a:xfrm>
        </p:spPr>
      </p:pic>
      <p:sp>
        <p:nvSpPr>
          <p:cNvPr id="6" name="Slide Number Placeholder 5"/>
          <p:cNvSpPr>
            <a:spLocks noGrp="1"/>
          </p:cNvSpPr>
          <p:nvPr>
            <p:ph type="sldNum" sz="quarter" idx="12"/>
          </p:nvPr>
        </p:nvSpPr>
        <p:spPr/>
        <p:txBody>
          <a:bodyPr/>
          <a:lstStyle/>
          <a:p>
            <a:fld id="{EE79FB35-B0E0-234A-88A6-BBA64804A40E}" type="slidenum">
              <a:rPr lang="en-US" smtClean="0"/>
              <a:t>24</a:t>
            </a:fld>
            <a:endParaRPr lang="en-US"/>
          </a:p>
        </p:txBody>
      </p:sp>
    </p:spTree>
    <p:extLst>
      <p:ext uri="{BB962C8B-B14F-4D97-AF65-F5344CB8AC3E}">
        <p14:creationId xmlns:p14="http://schemas.microsoft.com/office/powerpoint/2010/main" val="167766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t>
            </a:r>
            <a:r>
              <a:rPr lang="en-US" dirty="0" smtClean="0"/>
              <a:t>enomic analyses in other organisms offer extreme examples to reason from</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3</a:t>
            </a:fld>
            <a:endParaRPr lang="en-US"/>
          </a:p>
        </p:txBody>
      </p:sp>
    </p:spTree>
    <p:extLst>
      <p:ext uri="{BB962C8B-B14F-4D97-AF65-F5344CB8AC3E}">
        <p14:creationId xmlns:p14="http://schemas.microsoft.com/office/powerpoint/2010/main" val="1776369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Dogs</a:t>
            </a:r>
          </a:p>
          <a:p>
            <a:pPr marL="514350" indent="-514350">
              <a:buFont typeface="+mj-lt"/>
              <a:buAutoNum type="arabicPeriod"/>
            </a:pPr>
            <a:r>
              <a:rPr lang="en-US" dirty="0" smtClean="0"/>
              <a:t>Elephants</a:t>
            </a:r>
          </a:p>
          <a:p>
            <a:pPr marL="514350" indent="-514350">
              <a:buFont typeface="+mj-lt"/>
              <a:buAutoNum type="arabicPeriod"/>
            </a:pPr>
            <a:r>
              <a:rPr lang="en-US" dirty="0" smtClean="0"/>
              <a:t>Veterinary health expenditures</a:t>
            </a:r>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4</a:t>
            </a:fld>
            <a:endParaRPr lang="en-US"/>
          </a:p>
        </p:txBody>
      </p:sp>
    </p:spTree>
    <p:extLst>
      <p:ext uri="{BB962C8B-B14F-4D97-AF65-F5344CB8AC3E}">
        <p14:creationId xmlns:p14="http://schemas.microsoft.com/office/powerpoint/2010/main" val="210563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179" y="218160"/>
            <a:ext cx="9132425" cy="5970377"/>
          </a:xfrm>
        </p:spPr>
      </p:pic>
      <p:sp>
        <p:nvSpPr>
          <p:cNvPr id="5" name="Slide Number Placeholder 4"/>
          <p:cNvSpPr>
            <a:spLocks noGrp="1"/>
          </p:cNvSpPr>
          <p:nvPr>
            <p:ph type="sldNum" sz="quarter" idx="12"/>
          </p:nvPr>
        </p:nvSpPr>
        <p:spPr/>
        <p:txBody>
          <a:bodyPr/>
          <a:lstStyle/>
          <a:p>
            <a:fld id="{EE79FB35-B0E0-234A-88A6-BBA64804A40E}" type="slidenum">
              <a:rPr lang="en-US" smtClean="0"/>
              <a:t>5</a:t>
            </a:fld>
            <a:endParaRPr lang="en-US"/>
          </a:p>
        </p:txBody>
      </p:sp>
    </p:spTree>
    <p:extLst>
      <p:ext uri="{BB962C8B-B14F-4D97-AF65-F5344CB8AC3E}">
        <p14:creationId xmlns:p14="http://schemas.microsoft.com/office/powerpoint/2010/main" val="78453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Cancer’s evolution is cut short</a:t>
            </a:r>
            <a:endParaRPr lang="en-US" dirty="0"/>
          </a:p>
        </p:txBody>
      </p:sp>
      <p:sp>
        <p:nvSpPr>
          <p:cNvPr id="3" name="Content Placeholder 2"/>
          <p:cNvSpPr>
            <a:spLocks noGrp="1"/>
          </p:cNvSpPr>
          <p:nvPr>
            <p:ph idx="1"/>
          </p:nvPr>
        </p:nvSpPr>
        <p:spPr/>
        <p:txBody>
          <a:bodyPr>
            <a:normAutofit lnSpcReduction="10000"/>
          </a:bodyPr>
          <a:lstStyle/>
          <a:p>
            <a:r>
              <a:rPr lang="en-US" dirty="0" smtClean="0"/>
              <a:t>Typically, a cancer dies with its host</a:t>
            </a:r>
          </a:p>
          <a:p>
            <a:r>
              <a:rPr lang="en-US" dirty="0" smtClean="0"/>
              <a:t>We might wonder: what would happen to a tumor if it had time to keep evolving?</a:t>
            </a:r>
          </a:p>
          <a:p>
            <a:pPr lvl="1"/>
            <a:r>
              <a:rPr lang="en-US" dirty="0" smtClean="0"/>
              <a:t>This could exaggerate trends that would make their early signs on human-relevant time-scales more obvious in retrospect </a:t>
            </a:r>
          </a:p>
          <a:p>
            <a:r>
              <a:rPr lang="en-US" dirty="0" smtClean="0"/>
              <a:t>With the advent of modern cell culture, we’ve been able to observe cancer progress for longer, but our observations here have two important limitations:</a:t>
            </a:r>
          </a:p>
          <a:p>
            <a:pPr marL="914400" lvl="1" indent="-457200">
              <a:buFont typeface="+mj-lt"/>
              <a:buAutoNum type="arabicPeriod"/>
            </a:pPr>
            <a:r>
              <a:rPr lang="en-US" dirty="0" smtClean="0"/>
              <a:t>Cell culture does not recapitulate the immune, nutrient, spatial, and metastatic complexity of living hosts</a:t>
            </a:r>
          </a:p>
          <a:p>
            <a:pPr marL="914400" lvl="1" indent="-457200">
              <a:buFont typeface="+mj-lt"/>
              <a:buAutoNum type="arabicPeriod"/>
            </a:pPr>
            <a:r>
              <a:rPr lang="en-US" dirty="0" smtClean="0"/>
              <a:t>Cell culture has existed thus far on a time-scale of decades, which is not dramatically longer than tumors in living hosts</a:t>
            </a:r>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6</a:t>
            </a:fld>
            <a:endParaRPr lang="en-US"/>
          </a:p>
        </p:txBody>
      </p:sp>
    </p:spTree>
    <p:extLst>
      <p:ext uri="{BB962C8B-B14F-4D97-AF65-F5344CB8AC3E}">
        <p14:creationId xmlns:p14="http://schemas.microsoft.com/office/powerpoint/2010/main" val="66845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Canine transmissible venereal tumor (CTVT) is the oldest tumor in the world</a:t>
            </a:r>
            <a:endParaRPr lang="en-US" dirty="0"/>
          </a:p>
        </p:txBody>
      </p:sp>
      <p:sp>
        <p:nvSpPr>
          <p:cNvPr id="3" name="Content Placeholder 2"/>
          <p:cNvSpPr>
            <a:spLocks noGrp="1"/>
          </p:cNvSpPr>
          <p:nvPr>
            <p:ph idx="1"/>
          </p:nvPr>
        </p:nvSpPr>
        <p:spPr/>
        <p:txBody>
          <a:bodyPr/>
          <a:lstStyle/>
          <a:p>
            <a:r>
              <a:rPr lang="en-US" dirty="0" smtClean="0"/>
              <a:t>Canine </a:t>
            </a:r>
            <a:r>
              <a:rPr lang="en-US" dirty="0"/>
              <a:t>t</a:t>
            </a:r>
            <a:r>
              <a:rPr lang="en-US" dirty="0" smtClean="0"/>
              <a:t>ransmissible venereal tumor (CTVT) is a tumor whose cells are passed from dog to dog during mating, allowing it to survive the death of its host</a:t>
            </a:r>
          </a:p>
          <a:p>
            <a:r>
              <a:rPr lang="en-US" dirty="0" smtClean="0"/>
              <a:t>Normally, host immune systems prevent cancerous cells from one organism from growing in another, but CTVT has powerful immune-evasion mechanisms</a:t>
            </a:r>
          </a:p>
          <a:p>
            <a:r>
              <a:rPr lang="en-US" dirty="0" smtClean="0"/>
              <a:t>CTVT has endured in this way for millennia and spread to every inhabited continent</a:t>
            </a:r>
          </a:p>
          <a:p>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7</a:t>
            </a:fld>
            <a:endParaRPr lang="en-US"/>
          </a:p>
        </p:txBody>
      </p:sp>
    </p:spTree>
    <p:extLst>
      <p:ext uri="{BB962C8B-B14F-4D97-AF65-F5344CB8AC3E}">
        <p14:creationId xmlns:p14="http://schemas.microsoft.com/office/powerpoint/2010/main" val="122247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Analyzed the genomes of CTVT specimens from two dogs, continents apart</a:t>
            </a:r>
            <a:endParaRPr lang="en-US" dirty="0"/>
          </a:p>
        </p:txBody>
      </p:sp>
      <p:sp>
        <p:nvSpPr>
          <p:cNvPr id="3" name="Content Placeholder 2"/>
          <p:cNvSpPr>
            <a:spLocks noGrp="1"/>
          </p:cNvSpPr>
          <p:nvPr>
            <p:ph idx="1"/>
          </p:nvPr>
        </p:nvSpPr>
        <p:spPr/>
        <p:txBody>
          <a:bodyPr/>
          <a:lstStyle/>
          <a:p>
            <a:r>
              <a:rPr lang="en-US" dirty="0" smtClean="0"/>
              <a:t>Two primary analysis dogs: an Australian Aboriginal camp dog and and American cocker spaniel in Brazil</a:t>
            </a:r>
          </a:p>
          <a:p>
            <a:r>
              <a:rPr lang="en-US" dirty="0" smtClean="0"/>
              <a:t>WGS @ 60 - 100X, 100 </a:t>
            </a:r>
            <a:r>
              <a:rPr lang="en-US" dirty="0" err="1" smtClean="0"/>
              <a:t>bp</a:t>
            </a:r>
            <a:r>
              <a:rPr lang="en-US" dirty="0" smtClean="0"/>
              <a:t> paired ends reads from tumor + normal (liver)</a:t>
            </a:r>
          </a:p>
          <a:p>
            <a:endParaRPr lang="en-US" dirty="0" smtClean="0"/>
          </a:p>
        </p:txBody>
      </p:sp>
      <p:sp>
        <p:nvSpPr>
          <p:cNvPr id="4" name="Slide Number Placeholder 3"/>
          <p:cNvSpPr>
            <a:spLocks noGrp="1"/>
          </p:cNvSpPr>
          <p:nvPr>
            <p:ph type="sldNum" sz="quarter" idx="12"/>
          </p:nvPr>
        </p:nvSpPr>
        <p:spPr/>
        <p:txBody>
          <a:bodyPr/>
          <a:lstStyle/>
          <a:p>
            <a:fld id="{EE79FB35-B0E0-234A-88A6-BBA64804A40E}" type="slidenum">
              <a:rPr lang="en-US" smtClean="0"/>
              <a:t>8</a:t>
            </a:fld>
            <a:endParaRPr lang="en-US"/>
          </a:p>
        </p:txBody>
      </p:sp>
    </p:spTree>
    <p:extLst>
      <p:ext uri="{BB962C8B-B14F-4D97-AF65-F5344CB8AC3E}">
        <p14:creationId xmlns:p14="http://schemas.microsoft.com/office/powerpoint/2010/main" val="1696599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CTVT harbors nearly 2 million SNVs (~95% shared between two dogs continents apart)</a:t>
            </a:r>
          </a:p>
          <a:p>
            <a:pPr lvl="1"/>
            <a:r>
              <a:rPr lang="en-US" dirty="0" smtClean="0"/>
              <a:t>100-1000X as many SNVs in typical tumor, 10X as much as most-mutant PCAWG lung cancer, but actually less than the most mutant PCAWG colon cancer (2.4M)</a:t>
            </a:r>
          </a:p>
          <a:p>
            <a:r>
              <a:rPr lang="en-US" dirty="0" smtClean="0"/>
              <a:t>&gt; 2000 </a:t>
            </a:r>
            <a:r>
              <a:rPr lang="en-US" dirty="0" smtClean="0"/>
              <a:t>candidate </a:t>
            </a:r>
            <a:r>
              <a:rPr lang="en-US" dirty="0" smtClean="0"/>
              <a:t>SVs (~~90% shared), yet mostly diploid</a:t>
            </a:r>
          </a:p>
          <a:p>
            <a:r>
              <a:rPr lang="en-US" dirty="0" smtClean="0"/>
              <a:t>No evidence for </a:t>
            </a:r>
            <a:r>
              <a:rPr lang="en-US" dirty="0" err="1" smtClean="0"/>
              <a:t>subclones</a:t>
            </a:r>
            <a:endParaRPr lang="en-US" dirty="0"/>
          </a:p>
          <a:p>
            <a:pPr lvl="1"/>
            <a:r>
              <a:rPr lang="en-US" dirty="0" smtClean="0"/>
              <a:t>Any present variants under positive selection in CTVT have completed their selective sweep</a:t>
            </a:r>
          </a:p>
          <a:p>
            <a:pPr lvl="1"/>
            <a:r>
              <a:rPr lang="en-US" dirty="0" smtClean="0"/>
              <a:t>“</a:t>
            </a:r>
            <a:r>
              <a:rPr lang="en-US" dirty="0"/>
              <a:t>This suggests that CTVT is not undergoing positive selection at high frequency, possibly indicating that it is well adapted to its </a:t>
            </a:r>
            <a:r>
              <a:rPr lang="en-US" dirty="0" smtClean="0"/>
              <a:t>niche”</a:t>
            </a:r>
          </a:p>
          <a:p>
            <a:r>
              <a:rPr lang="en-US" dirty="0" smtClean="0"/>
              <a:t>Largest mutational signature is UV signature (42%)</a:t>
            </a:r>
          </a:p>
          <a:p>
            <a:pPr lvl="1"/>
            <a:r>
              <a:rPr lang="en-US" dirty="0" smtClean="0"/>
              <a:t>It is the cancer cells on the surface that are most easily transmitted between dogs</a:t>
            </a:r>
          </a:p>
          <a:p>
            <a:r>
              <a:rPr lang="en-US" dirty="0" smtClean="0"/>
              <a:t>(Only) four identified driver mutations (SETD2, CDKN2A, MYC, ERG)</a:t>
            </a:r>
          </a:p>
          <a:p>
            <a:pPr lvl="1"/>
            <a:r>
              <a:rPr lang="en-US" dirty="0" smtClean="0"/>
              <a:t>Surely there are more, but we presumably know little about dog cancer drivers</a:t>
            </a:r>
          </a:p>
          <a:p>
            <a:r>
              <a:rPr lang="en-US" dirty="0" smtClean="0"/>
              <a:t>646 genes completely knocked out by homozygous deletion or LOF +</a:t>
            </a:r>
            <a:r>
              <a:rPr lang="en-US" dirty="0"/>
              <a:t> </a:t>
            </a:r>
            <a:r>
              <a:rPr lang="en-US" dirty="0" smtClean="0"/>
              <a:t>deletion</a:t>
            </a:r>
          </a:p>
          <a:p>
            <a:pPr lvl="1"/>
            <a:r>
              <a:rPr lang="en-US" dirty="0" smtClean="0"/>
              <a:t>Apparently these genes are truly non-essential for cellular survival </a:t>
            </a:r>
          </a:p>
          <a:p>
            <a:r>
              <a:rPr lang="en-US" dirty="0" smtClean="0"/>
              <a:t>Founder dog lived 11,000 years ago</a:t>
            </a:r>
          </a:p>
          <a:p>
            <a:r>
              <a:rPr lang="en-US" dirty="0" smtClean="0"/>
              <a:t>Last common ancestor of a CTVT sample from Brazil and a sample from Australia was about 460 years ago</a:t>
            </a:r>
          </a:p>
          <a:p>
            <a:pPr lvl="1"/>
            <a:r>
              <a:rPr lang="en-US" dirty="0" smtClean="0"/>
              <a:t>Dates back to age of exploration</a:t>
            </a:r>
          </a:p>
          <a:p>
            <a:r>
              <a:rPr lang="en-US" dirty="0" smtClean="0"/>
              <a:t>High rate of inbreeding among founder-dog’s ancestors</a:t>
            </a:r>
          </a:p>
          <a:p>
            <a:pPr lvl="1"/>
            <a:r>
              <a:rPr lang="en-US" dirty="0" smtClean="0"/>
              <a:t>Tasmanian devils live on an island and are only other example of transmissible tumor. Low genetic diversity may make it easier for tumor transmission</a:t>
            </a:r>
            <a:endParaRPr lang="en-US" dirty="0"/>
          </a:p>
        </p:txBody>
      </p:sp>
      <p:sp>
        <p:nvSpPr>
          <p:cNvPr id="4" name="Slide Number Placeholder 3"/>
          <p:cNvSpPr>
            <a:spLocks noGrp="1"/>
          </p:cNvSpPr>
          <p:nvPr>
            <p:ph type="sldNum" sz="quarter" idx="12"/>
          </p:nvPr>
        </p:nvSpPr>
        <p:spPr/>
        <p:txBody>
          <a:bodyPr/>
          <a:lstStyle/>
          <a:p>
            <a:fld id="{EE79FB35-B0E0-234A-88A6-BBA64804A40E}" type="slidenum">
              <a:rPr lang="en-US" smtClean="0"/>
              <a:t>9</a:t>
            </a:fld>
            <a:endParaRPr lang="en-US"/>
          </a:p>
        </p:txBody>
      </p:sp>
    </p:spTree>
    <p:extLst>
      <p:ext uri="{BB962C8B-B14F-4D97-AF65-F5344CB8AC3E}">
        <p14:creationId xmlns:p14="http://schemas.microsoft.com/office/powerpoint/2010/main" val="1704968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875</Words>
  <Application>Microsoft Macintosh PowerPoint</Application>
  <PresentationFormat>Widescreen</PresentationFormat>
  <Paragraphs>110</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Mangal</vt:lpstr>
      <vt:lpstr>Arial</vt:lpstr>
      <vt:lpstr>Office Theme</vt:lpstr>
      <vt:lpstr>Case studies in comparative cancer genomics</vt:lpstr>
      <vt:lpstr>Cancer afflicts all multicellular organisms … to varying extents</vt:lpstr>
      <vt:lpstr>Genomic analyses in other organisms offer extreme examples to reason from</vt:lpstr>
      <vt:lpstr>PowerPoint Presentation</vt:lpstr>
      <vt:lpstr>PowerPoint Presentation</vt:lpstr>
      <vt:lpstr>Cancer’s evolution is cut short</vt:lpstr>
      <vt:lpstr>Canine transmissible venereal tumor (CTVT) is the oldest tumor in the world</vt:lpstr>
      <vt:lpstr>Analyzed the genomes of CTVT specimens from two dogs, continents apart</vt:lpstr>
      <vt:lpstr>Results</vt:lpstr>
      <vt:lpstr>PowerPoint Presentation</vt:lpstr>
      <vt:lpstr>Some animals are really big</vt:lpstr>
      <vt:lpstr>We would expect big animals to get cancer much earlier, but they don’t (Peto’s paradox)</vt:lpstr>
      <vt:lpstr>They followed up with hints that elephants have more copies of TP53 “The Guardian of the Genome”</vt:lpstr>
      <vt:lpstr>Elephants have many more copies of “The Guardian of the Genome” (TP53) than do their relatives</vt:lpstr>
      <vt:lpstr>Throughout history, elephant size has increased in tandem with TP53 copy number</vt:lpstr>
      <vt:lpstr>At least some of these extra TP53 copies are transcribed in some profiled cell types</vt:lpstr>
      <vt:lpstr>Elephant cells undergo apoptosis more easily than do the cells of related species</vt:lpstr>
      <vt:lpstr>PowerPoint Presentation</vt:lpstr>
      <vt:lpstr>I would have liked to see more controls</vt:lpstr>
      <vt:lpstr>PowerPoint Presentation</vt:lpstr>
      <vt:lpstr>PowerPoint Presentation</vt:lpstr>
      <vt:lpstr>Among developed countries, the US is an outlier in terms of spending more on health care for smaller life expectancy gains </vt:lpstr>
      <vt:lpstr>Why does US health care cost so much?</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 in comparative cancer genomics</dc:title>
  <dc:creator>Will Meyerson</dc:creator>
  <cp:lastModifiedBy>Will Meyerson</cp:lastModifiedBy>
  <cp:revision>29</cp:revision>
  <dcterms:created xsi:type="dcterms:W3CDTF">2017-02-27T19:10:45Z</dcterms:created>
  <dcterms:modified xsi:type="dcterms:W3CDTF">2017-03-01T03:47:13Z</dcterms:modified>
</cp:coreProperties>
</file>