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3" r:id="rId18"/>
    <p:sldId id="274" r:id="rId19"/>
    <p:sldId id="272" r:id="rId20"/>
    <p:sldId id="276" r:id="rId21"/>
    <p:sldId id="277" r:id="rId22"/>
    <p:sldId id="278" r:id="rId23"/>
    <p:sldId id="275" r:id="rId24"/>
    <p:sldId id="279" r:id="rId25"/>
    <p:sldId id="280" r:id="rId26"/>
    <p:sldId id="281" r:id="rId27"/>
    <p:sldId id="282" r:id="rId28"/>
    <p:sldId id="284" r:id="rId29"/>
    <p:sldId id="283" r:id="rId30"/>
    <p:sldId id="285" r:id="rId31"/>
    <p:sldId id="287" r:id="rId32"/>
    <p:sldId id="288"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6" d="100"/>
          <a:sy n="86" d="100"/>
        </p:scale>
        <p:origin x="-1040"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4983A8-2B86-454E-8010-BB366575A03A}" type="datetimeFigureOut">
              <a:rPr lang="en-US" smtClean="0"/>
              <a:t>2/22/17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15FFDD-E97B-824A-BC9B-41AC37C19AF4}" type="slidenum">
              <a:rPr lang="en-US" smtClean="0"/>
              <a:t>‹#›</a:t>
            </a:fld>
            <a:endParaRPr lang="en-US"/>
          </a:p>
        </p:txBody>
      </p:sp>
    </p:spTree>
    <p:extLst>
      <p:ext uri="{BB962C8B-B14F-4D97-AF65-F5344CB8AC3E}">
        <p14:creationId xmlns:p14="http://schemas.microsoft.com/office/powerpoint/2010/main" val="3719904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983A8-2B86-454E-8010-BB366575A03A}" type="datetimeFigureOut">
              <a:rPr lang="en-US" smtClean="0"/>
              <a:t>2/22/17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15FFDD-E97B-824A-BC9B-41AC37C19AF4}" type="slidenum">
              <a:rPr lang="en-US" smtClean="0"/>
              <a:t>‹#›</a:t>
            </a:fld>
            <a:endParaRPr lang="en-US"/>
          </a:p>
        </p:txBody>
      </p:sp>
    </p:spTree>
    <p:extLst>
      <p:ext uri="{BB962C8B-B14F-4D97-AF65-F5344CB8AC3E}">
        <p14:creationId xmlns:p14="http://schemas.microsoft.com/office/powerpoint/2010/main" val="756976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983A8-2B86-454E-8010-BB366575A03A}" type="datetimeFigureOut">
              <a:rPr lang="en-US" smtClean="0"/>
              <a:t>2/22/17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15FFDD-E97B-824A-BC9B-41AC37C19AF4}" type="slidenum">
              <a:rPr lang="en-US" smtClean="0"/>
              <a:t>‹#›</a:t>
            </a:fld>
            <a:endParaRPr lang="en-US"/>
          </a:p>
        </p:txBody>
      </p:sp>
    </p:spTree>
    <p:extLst>
      <p:ext uri="{BB962C8B-B14F-4D97-AF65-F5344CB8AC3E}">
        <p14:creationId xmlns:p14="http://schemas.microsoft.com/office/powerpoint/2010/main" val="1558155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983A8-2B86-454E-8010-BB366575A03A}" type="datetimeFigureOut">
              <a:rPr lang="en-US" smtClean="0"/>
              <a:t>2/22/17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15FFDD-E97B-824A-BC9B-41AC37C19AF4}" type="slidenum">
              <a:rPr lang="en-US" smtClean="0"/>
              <a:t>‹#›</a:t>
            </a:fld>
            <a:endParaRPr lang="en-US"/>
          </a:p>
        </p:txBody>
      </p:sp>
    </p:spTree>
    <p:extLst>
      <p:ext uri="{BB962C8B-B14F-4D97-AF65-F5344CB8AC3E}">
        <p14:creationId xmlns:p14="http://schemas.microsoft.com/office/powerpoint/2010/main" val="899581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4983A8-2B86-454E-8010-BB366575A03A}" type="datetimeFigureOut">
              <a:rPr lang="en-US" smtClean="0"/>
              <a:t>2/22/17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15FFDD-E97B-824A-BC9B-41AC37C19AF4}" type="slidenum">
              <a:rPr lang="en-US" smtClean="0"/>
              <a:t>‹#›</a:t>
            </a:fld>
            <a:endParaRPr lang="en-US"/>
          </a:p>
        </p:txBody>
      </p:sp>
    </p:spTree>
    <p:extLst>
      <p:ext uri="{BB962C8B-B14F-4D97-AF65-F5344CB8AC3E}">
        <p14:creationId xmlns:p14="http://schemas.microsoft.com/office/powerpoint/2010/main" val="4068877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4983A8-2B86-454E-8010-BB366575A03A}" type="datetimeFigureOut">
              <a:rPr lang="en-US" smtClean="0"/>
              <a:t>2/22/17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15FFDD-E97B-824A-BC9B-41AC37C19AF4}" type="slidenum">
              <a:rPr lang="en-US" smtClean="0"/>
              <a:t>‹#›</a:t>
            </a:fld>
            <a:endParaRPr lang="en-US"/>
          </a:p>
        </p:txBody>
      </p:sp>
    </p:spTree>
    <p:extLst>
      <p:ext uri="{BB962C8B-B14F-4D97-AF65-F5344CB8AC3E}">
        <p14:creationId xmlns:p14="http://schemas.microsoft.com/office/powerpoint/2010/main" val="1822527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4983A8-2B86-454E-8010-BB366575A03A}" type="datetimeFigureOut">
              <a:rPr lang="en-US" smtClean="0"/>
              <a:t>2/22/17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15FFDD-E97B-824A-BC9B-41AC37C19AF4}" type="slidenum">
              <a:rPr lang="en-US" smtClean="0"/>
              <a:t>‹#›</a:t>
            </a:fld>
            <a:endParaRPr lang="en-US"/>
          </a:p>
        </p:txBody>
      </p:sp>
    </p:spTree>
    <p:extLst>
      <p:ext uri="{BB962C8B-B14F-4D97-AF65-F5344CB8AC3E}">
        <p14:creationId xmlns:p14="http://schemas.microsoft.com/office/powerpoint/2010/main" val="562592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4983A8-2B86-454E-8010-BB366575A03A}" type="datetimeFigureOut">
              <a:rPr lang="en-US" smtClean="0"/>
              <a:t>2/22/17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15FFDD-E97B-824A-BC9B-41AC37C19AF4}" type="slidenum">
              <a:rPr lang="en-US" smtClean="0"/>
              <a:t>‹#›</a:t>
            </a:fld>
            <a:endParaRPr lang="en-US"/>
          </a:p>
        </p:txBody>
      </p:sp>
    </p:spTree>
    <p:extLst>
      <p:ext uri="{BB962C8B-B14F-4D97-AF65-F5344CB8AC3E}">
        <p14:creationId xmlns:p14="http://schemas.microsoft.com/office/powerpoint/2010/main" val="477651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4983A8-2B86-454E-8010-BB366575A03A}" type="datetimeFigureOut">
              <a:rPr lang="en-US" smtClean="0"/>
              <a:t>2/22/17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15FFDD-E97B-824A-BC9B-41AC37C19AF4}" type="slidenum">
              <a:rPr lang="en-US" smtClean="0"/>
              <a:t>‹#›</a:t>
            </a:fld>
            <a:endParaRPr lang="en-US"/>
          </a:p>
        </p:txBody>
      </p:sp>
    </p:spTree>
    <p:extLst>
      <p:ext uri="{BB962C8B-B14F-4D97-AF65-F5344CB8AC3E}">
        <p14:creationId xmlns:p14="http://schemas.microsoft.com/office/powerpoint/2010/main" val="698385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4983A8-2B86-454E-8010-BB366575A03A}" type="datetimeFigureOut">
              <a:rPr lang="en-US" smtClean="0"/>
              <a:t>2/22/17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15FFDD-E97B-824A-BC9B-41AC37C19AF4}" type="slidenum">
              <a:rPr lang="en-US" smtClean="0"/>
              <a:t>‹#›</a:t>
            </a:fld>
            <a:endParaRPr lang="en-US"/>
          </a:p>
        </p:txBody>
      </p:sp>
    </p:spTree>
    <p:extLst>
      <p:ext uri="{BB962C8B-B14F-4D97-AF65-F5344CB8AC3E}">
        <p14:creationId xmlns:p14="http://schemas.microsoft.com/office/powerpoint/2010/main" val="2411685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4983A8-2B86-454E-8010-BB366575A03A}" type="datetimeFigureOut">
              <a:rPr lang="en-US" smtClean="0"/>
              <a:t>2/22/17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15FFDD-E97B-824A-BC9B-41AC37C19AF4}" type="slidenum">
              <a:rPr lang="en-US" smtClean="0"/>
              <a:t>‹#›</a:t>
            </a:fld>
            <a:endParaRPr lang="en-US"/>
          </a:p>
        </p:txBody>
      </p:sp>
    </p:spTree>
    <p:extLst>
      <p:ext uri="{BB962C8B-B14F-4D97-AF65-F5344CB8AC3E}">
        <p14:creationId xmlns:p14="http://schemas.microsoft.com/office/powerpoint/2010/main" val="112480357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4983A8-2B86-454E-8010-BB366575A03A}" type="datetimeFigureOut">
              <a:rPr lang="en-US" smtClean="0"/>
              <a:t>2/22/17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15FFDD-E97B-824A-BC9B-41AC37C19AF4}" type="slidenum">
              <a:rPr lang="en-US" smtClean="0"/>
              <a:t>‹#›</a:t>
            </a:fld>
            <a:endParaRPr lang="en-US"/>
          </a:p>
        </p:txBody>
      </p:sp>
    </p:spTree>
    <p:extLst>
      <p:ext uri="{BB962C8B-B14F-4D97-AF65-F5344CB8AC3E}">
        <p14:creationId xmlns:p14="http://schemas.microsoft.com/office/powerpoint/2010/main" val="2454922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emf"/><Relationship Id="rId3"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6.emf"/><Relationship Id="rId1" Type="http://schemas.openxmlformats.org/officeDocument/2006/relationships/slideLayout" Target="../slideLayouts/slideLayout2.xml"/><Relationship Id="rId2" Type="http://schemas.openxmlformats.org/officeDocument/2006/relationships/image" Target="../media/image4.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 Id="rId3" Type="http://schemas.openxmlformats.org/officeDocument/2006/relationships/image" Target="../media/image7.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 Id="rId3" Type="http://schemas.openxmlformats.org/officeDocument/2006/relationships/image" Target="../media/image8.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 Id="rId3" Type="http://schemas.openxmlformats.org/officeDocument/2006/relationships/image" Target="../media/image8.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 Id="rId3" Type="http://schemas.openxmlformats.org/officeDocument/2006/relationships/image" Target="../media/image9.emf"/></Relationships>
</file>

<file path=ppt/slides/_rels/slide15.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1" Type="http://schemas.openxmlformats.org/officeDocument/2006/relationships/slideLayout" Target="../slideLayouts/slideLayout2.xml"/><Relationship Id="rId2" Type="http://schemas.openxmlformats.org/officeDocument/2006/relationships/image" Target="../media/image4.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 Id="rId3" Type="http://schemas.openxmlformats.org/officeDocument/2006/relationships/image" Target="../media/image12.emf"/></Relationships>
</file>

<file path=ppt/slides/_rels/slide18.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emf"/><Relationship Id="rId5" Type="http://schemas.openxmlformats.org/officeDocument/2006/relationships/image" Target="../media/image12.emf"/><Relationship Id="rId1" Type="http://schemas.openxmlformats.org/officeDocument/2006/relationships/slideLayout" Target="../slideLayouts/slideLayout2.xml"/><Relationship Id="rId2" Type="http://schemas.openxmlformats.org/officeDocument/2006/relationships/image" Target="../media/image4.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 Id="rId3" Type="http://schemas.openxmlformats.org/officeDocument/2006/relationships/image" Target="../media/image4.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 Id="rId3" Type="http://schemas.openxmlformats.org/officeDocument/2006/relationships/image" Target="../media/image16.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 Id="rId3" Type="http://schemas.openxmlformats.org/officeDocument/2006/relationships/image" Target="../media/image17.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emf"/><Relationship Id="rId3" Type="http://schemas.openxmlformats.org/officeDocument/2006/relationships/image" Target="../media/image19.emf"/></Relationships>
</file>

<file path=ppt/slides/_rels/slide24.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2.emf"/><Relationship Id="rId1" Type="http://schemas.openxmlformats.org/officeDocument/2006/relationships/slideLayout" Target="../slideLayouts/slideLayout2.xml"/><Relationship Id="rId2" Type="http://schemas.openxmlformats.org/officeDocument/2006/relationships/image" Target="../media/image20.emf"/></Relationships>
</file>

<file path=ppt/slides/_rels/slide25.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5.emf"/><Relationship Id="rId1" Type="http://schemas.openxmlformats.org/officeDocument/2006/relationships/slideLayout" Target="../slideLayouts/slideLayout2.xml"/><Relationship Id="rId2" Type="http://schemas.openxmlformats.org/officeDocument/2006/relationships/image" Target="../media/image23.emf"/></Relationships>
</file>

<file path=ppt/slides/_rels/slide26.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8.emf"/><Relationship Id="rId1" Type="http://schemas.openxmlformats.org/officeDocument/2006/relationships/slideLayout" Target="../slideLayouts/slideLayout2.xml"/><Relationship Id="rId2" Type="http://schemas.openxmlformats.org/officeDocument/2006/relationships/image" Target="../media/image26.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emf"/><Relationship Id="rId3" Type="http://schemas.openxmlformats.org/officeDocument/2006/relationships/image" Target="../media/image34.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68337" y="720533"/>
            <a:ext cx="7099300" cy="1016000"/>
          </a:xfrm>
          <a:prstGeom prst="rect">
            <a:avLst/>
          </a:prstGeom>
        </p:spPr>
      </p:pic>
      <p:pic>
        <p:nvPicPr>
          <p:cNvPr id="5" name="Picture 4"/>
          <p:cNvPicPr>
            <a:picLocks noChangeAspect="1"/>
          </p:cNvPicPr>
          <p:nvPr/>
        </p:nvPicPr>
        <p:blipFill>
          <a:blip r:embed="rId3"/>
          <a:stretch>
            <a:fillRect/>
          </a:stretch>
        </p:blipFill>
        <p:spPr>
          <a:xfrm>
            <a:off x="-56604" y="2781299"/>
            <a:ext cx="9200604" cy="1663939"/>
          </a:xfrm>
          <a:prstGeom prst="rect">
            <a:avLst/>
          </a:prstGeom>
        </p:spPr>
      </p:pic>
    </p:spTree>
    <p:extLst>
      <p:ext uri="{BB962C8B-B14F-4D97-AF65-F5344CB8AC3E}">
        <p14:creationId xmlns:p14="http://schemas.microsoft.com/office/powerpoint/2010/main" val="10639034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3798" y="-120317"/>
            <a:ext cx="3766533" cy="1834701"/>
          </a:xfrm>
          <a:prstGeom prst="rect">
            <a:avLst/>
          </a:prstGeom>
        </p:spPr>
      </p:pic>
      <p:sp>
        <p:nvSpPr>
          <p:cNvPr id="5" name="Rounded Rectangle 4"/>
          <p:cNvSpPr/>
          <p:nvPr/>
        </p:nvSpPr>
        <p:spPr>
          <a:xfrm>
            <a:off x="1417053" y="0"/>
            <a:ext cx="548105" cy="1844842"/>
          </a:xfrm>
          <a:prstGeom prst="roundRect">
            <a:avLst/>
          </a:prstGeom>
          <a:gradFill flip="none" rotWithShape="1">
            <a:gsLst>
              <a:gs pos="0">
                <a:schemeClr val="accent3">
                  <a:tint val="100000"/>
                  <a:shade val="100000"/>
                  <a:satMod val="130000"/>
                  <a:alpha val="46000"/>
                </a:schemeClr>
              </a:gs>
              <a:gs pos="100000">
                <a:schemeClr val="accent3">
                  <a:tint val="50000"/>
                  <a:shade val="100000"/>
                  <a:satMod val="350000"/>
                  <a:alpha val="46000"/>
                </a:schemeClr>
              </a:gs>
            </a:gsLst>
            <a:lin ang="162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 name="TextBox 5"/>
          <p:cNvSpPr txBox="1"/>
          <p:nvPr/>
        </p:nvSpPr>
        <p:spPr>
          <a:xfrm>
            <a:off x="4384842" y="630420"/>
            <a:ext cx="2413059" cy="477054"/>
          </a:xfrm>
          <a:prstGeom prst="rect">
            <a:avLst/>
          </a:prstGeom>
          <a:noFill/>
        </p:spPr>
        <p:txBody>
          <a:bodyPr wrap="none" rtlCol="0">
            <a:spAutoFit/>
          </a:bodyPr>
          <a:lstStyle/>
          <a:p>
            <a:r>
              <a:rPr lang="en-US" sz="2500" b="1" dirty="0" smtClean="0"/>
              <a:t>Inference Engine</a:t>
            </a:r>
            <a:endParaRPr lang="en-US" sz="2500" b="1" dirty="0"/>
          </a:p>
        </p:txBody>
      </p:sp>
      <p:sp>
        <p:nvSpPr>
          <p:cNvPr id="7" name="TextBox 6"/>
          <p:cNvSpPr txBox="1"/>
          <p:nvPr/>
        </p:nvSpPr>
        <p:spPr>
          <a:xfrm>
            <a:off x="150285" y="1844842"/>
            <a:ext cx="8469113" cy="2308324"/>
          </a:xfrm>
          <a:prstGeom prst="rect">
            <a:avLst/>
          </a:prstGeom>
          <a:noFill/>
        </p:spPr>
        <p:txBody>
          <a:bodyPr wrap="square" rtlCol="0">
            <a:spAutoFit/>
          </a:bodyPr>
          <a:lstStyle/>
          <a:p>
            <a:r>
              <a:rPr lang="en-US" b="1" dirty="0" smtClean="0"/>
              <a:t>Genotype inference</a:t>
            </a:r>
          </a:p>
          <a:p>
            <a:endParaRPr lang="en-US" b="1" dirty="0"/>
          </a:p>
          <a:p>
            <a:r>
              <a:rPr lang="en-US" b="1" dirty="0" smtClean="0"/>
              <a:t>- </a:t>
            </a:r>
            <a:r>
              <a:rPr lang="en-US" dirty="0" smtClean="0"/>
              <a:t>Infer unobserved variants of the target based on the known variants, background information and genotype data from reference panel   (imputation)</a:t>
            </a:r>
          </a:p>
          <a:p>
            <a:endParaRPr lang="en-US" dirty="0"/>
          </a:p>
          <a:p>
            <a:r>
              <a:rPr lang="en-US" dirty="0" smtClean="0"/>
              <a:t>- </a:t>
            </a:r>
            <a:r>
              <a:rPr lang="en-US" dirty="0"/>
              <a:t>given this information and the knowledge on target’s family tree, he infers the variants of the target’s relatives. </a:t>
            </a:r>
          </a:p>
          <a:p>
            <a:endParaRPr lang="en-US" dirty="0"/>
          </a:p>
        </p:txBody>
      </p:sp>
      <p:pic>
        <p:nvPicPr>
          <p:cNvPr id="8" name="Picture 7"/>
          <p:cNvPicPr>
            <a:picLocks noChangeAspect="1"/>
          </p:cNvPicPr>
          <p:nvPr/>
        </p:nvPicPr>
        <p:blipFill>
          <a:blip r:embed="rId3"/>
          <a:stretch>
            <a:fillRect/>
          </a:stretch>
        </p:blipFill>
        <p:spPr>
          <a:xfrm>
            <a:off x="1693714" y="3939285"/>
            <a:ext cx="2195840" cy="427761"/>
          </a:xfrm>
          <a:prstGeom prst="rect">
            <a:avLst/>
          </a:prstGeom>
        </p:spPr>
      </p:pic>
      <p:pic>
        <p:nvPicPr>
          <p:cNvPr id="9" name="Picture 8"/>
          <p:cNvPicPr>
            <a:picLocks noChangeAspect="1"/>
          </p:cNvPicPr>
          <p:nvPr/>
        </p:nvPicPr>
        <p:blipFill>
          <a:blip r:embed="rId4"/>
          <a:stretch>
            <a:fillRect/>
          </a:stretch>
        </p:blipFill>
        <p:spPr>
          <a:xfrm>
            <a:off x="4817899" y="3895507"/>
            <a:ext cx="1818522" cy="391681"/>
          </a:xfrm>
          <a:prstGeom prst="rect">
            <a:avLst/>
          </a:prstGeom>
        </p:spPr>
      </p:pic>
      <p:cxnSp>
        <p:nvCxnSpPr>
          <p:cNvPr id="11" name="Straight Arrow Connector 10"/>
          <p:cNvCxnSpPr>
            <a:stCxn id="8" idx="1"/>
          </p:cNvCxnSpPr>
          <p:nvPr/>
        </p:nvCxnSpPr>
        <p:spPr>
          <a:xfrm flipH="1">
            <a:off x="1145804" y="4153166"/>
            <a:ext cx="547910" cy="4993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2912827" y="4287188"/>
            <a:ext cx="13805" cy="7381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3313169" y="4287188"/>
            <a:ext cx="576385" cy="16053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3685900" y="4287188"/>
            <a:ext cx="524585" cy="48959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251969" y="4683567"/>
            <a:ext cx="1787669" cy="369332"/>
          </a:xfrm>
          <a:prstGeom prst="rect">
            <a:avLst/>
          </a:prstGeom>
          <a:noFill/>
        </p:spPr>
        <p:txBody>
          <a:bodyPr wrap="none" rtlCol="0">
            <a:spAutoFit/>
          </a:bodyPr>
          <a:lstStyle/>
          <a:p>
            <a:r>
              <a:rPr lang="en-US" dirty="0" smtClean="0"/>
              <a:t>Imputed variants</a:t>
            </a:r>
            <a:endParaRPr lang="en-US" dirty="0"/>
          </a:p>
        </p:txBody>
      </p:sp>
      <p:sp>
        <p:nvSpPr>
          <p:cNvPr id="19" name="TextBox 18"/>
          <p:cNvSpPr txBox="1"/>
          <p:nvPr/>
        </p:nvSpPr>
        <p:spPr>
          <a:xfrm>
            <a:off x="2085645" y="5025288"/>
            <a:ext cx="1323048" cy="646331"/>
          </a:xfrm>
          <a:prstGeom prst="rect">
            <a:avLst/>
          </a:prstGeom>
          <a:noFill/>
        </p:spPr>
        <p:txBody>
          <a:bodyPr wrap="none" rtlCol="0">
            <a:spAutoFit/>
          </a:bodyPr>
          <a:lstStyle/>
          <a:p>
            <a:r>
              <a:rPr lang="en-US" dirty="0" smtClean="0"/>
              <a:t>Unobserved</a:t>
            </a:r>
          </a:p>
          <a:p>
            <a:r>
              <a:rPr lang="en-US" dirty="0" smtClean="0"/>
              <a:t>    variants</a:t>
            </a:r>
            <a:endParaRPr lang="en-US" dirty="0"/>
          </a:p>
        </p:txBody>
      </p:sp>
      <p:sp>
        <p:nvSpPr>
          <p:cNvPr id="20" name="TextBox 19"/>
          <p:cNvSpPr txBox="1"/>
          <p:nvPr/>
        </p:nvSpPr>
        <p:spPr>
          <a:xfrm>
            <a:off x="3185073" y="5892511"/>
            <a:ext cx="2050824" cy="646331"/>
          </a:xfrm>
          <a:prstGeom prst="rect">
            <a:avLst/>
          </a:prstGeom>
          <a:noFill/>
        </p:spPr>
        <p:txBody>
          <a:bodyPr wrap="none" rtlCol="0">
            <a:spAutoFit/>
          </a:bodyPr>
          <a:lstStyle/>
          <a:p>
            <a:r>
              <a:rPr lang="en-US" dirty="0" smtClean="0"/>
              <a:t>Observed variants</a:t>
            </a:r>
          </a:p>
          <a:p>
            <a:r>
              <a:rPr lang="en-US" dirty="0" smtClean="0"/>
              <a:t>Granted after query</a:t>
            </a:r>
            <a:endParaRPr lang="en-US" dirty="0"/>
          </a:p>
        </p:txBody>
      </p:sp>
      <p:sp>
        <p:nvSpPr>
          <p:cNvPr id="22" name="TextBox 21"/>
          <p:cNvSpPr txBox="1"/>
          <p:nvPr/>
        </p:nvSpPr>
        <p:spPr>
          <a:xfrm>
            <a:off x="3889554" y="4868233"/>
            <a:ext cx="1224539" cy="369332"/>
          </a:xfrm>
          <a:prstGeom prst="rect">
            <a:avLst/>
          </a:prstGeom>
          <a:noFill/>
        </p:spPr>
        <p:txBody>
          <a:bodyPr wrap="none" rtlCol="0">
            <a:spAutoFit/>
          </a:bodyPr>
          <a:lstStyle/>
          <a:p>
            <a:r>
              <a:rPr lang="en-US" dirty="0" smtClean="0"/>
              <a:t>1k genome</a:t>
            </a:r>
            <a:endParaRPr lang="en-US" dirty="0"/>
          </a:p>
        </p:txBody>
      </p:sp>
      <p:sp>
        <p:nvSpPr>
          <p:cNvPr id="23" name="Rectangle 22"/>
          <p:cNvSpPr/>
          <p:nvPr/>
        </p:nvSpPr>
        <p:spPr>
          <a:xfrm>
            <a:off x="4817899" y="3895507"/>
            <a:ext cx="1980002" cy="59135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Arrow Connector 24"/>
          <p:cNvCxnSpPr/>
          <p:nvPr/>
        </p:nvCxnSpPr>
        <p:spPr>
          <a:xfrm>
            <a:off x="6239801" y="4486865"/>
            <a:ext cx="558100" cy="5660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6239801" y="5071895"/>
            <a:ext cx="1224539" cy="369332"/>
          </a:xfrm>
          <a:prstGeom prst="rect">
            <a:avLst/>
          </a:prstGeom>
          <a:noFill/>
        </p:spPr>
        <p:txBody>
          <a:bodyPr wrap="none" rtlCol="0">
            <a:spAutoFit/>
          </a:bodyPr>
          <a:lstStyle/>
          <a:p>
            <a:r>
              <a:rPr lang="en-US" dirty="0" smtClean="0"/>
              <a:t>1k genome</a:t>
            </a:r>
            <a:endParaRPr lang="en-US" dirty="0"/>
          </a:p>
        </p:txBody>
      </p:sp>
    </p:spTree>
    <p:extLst>
      <p:ext uri="{BB962C8B-B14F-4D97-AF65-F5344CB8AC3E}">
        <p14:creationId xmlns:p14="http://schemas.microsoft.com/office/powerpoint/2010/main" val="23450732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3798" y="-120317"/>
            <a:ext cx="3766533" cy="1834701"/>
          </a:xfrm>
          <a:prstGeom prst="rect">
            <a:avLst/>
          </a:prstGeom>
        </p:spPr>
      </p:pic>
      <p:sp>
        <p:nvSpPr>
          <p:cNvPr id="5" name="Rounded Rectangle 4"/>
          <p:cNvSpPr/>
          <p:nvPr/>
        </p:nvSpPr>
        <p:spPr>
          <a:xfrm>
            <a:off x="1417053" y="0"/>
            <a:ext cx="548105" cy="1844842"/>
          </a:xfrm>
          <a:prstGeom prst="roundRect">
            <a:avLst/>
          </a:prstGeom>
          <a:gradFill flip="none" rotWithShape="1">
            <a:gsLst>
              <a:gs pos="0">
                <a:schemeClr val="accent3">
                  <a:tint val="100000"/>
                  <a:shade val="100000"/>
                  <a:satMod val="130000"/>
                  <a:alpha val="46000"/>
                </a:schemeClr>
              </a:gs>
              <a:gs pos="100000">
                <a:schemeClr val="accent3">
                  <a:tint val="50000"/>
                  <a:shade val="100000"/>
                  <a:satMod val="350000"/>
                  <a:alpha val="46000"/>
                </a:schemeClr>
              </a:gs>
            </a:gsLst>
            <a:lin ang="162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 name="TextBox 5"/>
          <p:cNvSpPr txBox="1"/>
          <p:nvPr/>
        </p:nvSpPr>
        <p:spPr>
          <a:xfrm>
            <a:off x="4384842" y="630420"/>
            <a:ext cx="2413059" cy="477054"/>
          </a:xfrm>
          <a:prstGeom prst="rect">
            <a:avLst/>
          </a:prstGeom>
          <a:noFill/>
        </p:spPr>
        <p:txBody>
          <a:bodyPr wrap="none" rtlCol="0">
            <a:spAutoFit/>
          </a:bodyPr>
          <a:lstStyle/>
          <a:p>
            <a:r>
              <a:rPr lang="en-US" sz="2500" b="1" dirty="0" smtClean="0"/>
              <a:t>Inference Engine</a:t>
            </a:r>
            <a:endParaRPr lang="en-US" sz="2500" b="1" dirty="0"/>
          </a:p>
        </p:txBody>
      </p:sp>
      <p:pic>
        <p:nvPicPr>
          <p:cNvPr id="7" name="Picture 6"/>
          <p:cNvPicPr>
            <a:picLocks noChangeAspect="1"/>
          </p:cNvPicPr>
          <p:nvPr/>
        </p:nvPicPr>
        <p:blipFill>
          <a:blip r:embed="rId3"/>
          <a:stretch>
            <a:fillRect/>
          </a:stretch>
        </p:blipFill>
        <p:spPr>
          <a:xfrm>
            <a:off x="4526546" y="1553411"/>
            <a:ext cx="4136189" cy="3556496"/>
          </a:xfrm>
          <a:prstGeom prst="rect">
            <a:avLst/>
          </a:prstGeom>
        </p:spPr>
      </p:pic>
      <p:sp>
        <p:nvSpPr>
          <p:cNvPr id="8" name="TextBox 7"/>
          <p:cNvSpPr txBox="1"/>
          <p:nvPr/>
        </p:nvSpPr>
        <p:spPr>
          <a:xfrm>
            <a:off x="173790" y="2842491"/>
            <a:ext cx="4211052" cy="2862323"/>
          </a:xfrm>
          <a:prstGeom prst="rect">
            <a:avLst/>
          </a:prstGeom>
          <a:noFill/>
        </p:spPr>
        <p:txBody>
          <a:bodyPr wrap="square" rtlCol="0">
            <a:spAutoFit/>
          </a:bodyPr>
          <a:lstStyle/>
          <a:p>
            <a:r>
              <a:rPr lang="en-US" dirty="0" smtClean="0"/>
              <a:t>Input: </a:t>
            </a:r>
            <a:r>
              <a:rPr lang="en-US" dirty="0" err="1" smtClean="0"/>
              <a:t>imputed+observed</a:t>
            </a:r>
            <a:r>
              <a:rPr lang="en-US" dirty="0" smtClean="0"/>
              <a:t> variants</a:t>
            </a:r>
          </a:p>
          <a:p>
            <a:r>
              <a:rPr lang="en-US" dirty="0" smtClean="0"/>
              <a:t>Output: hidden variants in the genomes</a:t>
            </a:r>
          </a:p>
          <a:p>
            <a:r>
              <a:rPr lang="en-US" dirty="0" smtClean="0"/>
              <a:t>Of relatives</a:t>
            </a:r>
          </a:p>
          <a:p>
            <a:endParaRPr lang="en-US" dirty="0"/>
          </a:p>
          <a:p>
            <a:r>
              <a:rPr lang="en-US" dirty="0" smtClean="0"/>
              <a:t>Nodes: variants of relatives r</a:t>
            </a:r>
          </a:p>
          <a:p>
            <a:r>
              <a:rPr lang="en-US" dirty="0" smtClean="0"/>
              <a:t>Edges: direct dependencies between them</a:t>
            </a:r>
          </a:p>
          <a:p>
            <a:r>
              <a:rPr lang="en-US" dirty="0" smtClean="0"/>
              <a:t>Conditional probabilities: </a:t>
            </a:r>
            <a:r>
              <a:rPr lang="en-US" dirty="0" err="1" smtClean="0"/>
              <a:t>mendelian</a:t>
            </a:r>
            <a:r>
              <a:rPr lang="en-US" dirty="0" smtClean="0"/>
              <a:t> inheritance probabilities</a:t>
            </a:r>
          </a:p>
          <a:p>
            <a:endParaRPr lang="en-US" dirty="0" smtClean="0"/>
          </a:p>
          <a:p>
            <a:endParaRPr lang="en-US" dirty="0"/>
          </a:p>
        </p:txBody>
      </p:sp>
      <p:sp>
        <p:nvSpPr>
          <p:cNvPr id="9" name="Rectangle 8"/>
          <p:cNvSpPr/>
          <p:nvPr/>
        </p:nvSpPr>
        <p:spPr>
          <a:xfrm>
            <a:off x="173790" y="2473159"/>
            <a:ext cx="2082621" cy="369332"/>
          </a:xfrm>
          <a:prstGeom prst="rect">
            <a:avLst/>
          </a:prstGeom>
        </p:spPr>
        <p:txBody>
          <a:bodyPr wrap="none">
            <a:spAutoFit/>
          </a:bodyPr>
          <a:lstStyle/>
          <a:p>
            <a:r>
              <a:rPr lang="en-US" b="1" dirty="0"/>
              <a:t>Genotype inference</a:t>
            </a:r>
          </a:p>
        </p:txBody>
      </p:sp>
    </p:spTree>
    <p:extLst>
      <p:ext uri="{BB962C8B-B14F-4D97-AF65-F5344CB8AC3E}">
        <p14:creationId xmlns:p14="http://schemas.microsoft.com/office/powerpoint/2010/main" val="32630339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3798" y="-120317"/>
            <a:ext cx="3766533" cy="1834701"/>
          </a:xfrm>
          <a:prstGeom prst="rect">
            <a:avLst/>
          </a:prstGeom>
        </p:spPr>
      </p:pic>
      <p:sp>
        <p:nvSpPr>
          <p:cNvPr id="5" name="Rounded Rectangle 4"/>
          <p:cNvSpPr/>
          <p:nvPr/>
        </p:nvSpPr>
        <p:spPr>
          <a:xfrm>
            <a:off x="1417053" y="0"/>
            <a:ext cx="548105" cy="1844842"/>
          </a:xfrm>
          <a:prstGeom prst="roundRect">
            <a:avLst/>
          </a:prstGeom>
          <a:gradFill flip="none" rotWithShape="1">
            <a:gsLst>
              <a:gs pos="0">
                <a:schemeClr val="accent3">
                  <a:tint val="100000"/>
                  <a:shade val="100000"/>
                  <a:satMod val="130000"/>
                  <a:alpha val="46000"/>
                </a:schemeClr>
              </a:gs>
              <a:gs pos="100000">
                <a:schemeClr val="accent3">
                  <a:tint val="50000"/>
                  <a:shade val="100000"/>
                  <a:satMod val="350000"/>
                  <a:alpha val="46000"/>
                </a:schemeClr>
              </a:gs>
            </a:gsLst>
            <a:lin ang="162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 name="TextBox 5"/>
          <p:cNvSpPr txBox="1"/>
          <p:nvPr/>
        </p:nvSpPr>
        <p:spPr>
          <a:xfrm>
            <a:off x="4384842" y="630420"/>
            <a:ext cx="2413059" cy="477054"/>
          </a:xfrm>
          <a:prstGeom prst="rect">
            <a:avLst/>
          </a:prstGeom>
          <a:noFill/>
        </p:spPr>
        <p:txBody>
          <a:bodyPr wrap="none" rtlCol="0">
            <a:spAutoFit/>
          </a:bodyPr>
          <a:lstStyle/>
          <a:p>
            <a:r>
              <a:rPr lang="en-US" sz="2500" b="1" dirty="0" smtClean="0"/>
              <a:t>Inference Engine</a:t>
            </a:r>
            <a:endParaRPr lang="en-US" sz="2500" b="1" dirty="0"/>
          </a:p>
        </p:txBody>
      </p:sp>
      <p:sp>
        <p:nvSpPr>
          <p:cNvPr id="7" name="TextBox 6"/>
          <p:cNvSpPr txBox="1"/>
          <p:nvPr/>
        </p:nvSpPr>
        <p:spPr>
          <a:xfrm>
            <a:off x="150285" y="1844842"/>
            <a:ext cx="8469113" cy="3139321"/>
          </a:xfrm>
          <a:prstGeom prst="rect">
            <a:avLst/>
          </a:prstGeom>
          <a:noFill/>
        </p:spPr>
        <p:txBody>
          <a:bodyPr wrap="square" rtlCol="0">
            <a:spAutoFit/>
          </a:bodyPr>
          <a:lstStyle/>
          <a:p>
            <a:r>
              <a:rPr lang="en-US" b="1" dirty="0" smtClean="0"/>
              <a:t>Membership inference</a:t>
            </a:r>
          </a:p>
          <a:p>
            <a:endParaRPr lang="en-US" b="1" dirty="0"/>
          </a:p>
          <a:p>
            <a:pPr marL="285750" indent="-285750">
              <a:buFontTx/>
              <a:buChar char="-"/>
            </a:pPr>
            <a:r>
              <a:rPr lang="en-US" dirty="0" smtClean="0"/>
              <a:t>Some variants of individual and her family are known</a:t>
            </a:r>
          </a:p>
          <a:p>
            <a:pPr marL="285750" indent="-285750">
              <a:buFontTx/>
              <a:buChar char="-"/>
            </a:pPr>
            <a:r>
              <a:rPr lang="en-US" dirty="0" smtClean="0"/>
              <a:t>Can we identify if this individual belongs to a dataset for which we know statistics?</a:t>
            </a:r>
          </a:p>
          <a:p>
            <a:pPr marL="285750" indent="-285750">
              <a:buFontTx/>
              <a:buChar char="-"/>
            </a:pPr>
            <a:endParaRPr lang="en-US" dirty="0"/>
          </a:p>
          <a:p>
            <a:r>
              <a:rPr lang="en-US" dirty="0" err="1" smtClean="0"/>
              <a:t>i</a:t>
            </a:r>
            <a:r>
              <a:rPr lang="en-US" dirty="0" smtClean="0"/>
              <a:t> </a:t>
            </a:r>
            <a:r>
              <a:rPr lang="en-US" dirty="0" smtClean="0">
                <a:sym typeface="Wingdings"/>
              </a:rPr>
              <a:t> observed variant</a:t>
            </a:r>
          </a:p>
          <a:p>
            <a:r>
              <a:rPr lang="en-US" dirty="0" err="1">
                <a:sym typeface="Wingdings"/>
              </a:rPr>
              <a:t>g</a:t>
            </a:r>
            <a:r>
              <a:rPr lang="en-US" baseline="-25000" dirty="0" err="1" smtClean="0">
                <a:sym typeface="Wingdings"/>
              </a:rPr>
              <a:t>i,J</a:t>
            </a:r>
            <a:r>
              <a:rPr lang="en-US" dirty="0" smtClean="0">
                <a:sym typeface="Wingdings"/>
              </a:rPr>
              <a:t>  alternate allele frequency of individual J</a:t>
            </a:r>
          </a:p>
          <a:p>
            <a:r>
              <a:rPr lang="en-US" dirty="0" err="1">
                <a:sym typeface="Wingdings"/>
              </a:rPr>
              <a:t>a</a:t>
            </a:r>
            <a:r>
              <a:rPr lang="en-US" dirty="0" err="1" smtClean="0">
                <a:sym typeface="Wingdings"/>
              </a:rPr>
              <a:t>af</a:t>
            </a:r>
            <a:r>
              <a:rPr lang="en-US" baseline="-25000" dirty="0" err="1" smtClean="0">
                <a:sym typeface="Wingdings"/>
              </a:rPr>
              <a:t>i</a:t>
            </a:r>
            <a:r>
              <a:rPr lang="en-US" dirty="0" smtClean="0">
                <a:sym typeface="Wingdings"/>
              </a:rPr>
              <a:t>  alternate allele frequency in the population</a:t>
            </a:r>
          </a:p>
          <a:p>
            <a:r>
              <a:rPr lang="en-US" dirty="0">
                <a:sym typeface="Wingdings"/>
              </a:rPr>
              <a:t>f</a:t>
            </a:r>
            <a:r>
              <a:rPr lang="en-US" baseline="-25000" dirty="0" smtClean="0">
                <a:sym typeface="Wingdings"/>
              </a:rPr>
              <a:t>i</a:t>
            </a:r>
            <a:r>
              <a:rPr lang="en-US" dirty="0" smtClean="0">
                <a:sym typeface="Wingdings"/>
              </a:rPr>
              <a:t>  frequency in the dataset</a:t>
            </a:r>
          </a:p>
          <a:p>
            <a:endParaRPr lang="en-US" dirty="0" smtClean="0">
              <a:sym typeface="Wingdings"/>
            </a:endParaRPr>
          </a:p>
          <a:p>
            <a:endParaRPr lang="en-US" dirty="0"/>
          </a:p>
        </p:txBody>
      </p:sp>
      <p:pic>
        <p:nvPicPr>
          <p:cNvPr id="9" name="Picture 8"/>
          <p:cNvPicPr>
            <a:picLocks noChangeAspect="1"/>
          </p:cNvPicPr>
          <p:nvPr/>
        </p:nvPicPr>
        <p:blipFill>
          <a:blip r:embed="rId3"/>
          <a:stretch>
            <a:fillRect/>
          </a:stretch>
        </p:blipFill>
        <p:spPr>
          <a:xfrm>
            <a:off x="1310106" y="4552905"/>
            <a:ext cx="5772222" cy="862516"/>
          </a:xfrm>
          <a:prstGeom prst="rect">
            <a:avLst/>
          </a:prstGeom>
        </p:spPr>
      </p:pic>
      <p:sp>
        <p:nvSpPr>
          <p:cNvPr id="10" name="Right Brace 9"/>
          <p:cNvSpPr/>
          <p:nvPr/>
        </p:nvSpPr>
        <p:spPr>
          <a:xfrm rot="5400000">
            <a:off x="3916947" y="4579894"/>
            <a:ext cx="441158" cy="1671053"/>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3154948" y="5828632"/>
            <a:ext cx="1818105" cy="784830"/>
          </a:xfrm>
          <a:prstGeom prst="rect">
            <a:avLst/>
          </a:prstGeom>
          <a:noFill/>
          <a:ln>
            <a:solidFill>
              <a:schemeClr val="tx1"/>
            </a:solidFill>
          </a:ln>
        </p:spPr>
        <p:txBody>
          <a:bodyPr wrap="square" rtlCol="0">
            <a:spAutoFit/>
          </a:bodyPr>
          <a:lstStyle/>
          <a:p>
            <a:r>
              <a:rPr lang="en-US" sz="1500" dirty="0" smtClean="0"/>
              <a:t>Distance between the individual</a:t>
            </a:r>
          </a:p>
          <a:p>
            <a:r>
              <a:rPr lang="en-US" sz="1500" dirty="0" smtClean="0"/>
              <a:t>And population</a:t>
            </a:r>
            <a:endParaRPr lang="en-US" sz="1500" dirty="0"/>
          </a:p>
        </p:txBody>
      </p:sp>
      <p:sp>
        <p:nvSpPr>
          <p:cNvPr id="12" name="Right Brace 11"/>
          <p:cNvSpPr/>
          <p:nvPr/>
        </p:nvSpPr>
        <p:spPr>
          <a:xfrm rot="5400000">
            <a:off x="6025146" y="4749674"/>
            <a:ext cx="441159" cy="1331495"/>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TextBox 12"/>
          <p:cNvSpPr txBox="1"/>
          <p:nvPr/>
        </p:nvSpPr>
        <p:spPr>
          <a:xfrm>
            <a:off x="5459663" y="5828632"/>
            <a:ext cx="1818105" cy="784830"/>
          </a:xfrm>
          <a:prstGeom prst="rect">
            <a:avLst/>
          </a:prstGeom>
          <a:noFill/>
          <a:ln>
            <a:solidFill>
              <a:schemeClr val="tx1"/>
            </a:solidFill>
          </a:ln>
        </p:spPr>
        <p:txBody>
          <a:bodyPr wrap="square" rtlCol="0">
            <a:spAutoFit/>
          </a:bodyPr>
          <a:lstStyle/>
          <a:p>
            <a:r>
              <a:rPr lang="en-US" sz="1500" dirty="0" smtClean="0"/>
              <a:t>Distance between dataset and individual</a:t>
            </a:r>
            <a:endParaRPr lang="en-US" sz="1500" dirty="0"/>
          </a:p>
        </p:txBody>
      </p:sp>
    </p:spTree>
    <p:extLst>
      <p:ext uri="{BB962C8B-B14F-4D97-AF65-F5344CB8AC3E}">
        <p14:creationId xmlns:p14="http://schemas.microsoft.com/office/powerpoint/2010/main" val="8845975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3798" y="-120317"/>
            <a:ext cx="3766533" cy="1834701"/>
          </a:xfrm>
          <a:prstGeom prst="rect">
            <a:avLst/>
          </a:prstGeom>
        </p:spPr>
      </p:pic>
      <p:sp>
        <p:nvSpPr>
          <p:cNvPr id="5" name="Rounded Rectangle 4"/>
          <p:cNvSpPr/>
          <p:nvPr/>
        </p:nvSpPr>
        <p:spPr>
          <a:xfrm>
            <a:off x="1417053" y="0"/>
            <a:ext cx="548105" cy="1844842"/>
          </a:xfrm>
          <a:prstGeom prst="roundRect">
            <a:avLst/>
          </a:prstGeom>
          <a:gradFill flip="none" rotWithShape="1">
            <a:gsLst>
              <a:gs pos="0">
                <a:schemeClr val="accent3">
                  <a:tint val="100000"/>
                  <a:shade val="100000"/>
                  <a:satMod val="130000"/>
                  <a:alpha val="46000"/>
                </a:schemeClr>
              </a:gs>
              <a:gs pos="100000">
                <a:schemeClr val="accent3">
                  <a:tint val="50000"/>
                  <a:shade val="100000"/>
                  <a:satMod val="350000"/>
                  <a:alpha val="46000"/>
                </a:schemeClr>
              </a:gs>
            </a:gsLst>
            <a:lin ang="162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 name="TextBox 5"/>
          <p:cNvSpPr txBox="1"/>
          <p:nvPr/>
        </p:nvSpPr>
        <p:spPr>
          <a:xfrm>
            <a:off x="4384842" y="630420"/>
            <a:ext cx="2413059" cy="477054"/>
          </a:xfrm>
          <a:prstGeom prst="rect">
            <a:avLst/>
          </a:prstGeom>
          <a:noFill/>
        </p:spPr>
        <p:txBody>
          <a:bodyPr wrap="none" rtlCol="0">
            <a:spAutoFit/>
          </a:bodyPr>
          <a:lstStyle/>
          <a:p>
            <a:r>
              <a:rPr lang="en-US" sz="2500" b="1" dirty="0" smtClean="0"/>
              <a:t>Inference Engine</a:t>
            </a:r>
            <a:endParaRPr lang="en-US" sz="2500" b="1" dirty="0"/>
          </a:p>
        </p:txBody>
      </p:sp>
      <p:sp>
        <p:nvSpPr>
          <p:cNvPr id="7" name="TextBox 6"/>
          <p:cNvSpPr txBox="1"/>
          <p:nvPr/>
        </p:nvSpPr>
        <p:spPr>
          <a:xfrm>
            <a:off x="150285" y="1431813"/>
            <a:ext cx="8469113" cy="2308324"/>
          </a:xfrm>
          <a:prstGeom prst="rect">
            <a:avLst/>
          </a:prstGeom>
          <a:noFill/>
        </p:spPr>
        <p:txBody>
          <a:bodyPr wrap="square" rtlCol="0">
            <a:spAutoFit/>
          </a:bodyPr>
          <a:lstStyle/>
          <a:p>
            <a:endParaRPr lang="en-US" dirty="0"/>
          </a:p>
          <a:p>
            <a:r>
              <a:rPr lang="en-US" b="1" dirty="0"/>
              <a:t>Membership </a:t>
            </a:r>
            <a:r>
              <a:rPr lang="en-US" b="1" dirty="0" smtClean="0"/>
              <a:t>inference</a:t>
            </a:r>
            <a:endParaRPr lang="en-US" dirty="0" smtClean="0"/>
          </a:p>
          <a:p>
            <a:r>
              <a:rPr lang="en-US" dirty="0" err="1" smtClean="0"/>
              <a:t>i</a:t>
            </a:r>
            <a:r>
              <a:rPr lang="en-US" dirty="0" smtClean="0"/>
              <a:t> </a:t>
            </a:r>
            <a:r>
              <a:rPr lang="en-US" dirty="0" smtClean="0">
                <a:sym typeface="Wingdings"/>
              </a:rPr>
              <a:t> observed variant</a:t>
            </a:r>
          </a:p>
          <a:p>
            <a:r>
              <a:rPr lang="en-US" dirty="0" err="1">
                <a:sym typeface="Wingdings"/>
              </a:rPr>
              <a:t>g</a:t>
            </a:r>
            <a:r>
              <a:rPr lang="en-US" baseline="-25000" dirty="0" err="1" smtClean="0">
                <a:sym typeface="Wingdings"/>
              </a:rPr>
              <a:t>i,J</a:t>
            </a:r>
            <a:r>
              <a:rPr lang="en-US" dirty="0" smtClean="0">
                <a:sym typeface="Wingdings"/>
              </a:rPr>
              <a:t>  alternate allele frequency of individual J</a:t>
            </a:r>
          </a:p>
          <a:p>
            <a:r>
              <a:rPr lang="en-US" dirty="0" err="1">
                <a:sym typeface="Wingdings"/>
              </a:rPr>
              <a:t>a</a:t>
            </a:r>
            <a:r>
              <a:rPr lang="en-US" dirty="0" err="1" smtClean="0">
                <a:sym typeface="Wingdings"/>
              </a:rPr>
              <a:t>af</a:t>
            </a:r>
            <a:r>
              <a:rPr lang="en-US" baseline="-25000" dirty="0" err="1" smtClean="0">
                <a:sym typeface="Wingdings"/>
              </a:rPr>
              <a:t>i</a:t>
            </a:r>
            <a:r>
              <a:rPr lang="en-US" dirty="0" smtClean="0">
                <a:sym typeface="Wingdings"/>
              </a:rPr>
              <a:t>  alternate allele frequency in the population</a:t>
            </a:r>
          </a:p>
          <a:p>
            <a:r>
              <a:rPr lang="en-US" dirty="0">
                <a:sym typeface="Wingdings"/>
              </a:rPr>
              <a:t>f</a:t>
            </a:r>
            <a:r>
              <a:rPr lang="en-US" baseline="-25000" dirty="0" smtClean="0">
                <a:sym typeface="Wingdings"/>
              </a:rPr>
              <a:t>i</a:t>
            </a:r>
            <a:r>
              <a:rPr lang="en-US" dirty="0" smtClean="0">
                <a:sym typeface="Wingdings"/>
              </a:rPr>
              <a:t>  frequency in the dataset (e.g. HIV positive individuals)</a:t>
            </a:r>
          </a:p>
          <a:p>
            <a:endParaRPr lang="en-US" dirty="0" smtClean="0">
              <a:sym typeface="Wingdings"/>
            </a:endParaRPr>
          </a:p>
          <a:p>
            <a:endParaRPr lang="en-US" dirty="0"/>
          </a:p>
        </p:txBody>
      </p:sp>
      <p:pic>
        <p:nvPicPr>
          <p:cNvPr id="8" name="Picture 7"/>
          <p:cNvPicPr>
            <a:picLocks noChangeAspect="1"/>
          </p:cNvPicPr>
          <p:nvPr/>
        </p:nvPicPr>
        <p:blipFill>
          <a:blip r:embed="rId3"/>
          <a:stretch>
            <a:fillRect/>
          </a:stretch>
        </p:blipFill>
        <p:spPr>
          <a:xfrm>
            <a:off x="1664757" y="3528401"/>
            <a:ext cx="5772222" cy="862516"/>
          </a:xfrm>
          <a:prstGeom prst="rect">
            <a:avLst/>
          </a:prstGeom>
        </p:spPr>
      </p:pic>
      <p:sp>
        <p:nvSpPr>
          <p:cNvPr id="9" name="Right Brace 8"/>
          <p:cNvSpPr/>
          <p:nvPr/>
        </p:nvSpPr>
        <p:spPr>
          <a:xfrm rot="5400000">
            <a:off x="4271598" y="3555390"/>
            <a:ext cx="441158" cy="1671053"/>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TextBox 9"/>
          <p:cNvSpPr txBox="1"/>
          <p:nvPr/>
        </p:nvSpPr>
        <p:spPr>
          <a:xfrm>
            <a:off x="3509599" y="4804128"/>
            <a:ext cx="1818105" cy="784830"/>
          </a:xfrm>
          <a:prstGeom prst="rect">
            <a:avLst/>
          </a:prstGeom>
          <a:noFill/>
          <a:ln>
            <a:solidFill>
              <a:schemeClr val="tx1"/>
            </a:solidFill>
          </a:ln>
        </p:spPr>
        <p:txBody>
          <a:bodyPr wrap="square" rtlCol="0">
            <a:spAutoFit/>
          </a:bodyPr>
          <a:lstStyle/>
          <a:p>
            <a:r>
              <a:rPr lang="en-US" sz="1500" dirty="0" smtClean="0"/>
              <a:t>Distance between the individual</a:t>
            </a:r>
          </a:p>
          <a:p>
            <a:r>
              <a:rPr lang="en-US" sz="1500" dirty="0" smtClean="0"/>
              <a:t>And population</a:t>
            </a:r>
            <a:endParaRPr lang="en-US" sz="1500" dirty="0"/>
          </a:p>
        </p:txBody>
      </p:sp>
      <p:sp>
        <p:nvSpPr>
          <p:cNvPr id="11" name="Right Brace 10"/>
          <p:cNvSpPr/>
          <p:nvPr/>
        </p:nvSpPr>
        <p:spPr>
          <a:xfrm rot="5400000">
            <a:off x="6379797" y="3725170"/>
            <a:ext cx="441159" cy="1331495"/>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5814314" y="4804128"/>
            <a:ext cx="1818105" cy="784830"/>
          </a:xfrm>
          <a:prstGeom prst="rect">
            <a:avLst/>
          </a:prstGeom>
          <a:noFill/>
          <a:ln>
            <a:solidFill>
              <a:schemeClr val="tx1"/>
            </a:solidFill>
          </a:ln>
        </p:spPr>
        <p:txBody>
          <a:bodyPr wrap="square" rtlCol="0">
            <a:spAutoFit/>
          </a:bodyPr>
          <a:lstStyle/>
          <a:p>
            <a:r>
              <a:rPr lang="en-US" sz="1500" dirty="0" smtClean="0"/>
              <a:t>Distance between dataset and individual</a:t>
            </a:r>
            <a:endParaRPr lang="en-US" sz="1500" dirty="0"/>
          </a:p>
        </p:txBody>
      </p:sp>
      <p:sp>
        <p:nvSpPr>
          <p:cNvPr id="13" name="TextBox 12"/>
          <p:cNvSpPr txBox="1"/>
          <p:nvPr/>
        </p:nvSpPr>
        <p:spPr>
          <a:xfrm>
            <a:off x="182369" y="5761790"/>
            <a:ext cx="8473669" cy="646331"/>
          </a:xfrm>
          <a:prstGeom prst="rect">
            <a:avLst/>
          </a:prstGeom>
          <a:noFill/>
        </p:spPr>
        <p:txBody>
          <a:bodyPr wrap="none" rtlCol="0">
            <a:spAutoFit/>
          </a:bodyPr>
          <a:lstStyle/>
          <a:p>
            <a:r>
              <a:rPr lang="en-US" dirty="0" smtClean="0"/>
              <a:t>Idea: if J is in data base, E[D] &gt;0 , if not </a:t>
            </a:r>
            <a:r>
              <a:rPr lang="en-US" dirty="0" err="1" smtClean="0"/>
              <a:t>lim</a:t>
            </a:r>
            <a:r>
              <a:rPr lang="en-US" dirty="0" smtClean="0"/>
              <a:t> E[D] =0 </a:t>
            </a:r>
            <a:r>
              <a:rPr lang="en-US" dirty="0" smtClean="0">
                <a:sym typeface="Wingdings"/>
              </a:rPr>
              <a:t>if frequencies are high, it converges</a:t>
            </a:r>
          </a:p>
          <a:p>
            <a:r>
              <a:rPr lang="en-US" dirty="0" smtClean="0">
                <a:sym typeface="Wingdings"/>
              </a:rPr>
              <a:t>to normal distribution, t-test can be used to find if J is in dataset </a:t>
            </a:r>
            <a:endParaRPr lang="en-US" dirty="0"/>
          </a:p>
        </p:txBody>
      </p:sp>
    </p:spTree>
    <p:extLst>
      <p:ext uri="{BB962C8B-B14F-4D97-AF65-F5344CB8AC3E}">
        <p14:creationId xmlns:p14="http://schemas.microsoft.com/office/powerpoint/2010/main" val="22993936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3798" y="-120317"/>
            <a:ext cx="3766533" cy="1834701"/>
          </a:xfrm>
          <a:prstGeom prst="rect">
            <a:avLst/>
          </a:prstGeom>
        </p:spPr>
      </p:pic>
      <p:sp>
        <p:nvSpPr>
          <p:cNvPr id="5" name="Rounded Rectangle 4"/>
          <p:cNvSpPr/>
          <p:nvPr/>
        </p:nvSpPr>
        <p:spPr>
          <a:xfrm>
            <a:off x="1417053" y="0"/>
            <a:ext cx="548105" cy="1844842"/>
          </a:xfrm>
          <a:prstGeom prst="roundRect">
            <a:avLst/>
          </a:prstGeom>
          <a:gradFill flip="none" rotWithShape="1">
            <a:gsLst>
              <a:gs pos="0">
                <a:schemeClr val="accent3">
                  <a:tint val="100000"/>
                  <a:shade val="100000"/>
                  <a:satMod val="130000"/>
                  <a:alpha val="46000"/>
                </a:schemeClr>
              </a:gs>
              <a:gs pos="100000">
                <a:schemeClr val="accent3">
                  <a:tint val="50000"/>
                  <a:shade val="100000"/>
                  <a:satMod val="350000"/>
                  <a:alpha val="46000"/>
                </a:schemeClr>
              </a:gs>
            </a:gsLst>
            <a:lin ang="162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 name="TextBox 5"/>
          <p:cNvSpPr txBox="1"/>
          <p:nvPr/>
        </p:nvSpPr>
        <p:spPr>
          <a:xfrm>
            <a:off x="4384842" y="630420"/>
            <a:ext cx="2413059" cy="477054"/>
          </a:xfrm>
          <a:prstGeom prst="rect">
            <a:avLst/>
          </a:prstGeom>
          <a:noFill/>
        </p:spPr>
        <p:txBody>
          <a:bodyPr wrap="none" rtlCol="0">
            <a:spAutoFit/>
          </a:bodyPr>
          <a:lstStyle/>
          <a:p>
            <a:r>
              <a:rPr lang="en-US" sz="2500" b="1" dirty="0" smtClean="0"/>
              <a:t>Inference Engine</a:t>
            </a:r>
            <a:endParaRPr lang="en-US" sz="2500" b="1" dirty="0"/>
          </a:p>
        </p:txBody>
      </p:sp>
      <p:sp>
        <p:nvSpPr>
          <p:cNvPr id="7" name="TextBox 6"/>
          <p:cNvSpPr txBox="1"/>
          <p:nvPr/>
        </p:nvSpPr>
        <p:spPr>
          <a:xfrm>
            <a:off x="150285" y="1687647"/>
            <a:ext cx="8469113" cy="1477328"/>
          </a:xfrm>
          <a:prstGeom prst="rect">
            <a:avLst/>
          </a:prstGeom>
          <a:noFill/>
        </p:spPr>
        <p:txBody>
          <a:bodyPr wrap="square" rtlCol="0">
            <a:spAutoFit/>
          </a:bodyPr>
          <a:lstStyle/>
          <a:p>
            <a:endParaRPr lang="en-US" dirty="0"/>
          </a:p>
          <a:p>
            <a:r>
              <a:rPr lang="en-US" b="1" dirty="0"/>
              <a:t>Membership inference</a:t>
            </a:r>
          </a:p>
          <a:p>
            <a:endParaRPr lang="en-US" dirty="0" smtClean="0">
              <a:sym typeface="Wingdings"/>
            </a:endParaRPr>
          </a:p>
          <a:p>
            <a:r>
              <a:rPr lang="en-US" dirty="0" smtClean="0">
                <a:sym typeface="Wingdings"/>
              </a:rPr>
              <a:t>Equation can be modified using genotype imputation</a:t>
            </a:r>
          </a:p>
          <a:p>
            <a:endParaRPr lang="en-US" dirty="0"/>
          </a:p>
        </p:txBody>
      </p:sp>
      <p:pic>
        <p:nvPicPr>
          <p:cNvPr id="2" name="Picture 1"/>
          <p:cNvPicPr>
            <a:picLocks noChangeAspect="1"/>
          </p:cNvPicPr>
          <p:nvPr/>
        </p:nvPicPr>
        <p:blipFill>
          <a:blip r:embed="rId3"/>
          <a:stretch>
            <a:fillRect/>
          </a:stretch>
        </p:blipFill>
        <p:spPr>
          <a:xfrm>
            <a:off x="481262" y="3681964"/>
            <a:ext cx="7165681" cy="1926906"/>
          </a:xfrm>
          <a:prstGeom prst="rect">
            <a:avLst/>
          </a:prstGeom>
        </p:spPr>
      </p:pic>
    </p:spTree>
    <p:extLst>
      <p:ext uri="{BB962C8B-B14F-4D97-AF65-F5344CB8AC3E}">
        <p14:creationId xmlns:p14="http://schemas.microsoft.com/office/powerpoint/2010/main" val="3138718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3798" y="-120317"/>
            <a:ext cx="3766533" cy="1834701"/>
          </a:xfrm>
          <a:prstGeom prst="rect">
            <a:avLst/>
          </a:prstGeom>
        </p:spPr>
      </p:pic>
      <p:sp>
        <p:nvSpPr>
          <p:cNvPr id="5" name="Rounded Rectangle 4"/>
          <p:cNvSpPr/>
          <p:nvPr/>
        </p:nvSpPr>
        <p:spPr>
          <a:xfrm>
            <a:off x="1417053" y="0"/>
            <a:ext cx="548105" cy="1844842"/>
          </a:xfrm>
          <a:prstGeom prst="roundRect">
            <a:avLst/>
          </a:prstGeom>
          <a:gradFill flip="none" rotWithShape="1">
            <a:gsLst>
              <a:gs pos="0">
                <a:schemeClr val="accent3">
                  <a:tint val="100000"/>
                  <a:shade val="100000"/>
                  <a:satMod val="130000"/>
                  <a:alpha val="46000"/>
                </a:schemeClr>
              </a:gs>
              <a:gs pos="100000">
                <a:schemeClr val="accent3">
                  <a:tint val="50000"/>
                  <a:shade val="100000"/>
                  <a:satMod val="350000"/>
                  <a:alpha val="46000"/>
                </a:schemeClr>
              </a:gs>
            </a:gsLst>
            <a:lin ang="162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 name="TextBox 5"/>
          <p:cNvSpPr txBox="1"/>
          <p:nvPr/>
        </p:nvSpPr>
        <p:spPr>
          <a:xfrm>
            <a:off x="4384842" y="630420"/>
            <a:ext cx="2413059" cy="477054"/>
          </a:xfrm>
          <a:prstGeom prst="rect">
            <a:avLst/>
          </a:prstGeom>
          <a:noFill/>
        </p:spPr>
        <p:txBody>
          <a:bodyPr wrap="none" rtlCol="0">
            <a:spAutoFit/>
          </a:bodyPr>
          <a:lstStyle/>
          <a:p>
            <a:r>
              <a:rPr lang="en-US" sz="2500" b="1" dirty="0" smtClean="0"/>
              <a:t>Inference Engine</a:t>
            </a:r>
            <a:endParaRPr lang="en-US" sz="2500" b="1" dirty="0"/>
          </a:p>
        </p:txBody>
      </p:sp>
      <p:sp>
        <p:nvSpPr>
          <p:cNvPr id="7" name="TextBox 6"/>
          <p:cNvSpPr txBox="1"/>
          <p:nvPr/>
        </p:nvSpPr>
        <p:spPr>
          <a:xfrm>
            <a:off x="150285" y="1430957"/>
            <a:ext cx="8469113" cy="2862323"/>
          </a:xfrm>
          <a:prstGeom prst="rect">
            <a:avLst/>
          </a:prstGeom>
          <a:noFill/>
        </p:spPr>
        <p:txBody>
          <a:bodyPr wrap="square" rtlCol="0">
            <a:spAutoFit/>
          </a:bodyPr>
          <a:lstStyle/>
          <a:p>
            <a:endParaRPr lang="en-US" dirty="0"/>
          </a:p>
          <a:p>
            <a:r>
              <a:rPr lang="en-US" b="1" dirty="0" smtClean="0"/>
              <a:t>Kinship inference</a:t>
            </a:r>
          </a:p>
          <a:p>
            <a:endParaRPr lang="en-US" dirty="0"/>
          </a:p>
          <a:p>
            <a:r>
              <a:rPr lang="en-US" dirty="0" smtClean="0"/>
              <a:t>- Set of known variants</a:t>
            </a:r>
          </a:p>
          <a:p>
            <a:r>
              <a:rPr lang="en-US" dirty="0" smtClean="0"/>
              <a:t>- Infer kinship using identical-by-descent (IBD) statistics</a:t>
            </a:r>
          </a:p>
          <a:p>
            <a:pPr marL="285750" indent="-285750">
              <a:buFontTx/>
              <a:buChar char="-"/>
            </a:pPr>
            <a:endParaRPr lang="en-US" dirty="0"/>
          </a:p>
          <a:p>
            <a:r>
              <a:rPr lang="en-US" dirty="0" smtClean="0"/>
              <a:t>Given a variant I, the relationship between individual </a:t>
            </a:r>
          </a:p>
          <a:p>
            <a:r>
              <a:rPr lang="en-US" dirty="0" smtClean="0"/>
              <a:t>A and B</a:t>
            </a:r>
            <a:endParaRPr lang="en-US" dirty="0"/>
          </a:p>
          <a:p>
            <a:endParaRPr lang="en-US" dirty="0" smtClean="0">
              <a:sym typeface="Wingdings"/>
            </a:endParaRPr>
          </a:p>
          <a:p>
            <a:endParaRPr lang="en-US" dirty="0"/>
          </a:p>
        </p:txBody>
      </p:sp>
      <p:sp>
        <p:nvSpPr>
          <p:cNvPr id="8" name="Rectangle 7"/>
          <p:cNvSpPr/>
          <p:nvPr/>
        </p:nvSpPr>
        <p:spPr>
          <a:xfrm>
            <a:off x="150285" y="6352791"/>
            <a:ext cx="8861977" cy="461665"/>
          </a:xfrm>
          <a:prstGeom prst="rect">
            <a:avLst/>
          </a:prstGeom>
        </p:spPr>
        <p:txBody>
          <a:bodyPr wrap="square">
            <a:spAutoFit/>
          </a:bodyPr>
          <a:lstStyle/>
          <a:p>
            <a:r>
              <a:rPr lang="en-US" baseline="30000" dirty="0"/>
              <a:t>R. Wang, Y. F. Li, X. Wang, H. Tang, and X. Zhou. Learning your identity and disease from research papers: Information leaks in genome wide association study. In ACM Conference on Computer and Communications Security, (CCS), pages 534–544, 2009.</a:t>
            </a:r>
            <a:endParaRPr lang="en-US" dirty="0"/>
          </a:p>
        </p:txBody>
      </p:sp>
      <p:pic>
        <p:nvPicPr>
          <p:cNvPr id="9" name="Picture 8"/>
          <p:cNvPicPr>
            <a:picLocks noChangeAspect="1"/>
          </p:cNvPicPr>
          <p:nvPr/>
        </p:nvPicPr>
        <p:blipFill>
          <a:blip r:embed="rId3"/>
          <a:stretch>
            <a:fillRect/>
          </a:stretch>
        </p:blipFill>
        <p:spPr>
          <a:xfrm>
            <a:off x="59221" y="4222839"/>
            <a:ext cx="4913061" cy="907849"/>
          </a:xfrm>
          <a:prstGeom prst="rect">
            <a:avLst/>
          </a:prstGeom>
        </p:spPr>
      </p:pic>
      <p:pic>
        <p:nvPicPr>
          <p:cNvPr id="10" name="Picture 9"/>
          <p:cNvPicPr>
            <a:picLocks noChangeAspect="1"/>
          </p:cNvPicPr>
          <p:nvPr/>
        </p:nvPicPr>
        <p:blipFill>
          <a:blip r:embed="rId4"/>
          <a:stretch>
            <a:fillRect/>
          </a:stretch>
        </p:blipFill>
        <p:spPr>
          <a:xfrm>
            <a:off x="5073818" y="3528654"/>
            <a:ext cx="4119360" cy="2456264"/>
          </a:xfrm>
          <a:prstGeom prst="rect">
            <a:avLst/>
          </a:prstGeom>
        </p:spPr>
      </p:pic>
    </p:spTree>
    <p:extLst>
      <p:ext uri="{BB962C8B-B14F-4D97-AF65-F5344CB8AC3E}">
        <p14:creationId xmlns:p14="http://schemas.microsoft.com/office/powerpoint/2010/main" val="3052074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3798" y="-120317"/>
            <a:ext cx="3766533" cy="1834701"/>
          </a:xfrm>
          <a:prstGeom prst="rect">
            <a:avLst/>
          </a:prstGeom>
        </p:spPr>
      </p:pic>
      <p:sp>
        <p:nvSpPr>
          <p:cNvPr id="5" name="Rounded Rectangle 4"/>
          <p:cNvSpPr/>
          <p:nvPr/>
        </p:nvSpPr>
        <p:spPr>
          <a:xfrm>
            <a:off x="2092635" y="0"/>
            <a:ext cx="548105" cy="1844842"/>
          </a:xfrm>
          <a:prstGeom prst="roundRect">
            <a:avLst/>
          </a:prstGeom>
          <a:gradFill flip="none" rotWithShape="1">
            <a:gsLst>
              <a:gs pos="0">
                <a:schemeClr val="accent3">
                  <a:tint val="100000"/>
                  <a:shade val="100000"/>
                  <a:satMod val="130000"/>
                  <a:alpha val="46000"/>
                </a:schemeClr>
              </a:gs>
              <a:gs pos="100000">
                <a:schemeClr val="accent3">
                  <a:tint val="50000"/>
                  <a:shade val="100000"/>
                  <a:satMod val="350000"/>
                  <a:alpha val="46000"/>
                </a:schemeClr>
              </a:gs>
            </a:gsLst>
            <a:lin ang="162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 name="TextBox 5"/>
          <p:cNvSpPr txBox="1"/>
          <p:nvPr/>
        </p:nvSpPr>
        <p:spPr>
          <a:xfrm>
            <a:off x="4384842" y="630420"/>
            <a:ext cx="3550816" cy="477054"/>
          </a:xfrm>
          <a:prstGeom prst="rect">
            <a:avLst/>
          </a:prstGeom>
          <a:noFill/>
        </p:spPr>
        <p:txBody>
          <a:bodyPr wrap="none" rtlCol="0">
            <a:spAutoFit/>
          </a:bodyPr>
          <a:lstStyle/>
          <a:p>
            <a:r>
              <a:rPr lang="en-US" sz="2500" b="1" dirty="0" smtClean="0"/>
              <a:t>Risk Management Engine</a:t>
            </a:r>
            <a:endParaRPr lang="en-US" sz="2500" b="1" dirty="0"/>
          </a:p>
        </p:txBody>
      </p:sp>
      <p:sp>
        <p:nvSpPr>
          <p:cNvPr id="7" name="TextBox 6"/>
          <p:cNvSpPr txBox="1"/>
          <p:nvPr/>
        </p:nvSpPr>
        <p:spPr>
          <a:xfrm>
            <a:off x="150285" y="2314548"/>
            <a:ext cx="8979873" cy="1277273"/>
          </a:xfrm>
          <a:prstGeom prst="rect">
            <a:avLst/>
          </a:prstGeom>
          <a:noFill/>
        </p:spPr>
        <p:txBody>
          <a:bodyPr wrap="square" rtlCol="0">
            <a:spAutoFit/>
          </a:bodyPr>
          <a:lstStyle/>
          <a:p>
            <a:endParaRPr lang="en-US" dirty="0"/>
          </a:p>
          <a:p>
            <a:r>
              <a:rPr lang="en-US" sz="2300" b="1" dirty="0" smtClean="0"/>
              <a:t>- Idea: </a:t>
            </a:r>
            <a:r>
              <a:rPr lang="en-US" sz="2300" dirty="0" smtClean="0"/>
              <a:t>a measure for the risk of a privacy breach when granting a request </a:t>
            </a:r>
            <a:endParaRPr lang="en-US" sz="2300" dirty="0"/>
          </a:p>
          <a:p>
            <a:endParaRPr lang="en-US" dirty="0" smtClean="0">
              <a:sym typeface="Wingdings"/>
            </a:endParaRPr>
          </a:p>
          <a:p>
            <a:endParaRPr lang="en-US" dirty="0"/>
          </a:p>
        </p:txBody>
      </p:sp>
      <p:sp>
        <p:nvSpPr>
          <p:cNvPr id="12" name="Rectangle 11"/>
          <p:cNvSpPr/>
          <p:nvPr/>
        </p:nvSpPr>
        <p:spPr>
          <a:xfrm>
            <a:off x="150285" y="3983894"/>
            <a:ext cx="8979873" cy="923330"/>
          </a:xfrm>
          <a:prstGeom prst="rect">
            <a:avLst/>
          </a:prstGeom>
        </p:spPr>
        <p:txBody>
          <a:bodyPr wrap="square">
            <a:spAutoFit/>
          </a:bodyPr>
          <a:lstStyle/>
          <a:p>
            <a:pPr marL="285750" indent="-285750">
              <a:buFontTx/>
              <a:buChar char="•"/>
            </a:pPr>
            <a:r>
              <a:rPr lang="en-US" dirty="0"/>
              <a:t>Queries:</a:t>
            </a:r>
          </a:p>
          <a:p>
            <a:r>
              <a:rPr lang="en-US" dirty="0"/>
              <a:t>	(1)  genotype requests on subset of variants </a:t>
            </a:r>
            <a:r>
              <a:rPr lang="en-US" dirty="0" err="1"/>
              <a:t>g</a:t>
            </a:r>
            <a:r>
              <a:rPr lang="en-US" baseline="-25000" dirty="0" err="1"/>
              <a:t>s</a:t>
            </a:r>
            <a:r>
              <a:rPr lang="en-US" dirty="0"/>
              <a:t> </a:t>
            </a:r>
            <a:r>
              <a:rPr lang="en-US" dirty="0">
                <a:sym typeface="Wingdings"/>
              </a:rPr>
              <a:t></a:t>
            </a:r>
            <a:r>
              <a:rPr lang="en-US" dirty="0"/>
              <a:t> </a:t>
            </a:r>
            <a:r>
              <a:rPr lang="en-US" dirty="0" err="1"/>
              <a:t>q</a:t>
            </a:r>
            <a:r>
              <a:rPr lang="en-US" baseline="-25000" dirty="0" err="1"/>
              <a:t>g</a:t>
            </a:r>
            <a:r>
              <a:rPr lang="en-US" dirty="0"/>
              <a:t>(</a:t>
            </a:r>
            <a:r>
              <a:rPr lang="en-US" dirty="0" err="1"/>
              <a:t>g</a:t>
            </a:r>
            <a:r>
              <a:rPr lang="en-US" baseline="-25000" dirty="0" err="1"/>
              <a:t>s</a:t>
            </a:r>
            <a:r>
              <a:rPr lang="en-US" dirty="0"/>
              <a:t>)</a:t>
            </a:r>
          </a:p>
          <a:p>
            <a:r>
              <a:rPr lang="en-US" dirty="0"/>
              <a:t>	(2) aggregated requests on subset of variants associated with phenotype </a:t>
            </a:r>
            <a:r>
              <a:rPr lang="en-US" dirty="0" smtClean="0"/>
              <a:t>y, </a:t>
            </a:r>
            <a:r>
              <a:rPr lang="en-US" dirty="0" err="1">
                <a:sym typeface="Wingdings"/>
              </a:rPr>
              <a:t>f</a:t>
            </a:r>
            <a:r>
              <a:rPr lang="en-US" baseline="-25000" dirty="0" err="1">
                <a:sym typeface="Wingdings"/>
              </a:rPr>
              <a:t>s</a:t>
            </a:r>
            <a:r>
              <a:rPr lang="en-US" baseline="30000" dirty="0" err="1">
                <a:sym typeface="Wingdings"/>
              </a:rPr>
              <a:t>y</a:t>
            </a:r>
            <a:r>
              <a:rPr lang="en-US" dirty="0">
                <a:sym typeface="Wingdings"/>
              </a:rPr>
              <a:t>  </a:t>
            </a:r>
            <a:r>
              <a:rPr lang="en-US" dirty="0" err="1">
                <a:sym typeface="Wingdings"/>
              </a:rPr>
              <a:t>q</a:t>
            </a:r>
            <a:r>
              <a:rPr lang="en-US" baseline="-25000" dirty="0" err="1">
                <a:sym typeface="Wingdings"/>
              </a:rPr>
              <a:t>m</a:t>
            </a:r>
            <a:r>
              <a:rPr lang="en-US" dirty="0">
                <a:sym typeface="Wingdings"/>
              </a:rPr>
              <a:t>(</a:t>
            </a:r>
            <a:r>
              <a:rPr lang="en-US" dirty="0" err="1">
                <a:sym typeface="Wingdings"/>
              </a:rPr>
              <a:t>f</a:t>
            </a:r>
            <a:r>
              <a:rPr lang="en-US" baseline="-25000" dirty="0" err="1">
                <a:sym typeface="Wingdings"/>
              </a:rPr>
              <a:t>s</a:t>
            </a:r>
            <a:r>
              <a:rPr lang="en-US" baseline="30000" dirty="0" err="1">
                <a:sym typeface="Wingdings"/>
              </a:rPr>
              <a:t>y</a:t>
            </a:r>
            <a:r>
              <a:rPr lang="en-US" dirty="0">
                <a:sym typeface="Wingdings"/>
              </a:rPr>
              <a:t>) </a:t>
            </a:r>
          </a:p>
        </p:txBody>
      </p:sp>
    </p:spTree>
    <p:extLst>
      <p:ext uri="{BB962C8B-B14F-4D97-AF65-F5344CB8AC3E}">
        <p14:creationId xmlns:p14="http://schemas.microsoft.com/office/powerpoint/2010/main" val="9133518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3798" y="-120317"/>
            <a:ext cx="3766533" cy="1834701"/>
          </a:xfrm>
          <a:prstGeom prst="rect">
            <a:avLst/>
          </a:prstGeom>
        </p:spPr>
      </p:pic>
      <p:sp>
        <p:nvSpPr>
          <p:cNvPr id="5" name="Rounded Rectangle 4"/>
          <p:cNvSpPr/>
          <p:nvPr/>
        </p:nvSpPr>
        <p:spPr>
          <a:xfrm>
            <a:off x="2092635" y="0"/>
            <a:ext cx="548105" cy="1844842"/>
          </a:xfrm>
          <a:prstGeom prst="roundRect">
            <a:avLst/>
          </a:prstGeom>
          <a:gradFill flip="none" rotWithShape="1">
            <a:gsLst>
              <a:gs pos="0">
                <a:schemeClr val="accent3">
                  <a:tint val="100000"/>
                  <a:shade val="100000"/>
                  <a:satMod val="130000"/>
                  <a:alpha val="46000"/>
                </a:schemeClr>
              </a:gs>
              <a:gs pos="100000">
                <a:schemeClr val="accent3">
                  <a:tint val="50000"/>
                  <a:shade val="100000"/>
                  <a:satMod val="350000"/>
                  <a:alpha val="46000"/>
                </a:schemeClr>
              </a:gs>
            </a:gsLst>
            <a:lin ang="162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 name="TextBox 5"/>
          <p:cNvSpPr txBox="1"/>
          <p:nvPr/>
        </p:nvSpPr>
        <p:spPr>
          <a:xfrm>
            <a:off x="4384842" y="630420"/>
            <a:ext cx="3550816" cy="477054"/>
          </a:xfrm>
          <a:prstGeom prst="rect">
            <a:avLst/>
          </a:prstGeom>
          <a:noFill/>
        </p:spPr>
        <p:txBody>
          <a:bodyPr wrap="none" rtlCol="0">
            <a:spAutoFit/>
          </a:bodyPr>
          <a:lstStyle/>
          <a:p>
            <a:r>
              <a:rPr lang="en-US" sz="2500" b="1" dirty="0" smtClean="0"/>
              <a:t>Risk Management Engine</a:t>
            </a:r>
            <a:endParaRPr lang="en-US" sz="2500" b="1" dirty="0"/>
          </a:p>
        </p:txBody>
      </p:sp>
      <p:sp>
        <p:nvSpPr>
          <p:cNvPr id="7" name="TextBox 6"/>
          <p:cNvSpPr txBox="1"/>
          <p:nvPr/>
        </p:nvSpPr>
        <p:spPr>
          <a:xfrm>
            <a:off x="164127" y="2017329"/>
            <a:ext cx="8979873" cy="1477328"/>
          </a:xfrm>
          <a:prstGeom prst="rect">
            <a:avLst/>
          </a:prstGeom>
          <a:noFill/>
        </p:spPr>
        <p:txBody>
          <a:bodyPr wrap="square" rtlCol="0">
            <a:spAutoFit/>
          </a:bodyPr>
          <a:lstStyle/>
          <a:p>
            <a:r>
              <a:rPr lang="en-US" b="1" dirty="0" smtClean="0"/>
              <a:t>Phenotype predisposition inference risk</a:t>
            </a:r>
          </a:p>
          <a:p>
            <a:endParaRPr lang="en-US" b="1" dirty="0" smtClean="0"/>
          </a:p>
          <a:p>
            <a:r>
              <a:rPr lang="en-US" dirty="0" smtClean="0"/>
              <a:t>- The attacker wants to know if an individual has predisposition for phenotype y</a:t>
            </a:r>
            <a:endParaRPr lang="en-US" dirty="0"/>
          </a:p>
          <a:p>
            <a:endParaRPr lang="en-US" dirty="0" smtClean="0">
              <a:sym typeface="Wingdings"/>
            </a:endParaRPr>
          </a:p>
          <a:p>
            <a:endParaRPr lang="en-US" dirty="0"/>
          </a:p>
        </p:txBody>
      </p:sp>
      <p:pic>
        <p:nvPicPr>
          <p:cNvPr id="2" name="Picture 1"/>
          <p:cNvPicPr>
            <a:picLocks noChangeAspect="1"/>
          </p:cNvPicPr>
          <p:nvPr/>
        </p:nvPicPr>
        <p:blipFill>
          <a:blip r:embed="rId3"/>
          <a:stretch>
            <a:fillRect/>
          </a:stretch>
        </p:blipFill>
        <p:spPr>
          <a:xfrm>
            <a:off x="815733" y="3874479"/>
            <a:ext cx="2346199" cy="505335"/>
          </a:xfrm>
          <a:prstGeom prst="rect">
            <a:avLst/>
          </a:prstGeom>
        </p:spPr>
      </p:pic>
      <p:sp>
        <p:nvSpPr>
          <p:cNvPr id="8" name="TextBox 7"/>
          <p:cNvSpPr txBox="1"/>
          <p:nvPr/>
        </p:nvSpPr>
        <p:spPr>
          <a:xfrm>
            <a:off x="448080" y="3532166"/>
            <a:ext cx="3134655" cy="369332"/>
          </a:xfrm>
          <a:prstGeom prst="rect">
            <a:avLst/>
          </a:prstGeom>
          <a:noFill/>
        </p:spPr>
        <p:txBody>
          <a:bodyPr wrap="none" rtlCol="0">
            <a:spAutoFit/>
          </a:bodyPr>
          <a:lstStyle/>
          <a:p>
            <a:r>
              <a:rPr lang="en-US" dirty="0" smtClean="0"/>
              <a:t>Strength of having phenotype y</a:t>
            </a:r>
            <a:endParaRPr lang="en-US" dirty="0"/>
          </a:p>
        </p:txBody>
      </p:sp>
      <p:cxnSp>
        <p:nvCxnSpPr>
          <p:cNvPr id="10" name="Straight Arrow Connector 9"/>
          <p:cNvCxnSpPr/>
          <p:nvPr/>
        </p:nvCxnSpPr>
        <p:spPr>
          <a:xfrm>
            <a:off x="3364606" y="4093172"/>
            <a:ext cx="75665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220575" y="3913116"/>
            <a:ext cx="3999036" cy="369332"/>
          </a:xfrm>
          <a:prstGeom prst="rect">
            <a:avLst/>
          </a:prstGeom>
          <a:noFill/>
        </p:spPr>
        <p:txBody>
          <a:bodyPr wrap="none" rtlCol="0">
            <a:spAutoFit/>
          </a:bodyPr>
          <a:lstStyle/>
          <a:p>
            <a:r>
              <a:rPr lang="en-US" dirty="0" smtClean="0"/>
              <a:t>Requires knowing genotype of individual</a:t>
            </a:r>
            <a:endParaRPr lang="en-US" dirty="0"/>
          </a:p>
        </p:txBody>
      </p:sp>
      <p:sp>
        <p:nvSpPr>
          <p:cNvPr id="13" name="TextBox 12"/>
          <p:cNvSpPr txBox="1"/>
          <p:nvPr/>
        </p:nvSpPr>
        <p:spPr>
          <a:xfrm>
            <a:off x="0" y="4946229"/>
            <a:ext cx="8945142" cy="646331"/>
          </a:xfrm>
          <a:prstGeom prst="rect">
            <a:avLst/>
          </a:prstGeom>
          <a:noFill/>
        </p:spPr>
        <p:txBody>
          <a:bodyPr wrap="square" rtlCol="0">
            <a:spAutoFit/>
          </a:bodyPr>
          <a:lstStyle/>
          <a:p>
            <a:r>
              <a:rPr lang="en-US" dirty="0" smtClean="0"/>
              <a:t>Because of the use of avatar genome (A</a:t>
            </a:r>
            <a:r>
              <a:rPr lang="en-US" baseline="-25000" dirty="0" smtClean="0"/>
              <a:t>g</a:t>
            </a:r>
            <a:r>
              <a:rPr lang="en-US" dirty="0" smtClean="0"/>
              <a:t>), we know a subset of variants and we can impute other with a probability</a:t>
            </a:r>
            <a:endParaRPr lang="en-US" dirty="0"/>
          </a:p>
        </p:txBody>
      </p:sp>
      <p:sp>
        <p:nvSpPr>
          <p:cNvPr id="14" name="Rectangle 13"/>
          <p:cNvSpPr/>
          <p:nvPr/>
        </p:nvSpPr>
        <p:spPr>
          <a:xfrm>
            <a:off x="294367" y="3532166"/>
            <a:ext cx="8180950" cy="946815"/>
          </a:xfrm>
          <a:prstGeom prst="rect">
            <a:avLst/>
          </a:prstGeom>
          <a:gradFill flip="none" rotWithShape="1">
            <a:gsLst>
              <a:gs pos="0">
                <a:schemeClr val="accent1">
                  <a:tint val="100000"/>
                  <a:shade val="100000"/>
                  <a:satMod val="130000"/>
                  <a:alpha val="20000"/>
                </a:schemeClr>
              </a:gs>
              <a:gs pos="100000">
                <a:schemeClr val="accent1">
                  <a:tint val="50000"/>
                  <a:shade val="100000"/>
                  <a:satMod val="350000"/>
                  <a:alpha val="2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24095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3798" y="-120317"/>
            <a:ext cx="3766533" cy="1834701"/>
          </a:xfrm>
          <a:prstGeom prst="rect">
            <a:avLst/>
          </a:prstGeom>
        </p:spPr>
      </p:pic>
      <p:sp>
        <p:nvSpPr>
          <p:cNvPr id="5" name="Rounded Rectangle 4"/>
          <p:cNvSpPr/>
          <p:nvPr/>
        </p:nvSpPr>
        <p:spPr>
          <a:xfrm>
            <a:off x="2092635" y="0"/>
            <a:ext cx="548105" cy="1844842"/>
          </a:xfrm>
          <a:prstGeom prst="roundRect">
            <a:avLst/>
          </a:prstGeom>
          <a:gradFill flip="none" rotWithShape="1">
            <a:gsLst>
              <a:gs pos="0">
                <a:schemeClr val="accent3">
                  <a:tint val="100000"/>
                  <a:shade val="100000"/>
                  <a:satMod val="130000"/>
                  <a:alpha val="46000"/>
                </a:schemeClr>
              </a:gs>
              <a:gs pos="100000">
                <a:schemeClr val="accent3">
                  <a:tint val="50000"/>
                  <a:shade val="100000"/>
                  <a:satMod val="350000"/>
                  <a:alpha val="46000"/>
                </a:schemeClr>
              </a:gs>
            </a:gsLst>
            <a:lin ang="162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 name="TextBox 5"/>
          <p:cNvSpPr txBox="1"/>
          <p:nvPr/>
        </p:nvSpPr>
        <p:spPr>
          <a:xfrm>
            <a:off x="4384842" y="630420"/>
            <a:ext cx="3550816" cy="477054"/>
          </a:xfrm>
          <a:prstGeom prst="rect">
            <a:avLst/>
          </a:prstGeom>
          <a:noFill/>
        </p:spPr>
        <p:txBody>
          <a:bodyPr wrap="none" rtlCol="0">
            <a:spAutoFit/>
          </a:bodyPr>
          <a:lstStyle/>
          <a:p>
            <a:r>
              <a:rPr lang="en-US" sz="2500" b="1" dirty="0" smtClean="0"/>
              <a:t>Risk Management Engine</a:t>
            </a:r>
            <a:endParaRPr lang="en-US" sz="2500" b="1" dirty="0"/>
          </a:p>
        </p:txBody>
      </p:sp>
      <p:sp>
        <p:nvSpPr>
          <p:cNvPr id="7" name="TextBox 6"/>
          <p:cNvSpPr txBox="1"/>
          <p:nvPr/>
        </p:nvSpPr>
        <p:spPr>
          <a:xfrm>
            <a:off x="164127" y="2017329"/>
            <a:ext cx="8979873" cy="1200329"/>
          </a:xfrm>
          <a:prstGeom prst="rect">
            <a:avLst/>
          </a:prstGeom>
          <a:noFill/>
        </p:spPr>
        <p:txBody>
          <a:bodyPr wrap="square" rtlCol="0">
            <a:spAutoFit/>
          </a:bodyPr>
          <a:lstStyle/>
          <a:p>
            <a:r>
              <a:rPr lang="en-US" b="1" dirty="0" smtClean="0"/>
              <a:t>Phenotype predisposition inference risk</a:t>
            </a:r>
          </a:p>
          <a:p>
            <a:endParaRPr lang="en-US" b="1" dirty="0" smtClean="0"/>
          </a:p>
          <a:p>
            <a:endParaRPr lang="en-US" dirty="0" smtClean="0">
              <a:sym typeface="Wingdings"/>
            </a:endParaRPr>
          </a:p>
          <a:p>
            <a:endParaRPr lang="en-US" dirty="0"/>
          </a:p>
        </p:txBody>
      </p:sp>
      <p:pic>
        <p:nvPicPr>
          <p:cNvPr id="3" name="Picture 2"/>
          <p:cNvPicPr>
            <a:picLocks noChangeAspect="1"/>
          </p:cNvPicPr>
          <p:nvPr/>
        </p:nvPicPr>
        <p:blipFill>
          <a:blip r:embed="rId3"/>
          <a:stretch>
            <a:fillRect/>
          </a:stretch>
        </p:blipFill>
        <p:spPr>
          <a:xfrm>
            <a:off x="214312" y="2516802"/>
            <a:ext cx="609898" cy="443562"/>
          </a:xfrm>
          <a:prstGeom prst="rect">
            <a:avLst/>
          </a:prstGeom>
        </p:spPr>
      </p:pic>
      <p:cxnSp>
        <p:nvCxnSpPr>
          <p:cNvPr id="12" name="Straight Arrow Connector 11"/>
          <p:cNvCxnSpPr>
            <a:stCxn id="3" idx="3"/>
          </p:cNvCxnSpPr>
          <p:nvPr/>
        </p:nvCxnSpPr>
        <p:spPr>
          <a:xfrm>
            <a:off x="824210" y="2738583"/>
            <a:ext cx="608023" cy="394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648420" y="2557859"/>
            <a:ext cx="4262781" cy="369332"/>
          </a:xfrm>
          <a:prstGeom prst="rect">
            <a:avLst/>
          </a:prstGeom>
          <a:noFill/>
        </p:spPr>
        <p:txBody>
          <a:bodyPr wrap="none" rtlCol="0">
            <a:spAutoFit/>
          </a:bodyPr>
          <a:lstStyle/>
          <a:p>
            <a:r>
              <a:rPr lang="en-US" dirty="0" smtClean="0"/>
              <a:t>Set of variants associated with phenotype y</a:t>
            </a:r>
            <a:endParaRPr lang="en-US" dirty="0"/>
          </a:p>
        </p:txBody>
      </p:sp>
      <p:pic>
        <p:nvPicPr>
          <p:cNvPr id="16" name="Picture 15"/>
          <p:cNvPicPr>
            <a:picLocks noChangeAspect="1"/>
          </p:cNvPicPr>
          <p:nvPr/>
        </p:nvPicPr>
        <p:blipFill>
          <a:blip r:embed="rId4"/>
          <a:stretch>
            <a:fillRect/>
          </a:stretch>
        </p:blipFill>
        <p:spPr>
          <a:xfrm>
            <a:off x="1256581" y="3217658"/>
            <a:ext cx="6035037" cy="1017141"/>
          </a:xfrm>
          <a:prstGeom prst="rect">
            <a:avLst/>
          </a:prstGeom>
        </p:spPr>
      </p:pic>
      <p:cxnSp>
        <p:nvCxnSpPr>
          <p:cNvPr id="18" name="Straight Arrow Connector 17"/>
          <p:cNvCxnSpPr/>
          <p:nvPr/>
        </p:nvCxnSpPr>
        <p:spPr>
          <a:xfrm flipH="1">
            <a:off x="999861" y="3904382"/>
            <a:ext cx="648559" cy="6214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0699" y="4620411"/>
            <a:ext cx="1878324" cy="923330"/>
          </a:xfrm>
          <a:prstGeom prst="rect">
            <a:avLst/>
          </a:prstGeom>
          <a:noFill/>
          <a:ln>
            <a:solidFill>
              <a:schemeClr val="tx1"/>
            </a:solidFill>
          </a:ln>
        </p:spPr>
        <p:txBody>
          <a:bodyPr wrap="square" rtlCol="0">
            <a:spAutoFit/>
          </a:bodyPr>
          <a:lstStyle/>
          <a:p>
            <a:r>
              <a:rPr lang="en-US" dirty="0" smtClean="0"/>
              <a:t>Risk of disclosing phenotype y given genotype g</a:t>
            </a:r>
            <a:endParaRPr lang="en-US" dirty="0"/>
          </a:p>
        </p:txBody>
      </p:sp>
      <p:sp>
        <p:nvSpPr>
          <p:cNvPr id="20" name="Rectangle 19"/>
          <p:cNvSpPr/>
          <p:nvPr/>
        </p:nvSpPr>
        <p:spPr>
          <a:xfrm>
            <a:off x="4215631" y="3404513"/>
            <a:ext cx="1695570" cy="607949"/>
          </a:xfrm>
          <a:prstGeom prst="rect">
            <a:avLst/>
          </a:prstGeom>
          <a:gradFill flip="none" rotWithShape="1">
            <a:gsLst>
              <a:gs pos="0">
                <a:schemeClr val="accent1">
                  <a:tint val="100000"/>
                  <a:shade val="100000"/>
                  <a:satMod val="130000"/>
                  <a:alpha val="17000"/>
                </a:schemeClr>
              </a:gs>
              <a:gs pos="100000">
                <a:schemeClr val="accent1">
                  <a:tint val="50000"/>
                  <a:shade val="100000"/>
                  <a:satMod val="350000"/>
                  <a:alpha val="17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Arrow Connector 21"/>
          <p:cNvCxnSpPr>
            <a:stCxn id="20" idx="2"/>
          </p:cNvCxnSpPr>
          <p:nvPr/>
        </p:nvCxnSpPr>
        <p:spPr>
          <a:xfrm>
            <a:off x="5063416" y="4012462"/>
            <a:ext cx="3448" cy="41880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4553422" y="4431271"/>
            <a:ext cx="1224088" cy="369332"/>
          </a:xfrm>
          <a:prstGeom prst="rect">
            <a:avLst/>
          </a:prstGeom>
          <a:noFill/>
          <a:ln>
            <a:solidFill>
              <a:srgbClr val="000000"/>
            </a:solidFill>
          </a:ln>
        </p:spPr>
        <p:txBody>
          <a:bodyPr wrap="none" rtlCol="0">
            <a:spAutoFit/>
          </a:bodyPr>
          <a:lstStyle/>
          <a:p>
            <a:r>
              <a:rPr lang="en-US" dirty="0" smtClean="0"/>
              <a:t>imputation</a:t>
            </a:r>
            <a:endParaRPr lang="en-US" dirty="0"/>
          </a:p>
        </p:txBody>
      </p:sp>
      <p:sp>
        <p:nvSpPr>
          <p:cNvPr id="24" name="Oval 23"/>
          <p:cNvSpPr/>
          <p:nvPr/>
        </p:nvSpPr>
        <p:spPr>
          <a:xfrm>
            <a:off x="3783258" y="3404513"/>
            <a:ext cx="432373" cy="607949"/>
          </a:xfrm>
          <a:prstGeom prst="ellipse">
            <a:avLst/>
          </a:prstGeom>
          <a:gradFill flip="none" rotWithShape="1">
            <a:gsLst>
              <a:gs pos="0">
                <a:schemeClr val="accent1">
                  <a:tint val="100000"/>
                  <a:shade val="100000"/>
                  <a:satMod val="130000"/>
                  <a:alpha val="14000"/>
                </a:schemeClr>
              </a:gs>
              <a:gs pos="100000">
                <a:schemeClr val="accent1">
                  <a:tint val="50000"/>
                  <a:shade val="100000"/>
                  <a:satMod val="350000"/>
                  <a:alpha val="14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2827704" y="3708487"/>
            <a:ext cx="432373" cy="607949"/>
          </a:xfrm>
          <a:prstGeom prst="ellipse">
            <a:avLst/>
          </a:prstGeom>
          <a:gradFill flip="none" rotWithShape="1">
            <a:gsLst>
              <a:gs pos="0">
                <a:schemeClr val="accent1">
                  <a:tint val="100000"/>
                  <a:shade val="100000"/>
                  <a:satMod val="130000"/>
                  <a:alpha val="14000"/>
                </a:schemeClr>
              </a:gs>
              <a:gs pos="100000">
                <a:schemeClr val="accent1">
                  <a:tint val="50000"/>
                  <a:shade val="100000"/>
                  <a:satMod val="350000"/>
                  <a:alpha val="14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Arrow Connector 26"/>
          <p:cNvCxnSpPr>
            <a:stCxn id="24" idx="4"/>
          </p:cNvCxnSpPr>
          <p:nvPr/>
        </p:nvCxnSpPr>
        <p:spPr>
          <a:xfrm flipH="1">
            <a:off x="3688677" y="4012462"/>
            <a:ext cx="310768" cy="153127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25" idx="4"/>
          </p:cNvCxnSpPr>
          <p:nvPr/>
        </p:nvCxnSpPr>
        <p:spPr>
          <a:xfrm>
            <a:off x="3043891" y="4316436"/>
            <a:ext cx="644786" cy="122730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3076632" y="5543741"/>
            <a:ext cx="1828091" cy="923330"/>
          </a:xfrm>
          <a:prstGeom prst="rect">
            <a:avLst/>
          </a:prstGeom>
          <a:noFill/>
          <a:ln>
            <a:solidFill>
              <a:srgbClr val="000000"/>
            </a:solidFill>
          </a:ln>
        </p:spPr>
        <p:txBody>
          <a:bodyPr wrap="square" rtlCol="0">
            <a:spAutoFit/>
          </a:bodyPr>
          <a:lstStyle/>
          <a:p>
            <a:r>
              <a:rPr lang="en-US" dirty="0" smtClean="0"/>
              <a:t>Strength of having phenotype y</a:t>
            </a:r>
            <a:endParaRPr lang="en-US" dirty="0"/>
          </a:p>
        </p:txBody>
      </p:sp>
      <p:cxnSp>
        <p:nvCxnSpPr>
          <p:cNvPr id="32" name="Straight Arrow Connector 31"/>
          <p:cNvCxnSpPr>
            <a:stCxn id="30" idx="3"/>
          </p:cNvCxnSpPr>
          <p:nvPr/>
        </p:nvCxnSpPr>
        <p:spPr>
          <a:xfrm>
            <a:off x="4904723" y="6005406"/>
            <a:ext cx="55397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34" name="Picture 33"/>
          <p:cNvPicPr>
            <a:picLocks noChangeAspect="1"/>
          </p:cNvPicPr>
          <p:nvPr/>
        </p:nvPicPr>
        <p:blipFill>
          <a:blip r:embed="rId5"/>
          <a:stretch>
            <a:fillRect/>
          </a:stretch>
        </p:blipFill>
        <p:spPr>
          <a:xfrm>
            <a:off x="5589459" y="5377723"/>
            <a:ext cx="2346199" cy="505335"/>
          </a:xfrm>
          <a:prstGeom prst="rect">
            <a:avLst/>
          </a:prstGeom>
        </p:spPr>
      </p:pic>
      <p:sp>
        <p:nvSpPr>
          <p:cNvPr id="35" name="TextBox 34"/>
          <p:cNvSpPr txBox="1"/>
          <p:nvPr/>
        </p:nvSpPr>
        <p:spPr>
          <a:xfrm>
            <a:off x="5612644" y="5796408"/>
            <a:ext cx="2692974" cy="923330"/>
          </a:xfrm>
          <a:prstGeom prst="rect">
            <a:avLst/>
          </a:prstGeom>
          <a:noFill/>
        </p:spPr>
        <p:txBody>
          <a:bodyPr wrap="square" rtlCol="0">
            <a:spAutoFit/>
          </a:bodyPr>
          <a:lstStyle/>
          <a:p>
            <a:r>
              <a:rPr lang="en-US" dirty="0" smtClean="0"/>
              <a:t>Odds ratio of individual with g and y </a:t>
            </a:r>
            <a:r>
              <a:rPr lang="en-US" dirty="0" err="1" smtClean="0"/>
              <a:t>vs</a:t>
            </a:r>
            <a:r>
              <a:rPr lang="en-US" dirty="0" smtClean="0"/>
              <a:t> with g without y</a:t>
            </a:r>
            <a:endParaRPr lang="en-US" dirty="0"/>
          </a:p>
        </p:txBody>
      </p:sp>
      <p:sp>
        <p:nvSpPr>
          <p:cNvPr id="36" name="Rectangle 35"/>
          <p:cNvSpPr/>
          <p:nvPr/>
        </p:nvSpPr>
        <p:spPr>
          <a:xfrm>
            <a:off x="5589459" y="5377723"/>
            <a:ext cx="2346199" cy="1342015"/>
          </a:xfrm>
          <a:prstGeom prst="rect">
            <a:avLst/>
          </a:prstGeom>
          <a:gradFill flip="none" rotWithShape="1">
            <a:gsLst>
              <a:gs pos="0">
                <a:schemeClr val="accent1">
                  <a:tint val="100000"/>
                  <a:shade val="100000"/>
                  <a:satMod val="130000"/>
                  <a:alpha val="16000"/>
                </a:schemeClr>
              </a:gs>
              <a:gs pos="100000">
                <a:schemeClr val="accent1">
                  <a:tint val="50000"/>
                  <a:shade val="100000"/>
                  <a:satMod val="350000"/>
                  <a:alpha val="16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60593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4128" y="2695444"/>
            <a:ext cx="8515870" cy="1244328"/>
          </a:xfrm>
          <a:prstGeom prst="rect">
            <a:avLst/>
          </a:prstGeom>
        </p:spPr>
      </p:pic>
      <p:pic>
        <p:nvPicPr>
          <p:cNvPr id="5" name="Picture 4"/>
          <p:cNvPicPr>
            <a:picLocks noChangeAspect="1"/>
          </p:cNvPicPr>
          <p:nvPr/>
        </p:nvPicPr>
        <p:blipFill>
          <a:blip r:embed="rId3"/>
          <a:stretch>
            <a:fillRect/>
          </a:stretch>
        </p:blipFill>
        <p:spPr>
          <a:xfrm>
            <a:off x="-183798" y="-120317"/>
            <a:ext cx="3766533" cy="1834701"/>
          </a:xfrm>
          <a:prstGeom prst="rect">
            <a:avLst/>
          </a:prstGeom>
        </p:spPr>
      </p:pic>
      <p:sp>
        <p:nvSpPr>
          <p:cNvPr id="6" name="TextBox 5"/>
          <p:cNvSpPr txBox="1"/>
          <p:nvPr/>
        </p:nvSpPr>
        <p:spPr>
          <a:xfrm>
            <a:off x="4384842" y="630420"/>
            <a:ext cx="3550816" cy="477054"/>
          </a:xfrm>
          <a:prstGeom prst="rect">
            <a:avLst/>
          </a:prstGeom>
          <a:noFill/>
        </p:spPr>
        <p:txBody>
          <a:bodyPr wrap="none" rtlCol="0">
            <a:spAutoFit/>
          </a:bodyPr>
          <a:lstStyle/>
          <a:p>
            <a:r>
              <a:rPr lang="en-US" sz="2500" b="1" dirty="0" smtClean="0"/>
              <a:t>Risk Management Engine</a:t>
            </a:r>
            <a:endParaRPr lang="en-US" sz="2500" b="1" dirty="0"/>
          </a:p>
        </p:txBody>
      </p:sp>
      <p:sp>
        <p:nvSpPr>
          <p:cNvPr id="7" name="TextBox 6"/>
          <p:cNvSpPr txBox="1"/>
          <p:nvPr/>
        </p:nvSpPr>
        <p:spPr>
          <a:xfrm>
            <a:off x="164127" y="2017329"/>
            <a:ext cx="8979873" cy="1200329"/>
          </a:xfrm>
          <a:prstGeom prst="rect">
            <a:avLst/>
          </a:prstGeom>
          <a:noFill/>
        </p:spPr>
        <p:txBody>
          <a:bodyPr wrap="square" rtlCol="0">
            <a:spAutoFit/>
          </a:bodyPr>
          <a:lstStyle/>
          <a:p>
            <a:r>
              <a:rPr lang="en-US" b="1" dirty="0" smtClean="0"/>
              <a:t>Phenotype predisposition inference risk</a:t>
            </a:r>
          </a:p>
          <a:p>
            <a:endParaRPr lang="en-US" b="1" dirty="0" smtClean="0"/>
          </a:p>
          <a:p>
            <a:endParaRPr lang="en-US" dirty="0" smtClean="0">
              <a:sym typeface="Wingdings"/>
            </a:endParaRPr>
          </a:p>
          <a:p>
            <a:endParaRPr lang="en-US" dirty="0"/>
          </a:p>
        </p:txBody>
      </p:sp>
      <p:sp>
        <p:nvSpPr>
          <p:cNvPr id="8" name="TextBox 7"/>
          <p:cNvSpPr txBox="1"/>
          <p:nvPr/>
        </p:nvSpPr>
        <p:spPr>
          <a:xfrm>
            <a:off x="1437362" y="4539173"/>
            <a:ext cx="6370366" cy="369332"/>
          </a:xfrm>
          <a:prstGeom prst="rect">
            <a:avLst/>
          </a:prstGeom>
          <a:noFill/>
        </p:spPr>
        <p:txBody>
          <a:bodyPr wrap="none" rtlCol="0">
            <a:spAutoFit/>
          </a:bodyPr>
          <a:lstStyle/>
          <a:p>
            <a:r>
              <a:rPr lang="en-US" dirty="0" smtClean="0"/>
              <a:t>Minimum risk if we use the frequency of variants as its probability</a:t>
            </a:r>
            <a:endParaRPr lang="en-US" dirty="0"/>
          </a:p>
        </p:txBody>
      </p:sp>
      <p:sp>
        <p:nvSpPr>
          <p:cNvPr id="9" name="Rounded Rectangle 8"/>
          <p:cNvSpPr/>
          <p:nvPr/>
        </p:nvSpPr>
        <p:spPr>
          <a:xfrm>
            <a:off x="2092635" y="0"/>
            <a:ext cx="548105" cy="1844842"/>
          </a:xfrm>
          <a:prstGeom prst="roundRect">
            <a:avLst/>
          </a:prstGeom>
          <a:gradFill flip="none" rotWithShape="1">
            <a:gsLst>
              <a:gs pos="0">
                <a:schemeClr val="accent3">
                  <a:tint val="100000"/>
                  <a:shade val="100000"/>
                  <a:satMod val="130000"/>
                  <a:alpha val="46000"/>
                </a:schemeClr>
              </a:gs>
              <a:gs pos="100000">
                <a:schemeClr val="accent3">
                  <a:tint val="50000"/>
                  <a:shade val="100000"/>
                  <a:satMod val="350000"/>
                  <a:alpha val="46000"/>
                </a:schemeClr>
              </a:gs>
            </a:gsLst>
            <a:lin ang="162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6880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8009" y="864269"/>
            <a:ext cx="6029397" cy="2918994"/>
          </a:xfrm>
          <a:prstGeom prst="rect">
            <a:avLst/>
          </a:prstGeom>
        </p:spPr>
      </p:pic>
      <p:sp>
        <p:nvSpPr>
          <p:cNvPr id="5" name="TextBox 4"/>
          <p:cNvSpPr txBox="1"/>
          <p:nvPr/>
        </p:nvSpPr>
        <p:spPr>
          <a:xfrm>
            <a:off x="3609474" y="187157"/>
            <a:ext cx="1327119" cy="477054"/>
          </a:xfrm>
          <a:prstGeom prst="rect">
            <a:avLst/>
          </a:prstGeom>
          <a:noFill/>
        </p:spPr>
        <p:txBody>
          <a:bodyPr wrap="none" rtlCol="0">
            <a:spAutoFit/>
          </a:bodyPr>
          <a:lstStyle/>
          <a:p>
            <a:r>
              <a:rPr lang="en-US" sz="2500" b="1" dirty="0" smtClean="0"/>
              <a:t>Scenario</a:t>
            </a:r>
            <a:endParaRPr lang="en-US" sz="2500" b="1" dirty="0"/>
          </a:p>
        </p:txBody>
      </p:sp>
      <p:sp>
        <p:nvSpPr>
          <p:cNvPr id="6" name="TextBox 5"/>
          <p:cNvSpPr txBox="1"/>
          <p:nvPr/>
        </p:nvSpPr>
        <p:spPr>
          <a:xfrm>
            <a:off x="262291" y="4421855"/>
            <a:ext cx="8881709" cy="1508105"/>
          </a:xfrm>
          <a:prstGeom prst="rect">
            <a:avLst/>
          </a:prstGeom>
          <a:noFill/>
        </p:spPr>
        <p:txBody>
          <a:bodyPr wrap="square" rtlCol="0">
            <a:spAutoFit/>
          </a:bodyPr>
          <a:lstStyle/>
          <a:p>
            <a:pPr marL="285750" indent="-285750">
              <a:buFontTx/>
              <a:buChar char="•"/>
            </a:pPr>
            <a:r>
              <a:rPr lang="en-US" sz="2000" dirty="0" smtClean="0"/>
              <a:t> Doctors/researchers require access part of the genomic data</a:t>
            </a:r>
          </a:p>
          <a:p>
            <a:pPr marL="285750" indent="-285750">
              <a:buFontTx/>
              <a:buChar char="•"/>
            </a:pPr>
            <a:r>
              <a:rPr lang="en-US" sz="2000" dirty="0" smtClean="0"/>
              <a:t>Institutions share data with other institutions</a:t>
            </a:r>
          </a:p>
          <a:p>
            <a:pPr marL="285750" indent="-285750">
              <a:buFontTx/>
              <a:buChar char="•"/>
            </a:pPr>
            <a:r>
              <a:rPr lang="en-US" sz="2000" dirty="0" smtClean="0"/>
              <a:t>Individuals share data with hospitals/medical research institutes/23andme/</a:t>
            </a:r>
            <a:r>
              <a:rPr lang="en-US" sz="2000" dirty="0" err="1" smtClean="0"/>
              <a:t>AncestryDNA</a:t>
            </a:r>
            <a:r>
              <a:rPr lang="en-US" sz="2000" dirty="0" smtClean="0"/>
              <a:t>/</a:t>
            </a:r>
            <a:r>
              <a:rPr lang="en-US" sz="2000" dirty="0" err="1" smtClean="0"/>
              <a:t>OpenSNP</a:t>
            </a:r>
            <a:r>
              <a:rPr lang="en-US" sz="2000" dirty="0"/>
              <a:t> </a:t>
            </a:r>
            <a:endParaRPr lang="en-US" sz="2000" dirty="0" smtClean="0"/>
          </a:p>
          <a:p>
            <a:endParaRPr lang="en-US" baseline="30000" dirty="0"/>
          </a:p>
        </p:txBody>
      </p:sp>
    </p:spTree>
    <p:extLst>
      <p:ext uri="{BB962C8B-B14F-4D97-AF65-F5344CB8AC3E}">
        <p14:creationId xmlns:p14="http://schemas.microsoft.com/office/powerpoint/2010/main" val="37702238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3798" y="-120317"/>
            <a:ext cx="3766533" cy="1834701"/>
          </a:xfrm>
          <a:prstGeom prst="rect">
            <a:avLst/>
          </a:prstGeom>
        </p:spPr>
      </p:pic>
      <p:sp>
        <p:nvSpPr>
          <p:cNvPr id="6" name="TextBox 5"/>
          <p:cNvSpPr txBox="1"/>
          <p:nvPr/>
        </p:nvSpPr>
        <p:spPr>
          <a:xfrm>
            <a:off x="4384842" y="630420"/>
            <a:ext cx="3550816" cy="477054"/>
          </a:xfrm>
          <a:prstGeom prst="rect">
            <a:avLst/>
          </a:prstGeom>
          <a:noFill/>
        </p:spPr>
        <p:txBody>
          <a:bodyPr wrap="none" rtlCol="0">
            <a:spAutoFit/>
          </a:bodyPr>
          <a:lstStyle/>
          <a:p>
            <a:r>
              <a:rPr lang="en-US" sz="2500" b="1" dirty="0" smtClean="0"/>
              <a:t>Risk Management Engine</a:t>
            </a:r>
            <a:endParaRPr lang="en-US" sz="2500" b="1" dirty="0"/>
          </a:p>
        </p:txBody>
      </p:sp>
      <p:sp>
        <p:nvSpPr>
          <p:cNvPr id="7" name="TextBox 6"/>
          <p:cNvSpPr txBox="1"/>
          <p:nvPr/>
        </p:nvSpPr>
        <p:spPr>
          <a:xfrm>
            <a:off x="164127" y="2017329"/>
            <a:ext cx="8979873" cy="2308324"/>
          </a:xfrm>
          <a:prstGeom prst="rect">
            <a:avLst/>
          </a:prstGeom>
          <a:noFill/>
        </p:spPr>
        <p:txBody>
          <a:bodyPr wrap="square" rtlCol="0">
            <a:spAutoFit/>
          </a:bodyPr>
          <a:lstStyle/>
          <a:p>
            <a:r>
              <a:rPr lang="en-US" b="1" dirty="0" smtClean="0"/>
              <a:t>Risk of inferring phenotype because of membership inference</a:t>
            </a:r>
          </a:p>
          <a:p>
            <a:endParaRPr lang="en-US" b="1" dirty="0"/>
          </a:p>
          <a:p>
            <a:pPr marL="285750" indent="-285750">
              <a:buFontTx/>
              <a:buChar char="-"/>
            </a:pPr>
            <a:r>
              <a:rPr lang="en-US" dirty="0" smtClean="0"/>
              <a:t>Inference of phenotype from the individual’s membership to a phenotype-related dataset (e.g. patients with HIV) </a:t>
            </a:r>
          </a:p>
          <a:p>
            <a:pPr marL="285750" indent="-285750">
              <a:buFontTx/>
              <a:buChar char="-"/>
            </a:pPr>
            <a:r>
              <a:rPr lang="en-US" dirty="0" smtClean="0"/>
              <a:t>T-test statistics--&gt; α: type I error,  β:type II error </a:t>
            </a:r>
          </a:p>
          <a:p>
            <a:endParaRPr lang="en-US" b="1" dirty="0" smtClean="0"/>
          </a:p>
          <a:p>
            <a:endParaRPr lang="en-US" dirty="0" smtClean="0">
              <a:sym typeface="Wingdings"/>
            </a:endParaRPr>
          </a:p>
          <a:p>
            <a:endParaRPr lang="en-US" dirty="0"/>
          </a:p>
        </p:txBody>
      </p:sp>
      <p:sp>
        <p:nvSpPr>
          <p:cNvPr id="9" name="Rounded Rectangle 8"/>
          <p:cNvSpPr/>
          <p:nvPr/>
        </p:nvSpPr>
        <p:spPr>
          <a:xfrm>
            <a:off x="2092635" y="0"/>
            <a:ext cx="548105" cy="1844842"/>
          </a:xfrm>
          <a:prstGeom prst="roundRect">
            <a:avLst/>
          </a:prstGeom>
          <a:gradFill flip="none" rotWithShape="1">
            <a:gsLst>
              <a:gs pos="0">
                <a:schemeClr val="accent3">
                  <a:tint val="100000"/>
                  <a:shade val="100000"/>
                  <a:satMod val="130000"/>
                  <a:alpha val="46000"/>
                </a:schemeClr>
              </a:gs>
              <a:gs pos="100000">
                <a:schemeClr val="accent3">
                  <a:tint val="50000"/>
                  <a:shade val="100000"/>
                  <a:satMod val="350000"/>
                  <a:alpha val="46000"/>
                </a:schemeClr>
              </a:gs>
            </a:gsLst>
            <a:lin ang="162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3084012" y="4048654"/>
            <a:ext cx="2766527" cy="772054"/>
          </a:xfrm>
          <a:prstGeom prst="rect">
            <a:avLst/>
          </a:prstGeom>
        </p:spPr>
      </p:pic>
      <p:cxnSp>
        <p:nvCxnSpPr>
          <p:cNvPr id="10" name="Straight Arrow Connector 9"/>
          <p:cNvCxnSpPr/>
          <p:nvPr/>
        </p:nvCxnSpPr>
        <p:spPr>
          <a:xfrm flipH="1">
            <a:off x="2597045" y="4473786"/>
            <a:ext cx="648559" cy="6214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657883" y="5189815"/>
            <a:ext cx="1878324" cy="923330"/>
          </a:xfrm>
          <a:prstGeom prst="rect">
            <a:avLst/>
          </a:prstGeom>
          <a:noFill/>
          <a:ln>
            <a:solidFill>
              <a:schemeClr val="tx1"/>
            </a:solidFill>
          </a:ln>
        </p:spPr>
        <p:txBody>
          <a:bodyPr wrap="square" rtlCol="0">
            <a:spAutoFit/>
          </a:bodyPr>
          <a:lstStyle/>
          <a:p>
            <a:r>
              <a:rPr lang="en-US" dirty="0" smtClean="0"/>
              <a:t>Risk of inferring phenotype y from membership</a:t>
            </a:r>
            <a:endParaRPr lang="en-US" dirty="0"/>
          </a:p>
        </p:txBody>
      </p:sp>
    </p:spTree>
    <p:extLst>
      <p:ext uri="{BB962C8B-B14F-4D97-AF65-F5344CB8AC3E}">
        <p14:creationId xmlns:p14="http://schemas.microsoft.com/office/powerpoint/2010/main" val="6154171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3798" y="-120317"/>
            <a:ext cx="3766533" cy="1834701"/>
          </a:xfrm>
          <a:prstGeom prst="rect">
            <a:avLst/>
          </a:prstGeom>
        </p:spPr>
      </p:pic>
      <p:sp>
        <p:nvSpPr>
          <p:cNvPr id="6" name="TextBox 5"/>
          <p:cNvSpPr txBox="1"/>
          <p:nvPr/>
        </p:nvSpPr>
        <p:spPr>
          <a:xfrm>
            <a:off x="4384842" y="630420"/>
            <a:ext cx="3550816" cy="477054"/>
          </a:xfrm>
          <a:prstGeom prst="rect">
            <a:avLst/>
          </a:prstGeom>
          <a:noFill/>
        </p:spPr>
        <p:txBody>
          <a:bodyPr wrap="none" rtlCol="0">
            <a:spAutoFit/>
          </a:bodyPr>
          <a:lstStyle/>
          <a:p>
            <a:r>
              <a:rPr lang="en-US" sz="2500" b="1" dirty="0" smtClean="0"/>
              <a:t>Risk Management Engine</a:t>
            </a:r>
            <a:endParaRPr lang="en-US" sz="2500" b="1" dirty="0"/>
          </a:p>
        </p:txBody>
      </p:sp>
      <p:sp>
        <p:nvSpPr>
          <p:cNvPr id="7" name="TextBox 6"/>
          <p:cNvSpPr txBox="1"/>
          <p:nvPr/>
        </p:nvSpPr>
        <p:spPr>
          <a:xfrm>
            <a:off x="164127" y="2017329"/>
            <a:ext cx="8979873" cy="1477328"/>
          </a:xfrm>
          <a:prstGeom prst="rect">
            <a:avLst/>
          </a:prstGeom>
          <a:noFill/>
        </p:spPr>
        <p:txBody>
          <a:bodyPr wrap="square" rtlCol="0">
            <a:spAutoFit/>
          </a:bodyPr>
          <a:lstStyle/>
          <a:p>
            <a:r>
              <a:rPr lang="en-US" b="1" dirty="0" smtClean="0"/>
              <a:t>Relatedness degree inference risk because of kinship inference</a:t>
            </a:r>
          </a:p>
          <a:p>
            <a:endParaRPr lang="en-US" b="1" dirty="0"/>
          </a:p>
          <a:p>
            <a:endParaRPr lang="en-US" b="1" dirty="0" smtClean="0"/>
          </a:p>
          <a:p>
            <a:endParaRPr lang="en-US" dirty="0" smtClean="0">
              <a:sym typeface="Wingdings"/>
            </a:endParaRPr>
          </a:p>
          <a:p>
            <a:endParaRPr lang="en-US" dirty="0"/>
          </a:p>
        </p:txBody>
      </p:sp>
      <p:sp>
        <p:nvSpPr>
          <p:cNvPr id="9" name="Rounded Rectangle 8"/>
          <p:cNvSpPr/>
          <p:nvPr/>
        </p:nvSpPr>
        <p:spPr>
          <a:xfrm>
            <a:off x="2092635" y="0"/>
            <a:ext cx="548105" cy="1844842"/>
          </a:xfrm>
          <a:prstGeom prst="roundRect">
            <a:avLst/>
          </a:prstGeom>
          <a:gradFill flip="none" rotWithShape="1">
            <a:gsLst>
              <a:gs pos="0">
                <a:schemeClr val="accent3">
                  <a:tint val="100000"/>
                  <a:shade val="100000"/>
                  <a:satMod val="130000"/>
                  <a:alpha val="46000"/>
                </a:schemeClr>
              </a:gs>
              <a:gs pos="100000">
                <a:schemeClr val="accent3">
                  <a:tint val="50000"/>
                  <a:shade val="100000"/>
                  <a:satMod val="350000"/>
                  <a:alpha val="46000"/>
                </a:schemeClr>
              </a:gs>
            </a:gsLst>
            <a:lin ang="162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cxnSp>
        <p:nvCxnSpPr>
          <p:cNvPr id="10" name="Straight Arrow Connector 9"/>
          <p:cNvCxnSpPr/>
          <p:nvPr/>
        </p:nvCxnSpPr>
        <p:spPr>
          <a:xfrm flipH="1">
            <a:off x="2597045" y="4473786"/>
            <a:ext cx="648559" cy="6214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657883" y="5189815"/>
            <a:ext cx="1878324" cy="1477328"/>
          </a:xfrm>
          <a:prstGeom prst="rect">
            <a:avLst/>
          </a:prstGeom>
          <a:noFill/>
          <a:ln>
            <a:solidFill>
              <a:schemeClr val="tx1"/>
            </a:solidFill>
          </a:ln>
        </p:spPr>
        <p:txBody>
          <a:bodyPr wrap="square" rtlCol="0">
            <a:spAutoFit/>
          </a:bodyPr>
          <a:lstStyle/>
          <a:p>
            <a:r>
              <a:rPr lang="en-US" dirty="0" smtClean="0"/>
              <a:t>Risk of individual being related to anyone in the database (</a:t>
            </a:r>
            <a:r>
              <a:rPr lang="en-US" dirty="0" err="1" smtClean="0"/>
              <a:t>d</a:t>
            </a:r>
            <a:r>
              <a:rPr lang="en-US" baseline="30000" dirty="0" err="1" smtClean="0"/>
              <a:t>th</a:t>
            </a:r>
            <a:r>
              <a:rPr lang="en-US" baseline="30000" dirty="0" smtClean="0"/>
              <a:t> </a:t>
            </a:r>
            <a:r>
              <a:rPr lang="en-US" dirty="0" smtClean="0"/>
              <a:t>degree)</a:t>
            </a:r>
            <a:endParaRPr lang="en-US" dirty="0"/>
          </a:p>
        </p:txBody>
      </p:sp>
      <p:pic>
        <p:nvPicPr>
          <p:cNvPr id="4" name="Picture 3"/>
          <p:cNvPicPr>
            <a:picLocks noChangeAspect="1"/>
          </p:cNvPicPr>
          <p:nvPr/>
        </p:nvPicPr>
        <p:blipFill>
          <a:blip r:embed="rId3"/>
          <a:stretch>
            <a:fillRect/>
          </a:stretch>
        </p:blipFill>
        <p:spPr>
          <a:xfrm>
            <a:off x="2821570" y="3658484"/>
            <a:ext cx="3714154" cy="815302"/>
          </a:xfrm>
          <a:prstGeom prst="rect">
            <a:avLst/>
          </a:prstGeom>
        </p:spPr>
      </p:pic>
    </p:spTree>
    <p:extLst>
      <p:ext uri="{BB962C8B-B14F-4D97-AF65-F5344CB8AC3E}">
        <p14:creationId xmlns:p14="http://schemas.microsoft.com/office/powerpoint/2010/main" val="42008407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3797" y="-120316"/>
            <a:ext cx="3021242" cy="1471666"/>
          </a:xfrm>
          <a:prstGeom prst="rect">
            <a:avLst/>
          </a:prstGeom>
        </p:spPr>
      </p:pic>
      <p:sp>
        <p:nvSpPr>
          <p:cNvPr id="6" name="TextBox 5"/>
          <p:cNvSpPr txBox="1"/>
          <p:nvPr/>
        </p:nvSpPr>
        <p:spPr>
          <a:xfrm>
            <a:off x="4384842" y="630420"/>
            <a:ext cx="2037355" cy="477054"/>
          </a:xfrm>
          <a:prstGeom prst="rect">
            <a:avLst/>
          </a:prstGeom>
          <a:noFill/>
        </p:spPr>
        <p:txBody>
          <a:bodyPr wrap="none" rtlCol="0">
            <a:spAutoFit/>
          </a:bodyPr>
          <a:lstStyle/>
          <a:p>
            <a:r>
              <a:rPr lang="en-US" sz="2500" b="1" dirty="0" smtClean="0"/>
              <a:t>Avatar Engine</a:t>
            </a:r>
            <a:endParaRPr lang="en-US" sz="2500" b="1" dirty="0"/>
          </a:p>
        </p:txBody>
      </p:sp>
      <p:sp>
        <p:nvSpPr>
          <p:cNvPr id="9" name="Rounded Rectangle 8"/>
          <p:cNvSpPr/>
          <p:nvPr/>
        </p:nvSpPr>
        <p:spPr>
          <a:xfrm>
            <a:off x="520174" y="0"/>
            <a:ext cx="548105" cy="1351350"/>
          </a:xfrm>
          <a:prstGeom prst="roundRect">
            <a:avLst/>
          </a:prstGeom>
          <a:gradFill flip="none" rotWithShape="1">
            <a:gsLst>
              <a:gs pos="0">
                <a:schemeClr val="accent3">
                  <a:tint val="100000"/>
                  <a:shade val="100000"/>
                  <a:satMod val="130000"/>
                  <a:alpha val="46000"/>
                </a:schemeClr>
              </a:gs>
              <a:gs pos="100000">
                <a:schemeClr val="accent3">
                  <a:tint val="50000"/>
                  <a:shade val="100000"/>
                  <a:satMod val="350000"/>
                  <a:alpha val="46000"/>
                </a:schemeClr>
              </a:gs>
            </a:gsLst>
            <a:lin ang="162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a:stretch>
            <a:fillRect/>
          </a:stretch>
        </p:blipFill>
        <p:spPr>
          <a:xfrm>
            <a:off x="865604" y="2897605"/>
            <a:ext cx="7396079" cy="3602675"/>
          </a:xfrm>
          <a:prstGeom prst="rect">
            <a:avLst/>
          </a:prstGeom>
        </p:spPr>
      </p:pic>
      <p:sp>
        <p:nvSpPr>
          <p:cNvPr id="2" name="Oval 1"/>
          <p:cNvSpPr/>
          <p:nvPr/>
        </p:nvSpPr>
        <p:spPr>
          <a:xfrm>
            <a:off x="1297117" y="3174844"/>
            <a:ext cx="972838" cy="932188"/>
          </a:xfrm>
          <a:prstGeom prst="ellipse">
            <a:avLst/>
          </a:prstGeom>
          <a:gradFill flip="none" rotWithShape="1">
            <a:gsLst>
              <a:gs pos="0">
                <a:schemeClr val="accent1">
                  <a:tint val="100000"/>
                  <a:shade val="100000"/>
                  <a:satMod val="130000"/>
                  <a:alpha val="13000"/>
                </a:schemeClr>
              </a:gs>
              <a:gs pos="100000">
                <a:schemeClr val="accent1">
                  <a:tint val="50000"/>
                  <a:shade val="100000"/>
                  <a:satMod val="350000"/>
                  <a:alpha val="13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a:stCxn id="2" idx="1"/>
          </p:cNvCxnSpPr>
          <p:nvPr/>
        </p:nvCxnSpPr>
        <p:spPr>
          <a:xfrm flipH="1" flipV="1">
            <a:off x="972838" y="2897605"/>
            <a:ext cx="466748" cy="41375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12564" y="2251274"/>
            <a:ext cx="1106080" cy="646331"/>
          </a:xfrm>
          <a:prstGeom prst="rect">
            <a:avLst/>
          </a:prstGeom>
          <a:noFill/>
        </p:spPr>
        <p:txBody>
          <a:bodyPr wrap="none" rtlCol="0">
            <a:spAutoFit/>
          </a:bodyPr>
          <a:lstStyle/>
          <a:p>
            <a:r>
              <a:rPr lang="en-US" dirty="0" smtClean="0"/>
              <a:t>Genotype</a:t>
            </a:r>
          </a:p>
          <a:p>
            <a:r>
              <a:rPr lang="en-US" dirty="0" smtClean="0"/>
              <a:t>requests</a:t>
            </a:r>
            <a:endParaRPr lang="en-US" dirty="0"/>
          </a:p>
        </p:txBody>
      </p:sp>
      <p:sp>
        <p:nvSpPr>
          <p:cNvPr id="14" name="Rectangle 13"/>
          <p:cNvSpPr/>
          <p:nvPr/>
        </p:nvSpPr>
        <p:spPr>
          <a:xfrm>
            <a:off x="1418644" y="4107032"/>
            <a:ext cx="648636" cy="972718"/>
          </a:xfrm>
          <a:prstGeom prst="rect">
            <a:avLst/>
          </a:prstGeom>
          <a:gradFill flip="none" rotWithShape="1">
            <a:gsLst>
              <a:gs pos="0">
                <a:schemeClr val="accent1">
                  <a:tint val="100000"/>
                  <a:shade val="100000"/>
                  <a:satMod val="130000"/>
                  <a:alpha val="10000"/>
                </a:schemeClr>
              </a:gs>
              <a:gs pos="100000">
                <a:schemeClr val="accent1">
                  <a:tint val="50000"/>
                  <a:shade val="100000"/>
                  <a:satMod val="350000"/>
                  <a:alpha val="1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Arrow Connector 15"/>
          <p:cNvCxnSpPr>
            <a:stCxn id="14" idx="1"/>
          </p:cNvCxnSpPr>
          <p:nvPr/>
        </p:nvCxnSpPr>
        <p:spPr>
          <a:xfrm flipH="1">
            <a:off x="1094443" y="4593391"/>
            <a:ext cx="32420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0457" y="4270225"/>
            <a:ext cx="1298139" cy="646331"/>
          </a:xfrm>
          <a:prstGeom prst="rect">
            <a:avLst/>
          </a:prstGeom>
          <a:noFill/>
        </p:spPr>
        <p:txBody>
          <a:bodyPr wrap="none" rtlCol="0">
            <a:spAutoFit/>
          </a:bodyPr>
          <a:lstStyle/>
          <a:p>
            <a:r>
              <a:rPr lang="en-US" dirty="0" smtClean="0"/>
              <a:t>Prior </a:t>
            </a:r>
            <a:endParaRPr lang="en-US" dirty="0"/>
          </a:p>
          <a:p>
            <a:r>
              <a:rPr lang="en-US" dirty="0" smtClean="0"/>
              <a:t>information</a:t>
            </a:r>
            <a:endParaRPr lang="en-US" dirty="0"/>
          </a:p>
        </p:txBody>
      </p:sp>
      <p:cxnSp>
        <p:nvCxnSpPr>
          <p:cNvPr id="20" name="Straight Arrow Connector 19"/>
          <p:cNvCxnSpPr>
            <a:endCxn id="21" idx="2"/>
          </p:cNvCxnSpPr>
          <p:nvPr/>
        </p:nvCxnSpPr>
        <p:spPr>
          <a:xfrm flipH="1" flipV="1">
            <a:off x="2837445" y="2897605"/>
            <a:ext cx="371545" cy="41375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1925409" y="1420277"/>
            <a:ext cx="1824071" cy="1477328"/>
          </a:xfrm>
          <a:prstGeom prst="rect">
            <a:avLst/>
          </a:prstGeom>
          <a:noFill/>
          <a:ln>
            <a:solidFill>
              <a:srgbClr val="000000"/>
            </a:solidFill>
          </a:ln>
        </p:spPr>
        <p:txBody>
          <a:bodyPr wrap="square" rtlCol="0">
            <a:spAutoFit/>
          </a:bodyPr>
          <a:lstStyle/>
          <a:p>
            <a:r>
              <a:rPr lang="en-US" dirty="0" smtClean="0"/>
              <a:t>Don’t give the requested information</a:t>
            </a:r>
          </a:p>
          <a:p>
            <a:r>
              <a:rPr lang="en-US" dirty="0" smtClean="0"/>
              <a:t>But replace it with an avatar</a:t>
            </a:r>
            <a:endParaRPr lang="en-US" dirty="0"/>
          </a:p>
        </p:txBody>
      </p:sp>
      <p:cxnSp>
        <p:nvCxnSpPr>
          <p:cNvPr id="24" name="Straight Arrow Connector 23"/>
          <p:cNvCxnSpPr/>
          <p:nvPr/>
        </p:nvCxnSpPr>
        <p:spPr>
          <a:xfrm flipV="1">
            <a:off x="4553421" y="2688485"/>
            <a:ext cx="0" cy="8241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3769747" y="1488156"/>
            <a:ext cx="1384627" cy="1200329"/>
          </a:xfrm>
          <a:prstGeom prst="rect">
            <a:avLst/>
          </a:prstGeom>
          <a:noFill/>
          <a:ln>
            <a:solidFill>
              <a:srgbClr val="000000"/>
            </a:solidFill>
          </a:ln>
        </p:spPr>
        <p:txBody>
          <a:bodyPr wrap="square" rtlCol="0">
            <a:spAutoFit/>
          </a:bodyPr>
          <a:lstStyle/>
          <a:p>
            <a:r>
              <a:rPr lang="en-US" dirty="0" smtClean="0"/>
              <a:t>See what we can infer from the avatar</a:t>
            </a:r>
            <a:endParaRPr lang="en-US" dirty="0"/>
          </a:p>
        </p:txBody>
      </p:sp>
      <p:cxnSp>
        <p:nvCxnSpPr>
          <p:cNvPr id="28" name="Straight Arrow Connector 27"/>
          <p:cNvCxnSpPr/>
          <p:nvPr/>
        </p:nvCxnSpPr>
        <p:spPr>
          <a:xfrm flipV="1">
            <a:off x="5840799" y="2642026"/>
            <a:ext cx="0" cy="8241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5154374" y="1995695"/>
            <a:ext cx="1267823" cy="646331"/>
          </a:xfrm>
          <a:prstGeom prst="rect">
            <a:avLst/>
          </a:prstGeom>
          <a:noFill/>
          <a:ln>
            <a:solidFill>
              <a:srgbClr val="000000"/>
            </a:solidFill>
          </a:ln>
        </p:spPr>
        <p:txBody>
          <a:bodyPr wrap="square" rtlCol="0">
            <a:spAutoFit/>
          </a:bodyPr>
          <a:lstStyle/>
          <a:p>
            <a:r>
              <a:rPr lang="en-US" dirty="0" smtClean="0"/>
              <a:t>Calculate the risk</a:t>
            </a:r>
            <a:endParaRPr lang="en-US" dirty="0"/>
          </a:p>
        </p:txBody>
      </p:sp>
      <p:cxnSp>
        <p:nvCxnSpPr>
          <p:cNvPr id="30" name="Straight Arrow Connector 29"/>
          <p:cNvCxnSpPr/>
          <p:nvPr/>
        </p:nvCxnSpPr>
        <p:spPr>
          <a:xfrm flipV="1">
            <a:off x="6911990" y="2692817"/>
            <a:ext cx="0" cy="8241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6422197" y="1257031"/>
            <a:ext cx="1267823" cy="1477328"/>
          </a:xfrm>
          <a:prstGeom prst="rect">
            <a:avLst/>
          </a:prstGeom>
          <a:noFill/>
          <a:ln>
            <a:solidFill>
              <a:srgbClr val="000000"/>
            </a:solidFill>
          </a:ln>
        </p:spPr>
        <p:txBody>
          <a:bodyPr wrap="square" rtlCol="0">
            <a:spAutoFit/>
          </a:bodyPr>
          <a:lstStyle/>
          <a:p>
            <a:r>
              <a:rPr lang="en-US" dirty="0" smtClean="0"/>
              <a:t>Compare the risk with individual’s policy</a:t>
            </a:r>
            <a:endParaRPr lang="en-US" dirty="0"/>
          </a:p>
        </p:txBody>
      </p:sp>
      <p:sp>
        <p:nvSpPr>
          <p:cNvPr id="32" name="TextBox 31"/>
          <p:cNvSpPr txBox="1"/>
          <p:nvPr/>
        </p:nvSpPr>
        <p:spPr>
          <a:xfrm>
            <a:off x="7982079" y="4593390"/>
            <a:ext cx="989648" cy="646331"/>
          </a:xfrm>
          <a:prstGeom prst="rect">
            <a:avLst/>
          </a:prstGeom>
          <a:noFill/>
          <a:ln>
            <a:solidFill>
              <a:srgbClr val="000000"/>
            </a:solidFill>
          </a:ln>
        </p:spPr>
        <p:txBody>
          <a:bodyPr wrap="square" rtlCol="0">
            <a:spAutoFit/>
          </a:bodyPr>
          <a:lstStyle/>
          <a:p>
            <a:r>
              <a:rPr lang="en-US" dirty="0" smtClean="0"/>
              <a:t>Make a decision</a:t>
            </a:r>
            <a:endParaRPr lang="en-US" dirty="0"/>
          </a:p>
        </p:txBody>
      </p:sp>
    </p:spTree>
    <p:extLst>
      <p:ext uri="{BB962C8B-B14F-4D97-AF65-F5344CB8AC3E}">
        <p14:creationId xmlns:p14="http://schemas.microsoft.com/office/powerpoint/2010/main" val="19970266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567" y="778587"/>
            <a:ext cx="8229600" cy="1143000"/>
          </a:xfrm>
        </p:spPr>
        <p:txBody>
          <a:bodyPr>
            <a:normAutofit fontScale="90000"/>
          </a:bodyPr>
          <a:lstStyle/>
          <a:p>
            <a:r>
              <a:rPr lang="en-US" dirty="0" smtClean="0"/>
              <a:t>Privacy/accuracy metric for avatar genomes</a:t>
            </a:r>
            <a:endParaRPr lang="en-US" dirty="0"/>
          </a:p>
        </p:txBody>
      </p:sp>
      <p:pic>
        <p:nvPicPr>
          <p:cNvPr id="4" name="Picture 3"/>
          <p:cNvPicPr>
            <a:picLocks noChangeAspect="1"/>
          </p:cNvPicPr>
          <p:nvPr/>
        </p:nvPicPr>
        <p:blipFill>
          <a:blip r:embed="rId2"/>
          <a:stretch>
            <a:fillRect/>
          </a:stretch>
        </p:blipFill>
        <p:spPr>
          <a:xfrm>
            <a:off x="457200" y="2327795"/>
            <a:ext cx="4578006" cy="1802590"/>
          </a:xfrm>
          <a:prstGeom prst="rect">
            <a:avLst/>
          </a:prstGeom>
        </p:spPr>
      </p:pic>
      <p:sp>
        <p:nvSpPr>
          <p:cNvPr id="5" name="Rectangle 4"/>
          <p:cNvSpPr/>
          <p:nvPr/>
        </p:nvSpPr>
        <p:spPr>
          <a:xfrm>
            <a:off x="3319227" y="2423274"/>
            <a:ext cx="1324140" cy="1540137"/>
          </a:xfrm>
          <a:prstGeom prst="rect">
            <a:avLst/>
          </a:prstGeom>
          <a:solidFill>
            <a:schemeClr val="accent1">
              <a:alpha val="1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a:stCxn id="5" idx="3"/>
          </p:cNvCxnSpPr>
          <p:nvPr/>
        </p:nvCxnSpPr>
        <p:spPr>
          <a:xfrm flipV="1">
            <a:off x="4643367" y="3193342"/>
            <a:ext cx="391839"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134423" y="2870177"/>
            <a:ext cx="3773952" cy="646331"/>
          </a:xfrm>
          <a:prstGeom prst="rect">
            <a:avLst/>
          </a:prstGeom>
          <a:noFill/>
        </p:spPr>
        <p:txBody>
          <a:bodyPr wrap="none" rtlCol="0">
            <a:spAutoFit/>
          </a:bodyPr>
          <a:lstStyle/>
          <a:p>
            <a:r>
              <a:rPr lang="en-US" dirty="0" smtClean="0"/>
              <a:t>Probability of inferring genotype</a:t>
            </a:r>
          </a:p>
          <a:p>
            <a:r>
              <a:rPr lang="en-US" dirty="0" smtClean="0"/>
              <a:t>Given an avatar genome for a variant </a:t>
            </a:r>
            <a:r>
              <a:rPr lang="en-US" dirty="0" err="1" smtClean="0"/>
              <a:t>i</a:t>
            </a:r>
            <a:endParaRPr lang="en-US" dirty="0" smtClean="0"/>
          </a:p>
        </p:txBody>
      </p:sp>
      <p:pic>
        <p:nvPicPr>
          <p:cNvPr id="9" name="Picture 8"/>
          <p:cNvPicPr>
            <a:picLocks noChangeAspect="1"/>
          </p:cNvPicPr>
          <p:nvPr/>
        </p:nvPicPr>
        <p:blipFill>
          <a:blip r:embed="rId3"/>
          <a:stretch>
            <a:fillRect/>
          </a:stretch>
        </p:blipFill>
        <p:spPr>
          <a:xfrm>
            <a:off x="457200" y="4783786"/>
            <a:ext cx="4485106" cy="1934751"/>
          </a:xfrm>
          <a:prstGeom prst="rect">
            <a:avLst/>
          </a:prstGeom>
        </p:spPr>
      </p:pic>
      <p:sp>
        <p:nvSpPr>
          <p:cNvPr id="10" name="Rectangle 9"/>
          <p:cNvSpPr/>
          <p:nvPr/>
        </p:nvSpPr>
        <p:spPr>
          <a:xfrm>
            <a:off x="2809557" y="4783787"/>
            <a:ext cx="1324140" cy="610774"/>
          </a:xfrm>
          <a:prstGeom prst="rect">
            <a:avLst/>
          </a:prstGeom>
          <a:solidFill>
            <a:schemeClr val="accent1">
              <a:alpha val="1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a:off x="4133697" y="5034490"/>
            <a:ext cx="1230423" cy="5356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2809557" y="5679235"/>
            <a:ext cx="1324140" cy="610774"/>
          </a:xfrm>
          <a:prstGeom prst="rect">
            <a:avLst/>
          </a:prstGeom>
          <a:solidFill>
            <a:schemeClr val="accent1">
              <a:alpha val="1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V="1">
            <a:off x="4129063" y="5570189"/>
            <a:ext cx="1235057" cy="4910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5426721" y="5247023"/>
            <a:ext cx="3331446" cy="646331"/>
          </a:xfrm>
          <a:prstGeom prst="rect">
            <a:avLst/>
          </a:prstGeom>
          <a:noFill/>
        </p:spPr>
        <p:txBody>
          <a:bodyPr wrap="square" rtlCol="0">
            <a:spAutoFit/>
          </a:bodyPr>
          <a:lstStyle/>
          <a:p>
            <a:r>
              <a:rPr lang="en-US" dirty="0" smtClean="0"/>
              <a:t>Distance of the avatar to the real genome</a:t>
            </a:r>
          </a:p>
        </p:txBody>
      </p:sp>
      <p:sp>
        <p:nvSpPr>
          <p:cNvPr id="17" name="TextBox 16"/>
          <p:cNvSpPr txBox="1"/>
          <p:nvPr/>
        </p:nvSpPr>
        <p:spPr>
          <a:xfrm>
            <a:off x="0" y="58514"/>
            <a:ext cx="7849024" cy="369332"/>
          </a:xfrm>
          <a:prstGeom prst="rect">
            <a:avLst/>
          </a:prstGeom>
          <a:noFill/>
        </p:spPr>
        <p:txBody>
          <a:bodyPr wrap="none" rtlCol="0">
            <a:spAutoFit/>
          </a:bodyPr>
          <a:lstStyle/>
          <a:p>
            <a:r>
              <a:rPr lang="en-US" dirty="0" smtClean="0"/>
              <a:t>GG: This is where I started getting angry. Around page 10. Everything is repetitive</a:t>
            </a:r>
            <a:endParaRPr lang="en-US" dirty="0"/>
          </a:p>
        </p:txBody>
      </p:sp>
    </p:spTree>
    <p:extLst>
      <p:ext uri="{BB962C8B-B14F-4D97-AF65-F5344CB8AC3E}">
        <p14:creationId xmlns:p14="http://schemas.microsoft.com/office/powerpoint/2010/main" val="24572683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6862"/>
            <a:ext cx="9144000" cy="1143000"/>
          </a:xfrm>
        </p:spPr>
        <p:txBody>
          <a:bodyPr>
            <a:normAutofit/>
          </a:bodyPr>
          <a:lstStyle/>
          <a:p>
            <a:r>
              <a:rPr lang="en-US" sz="3000" b="1" dirty="0" smtClean="0"/>
              <a:t>Generation of genome avatar for genotype inference</a:t>
            </a:r>
            <a:endParaRPr lang="en-US" sz="3000" b="1" dirty="0"/>
          </a:p>
        </p:txBody>
      </p:sp>
      <p:pic>
        <p:nvPicPr>
          <p:cNvPr id="4" name="Picture 3"/>
          <p:cNvPicPr>
            <a:picLocks noChangeAspect="1"/>
          </p:cNvPicPr>
          <p:nvPr/>
        </p:nvPicPr>
        <p:blipFill>
          <a:blip r:embed="rId2"/>
          <a:stretch>
            <a:fillRect/>
          </a:stretch>
        </p:blipFill>
        <p:spPr>
          <a:xfrm>
            <a:off x="1159804" y="846138"/>
            <a:ext cx="6011446" cy="1481081"/>
          </a:xfrm>
          <a:prstGeom prst="rect">
            <a:avLst/>
          </a:prstGeom>
        </p:spPr>
      </p:pic>
      <p:sp>
        <p:nvSpPr>
          <p:cNvPr id="5" name="Oval 4"/>
          <p:cNvSpPr/>
          <p:nvPr/>
        </p:nvSpPr>
        <p:spPr>
          <a:xfrm>
            <a:off x="3756235" y="945698"/>
            <a:ext cx="391837" cy="418809"/>
          </a:xfrm>
          <a:prstGeom prst="ellipse">
            <a:avLst/>
          </a:prstGeom>
          <a:gradFill flip="none" rotWithShape="1">
            <a:gsLst>
              <a:gs pos="0">
                <a:schemeClr val="accent1">
                  <a:tint val="100000"/>
                  <a:shade val="100000"/>
                  <a:satMod val="130000"/>
                  <a:alpha val="20000"/>
                </a:schemeClr>
              </a:gs>
              <a:gs pos="100000">
                <a:schemeClr val="accent1">
                  <a:tint val="50000"/>
                  <a:shade val="100000"/>
                  <a:satMod val="350000"/>
                  <a:alpha val="2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a:stCxn id="5" idx="6"/>
          </p:cNvCxnSpPr>
          <p:nvPr/>
        </p:nvCxnSpPr>
        <p:spPr>
          <a:xfrm flipV="1">
            <a:off x="4148072" y="945698"/>
            <a:ext cx="1013373" cy="20940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161445" y="785771"/>
            <a:ext cx="2491300" cy="369332"/>
          </a:xfrm>
          <a:prstGeom prst="rect">
            <a:avLst/>
          </a:prstGeom>
          <a:noFill/>
          <a:ln>
            <a:solidFill>
              <a:srgbClr val="000000"/>
            </a:solidFill>
          </a:ln>
        </p:spPr>
        <p:txBody>
          <a:bodyPr wrap="none" rtlCol="0">
            <a:spAutoFit/>
          </a:bodyPr>
          <a:lstStyle/>
          <a:p>
            <a:r>
              <a:rPr lang="en-US" dirty="0" smtClean="0"/>
              <a:t>Most common genotype</a:t>
            </a:r>
            <a:endParaRPr lang="en-US" dirty="0"/>
          </a:p>
        </p:txBody>
      </p:sp>
      <p:pic>
        <p:nvPicPr>
          <p:cNvPr id="9" name="Picture 8"/>
          <p:cNvPicPr>
            <a:picLocks noChangeAspect="1"/>
          </p:cNvPicPr>
          <p:nvPr/>
        </p:nvPicPr>
        <p:blipFill>
          <a:blip r:embed="rId3"/>
          <a:stretch>
            <a:fillRect/>
          </a:stretch>
        </p:blipFill>
        <p:spPr>
          <a:xfrm>
            <a:off x="1146292" y="3200400"/>
            <a:ext cx="6151263" cy="974182"/>
          </a:xfrm>
          <a:prstGeom prst="rect">
            <a:avLst/>
          </a:prstGeom>
        </p:spPr>
      </p:pic>
      <p:sp>
        <p:nvSpPr>
          <p:cNvPr id="10" name="Rectangle 9"/>
          <p:cNvSpPr/>
          <p:nvPr/>
        </p:nvSpPr>
        <p:spPr>
          <a:xfrm>
            <a:off x="368667" y="2516432"/>
            <a:ext cx="2582758" cy="400110"/>
          </a:xfrm>
          <a:prstGeom prst="rect">
            <a:avLst/>
          </a:prstGeom>
        </p:spPr>
        <p:txBody>
          <a:bodyPr wrap="none">
            <a:spAutoFit/>
          </a:bodyPr>
          <a:lstStyle/>
          <a:p>
            <a:r>
              <a:rPr lang="en-US" sz="2000" b="1" dirty="0" smtClean="0"/>
              <a:t>Accuracy of the avatar</a:t>
            </a:r>
            <a:endParaRPr lang="en-US" sz="2000" b="1" dirty="0"/>
          </a:p>
        </p:txBody>
      </p:sp>
      <p:pic>
        <p:nvPicPr>
          <p:cNvPr id="12" name="Picture 11"/>
          <p:cNvPicPr>
            <a:picLocks noChangeAspect="1"/>
          </p:cNvPicPr>
          <p:nvPr/>
        </p:nvPicPr>
        <p:blipFill>
          <a:blip r:embed="rId4"/>
          <a:stretch>
            <a:fillRect/>
          </a:stretch>
        </p:blipFill>
        <p:spPr>
          <a:xfrm>
            <a:off x="1197560" y="5265807"/>
            <a:ext cx="5901023" cy="978408"/>
          </a:xfrm>
          <a:prstGeom prst="rect">
            <a:avLst/>
          </a:prstGeom>
        </p:spPr>
      </p:pic>
      <p:sp>
        <p:nvSpPr>
          <p:cNvPr id="13" name="Rectangle 12"/>
          <p:cNvSpPr/>
          <p:nvPr/>
        </p:nvSpPr>
        <p:spPr>
          <a:xfrm>
            <a:off x="368667" y="4513835"/>
            <a:ext cx="2382032" cy="400110"/>
          </a:xfrm>
          <a:prstGeom prst="rect">
            <a:avLst/>
          </a:prstGeom>
        </p:spPr>
        <p:txBody>
          <a:bodyPr wrap="none">
            <a:spAutoFit/>
          </a:bodyPr>
          <a:lstStyle/>
          <a:p>
            <a:r>
              <a:rPr lang="en-US" sz="2000" b="1" dirty="0" smtClean="0"/>
              <a:t>Privacy of the avatar</a:t>
            </a:r>
            <a:endParaRPr lang="en-US" sz="2000" b="1" dirty="0"/>
          </a:p>
        </p:txBody>
      </p:sp>
    </p:spTree>
    <p:extLst>
      <p:ext uri="{BB962C8B-B14F-4D97-AF65-F5344CB8AC3E}">
        <p14:creationId xmlns:p14="http://schemas.microsoft.com/office/powerpoint/2010/main" val="1684835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296862"/>
            <a:ext cx="9144000" cy="1143000"/>
          </a:xfrm>
        </p:spPr>
        <p:txBody>
          <a:bodyPr>
            <a:normAutofit/>
          </a:bodyPr>
          <a:lstStyle/>
          <a:p>
            <a:r>
              <a:rPr lang="en-US" sz="3000" b="1" dirty="0" smtClean="0"/>
              <a:t>Generation of genome avatar for membership inference</a:t>
            </a:r>
            <a:endParaRPr lang="en-US" sz="3000" b="1" dirty="0"/>
          </a:p>
        </p:txBody>
      </p:sp>
      <p:pic>
        <p:nvPicPr>
          <p:cNvPr id="5" name="Picture 4"/>
          <p:cNvPicPr>
            <a:picLocks noChangeAspect="1"/>
          </p:cNvPicPr>
          <p:nvPr/>
        </p:nvPicPr>
        <p:blipFill>
          <a:blip r:embed="rId2"/>
          <a:stretch>
            <a:fillRect/>
          </a:stretch>
        </p:blipFill>
        <p:spPr>
          <a:xfrm>
            <a:off x="1398654" y="846138"/>
            <a:ext cx="6018307" cy="960119"/>
          </a:xfrm>
          <a:prstGeom prst="rect">
            <a:avLst/>
          </a:prstGeom>
        </p:spPr>
      </p:pic>
      <p:sp>
        <p:nvSpPr>
          <p:cNvPr id="6" name="Rectangle 5"/>
          <p:cNvSpPr/>
          <p:nvPr/>
        </p:nvSpPr>
        <p:spPr>
          <a:xfrm>
            <a:off x="107275" y="2146919"/>
            <a:ext cx="2582758" cy="400110"/>
          </a:xfrm>
          <a:prstGeom prst="rect">
            <a:avLst/>
          </a:prstGeom>
        </p:spPr>
        <p:txBody>
          <a:bodyPr wrap="none">
            <a:spAutoFit/>
          </a:bodyPr>
          <a:lstStyle/>
          <a:p>
            <a:r>
              <a:rPr lang="en-US" sz="2000" b="1" dirty="0" smtClean="0"/>
              <a:t>Accuracy of the avatar</a:t>
            </a:r>
            <a:endParaRPr lang="en-US" sz="2000" b="1" dirty="0"/>
          </a:p>
        </p:txBody>
      </p:sp>
      <p:sp>
        <p:nvSpPr>
          <p:cNvPr id="7" name="Rectangle 6"/>
          <p:cNvSpPr/>
          <p:nvPr/>
        </p:nvSpPr>
        <p:spPr>
          <a:xfrm>
            <a:off x="207638" y="4513835"/>
            <a:ext cx="2382032" cy="400110"/>
          </a:xfrm>
          <a:prstGeom prst="rect">
            <a:avLst/>
          </a:prstGeom>
        </p:spPr>
        <p:txBody>
          <a:bodyPr wrap="none">
            <a:spAutoFit/>
          </a:bodyPr>
          <a:lstStyle/>
          <a:p>
            <a:r>
              <a:rPr lang="en-US" sz="2000" b="1" dirty="0" smtClean="0"/>
              <a:t>Privacy of the avatar</a:t>
            </a:r>
            <a:endParaRPr lang="en-US" sz="2000" b="1" dirty="0"/>
          </a:p>
        </p:txBody>
      </p:sp>
      <p:pic>
        <p:nvPicPr>
          <p:cNvPr id="8" name="Picture 7"/>
          <p:cNvPicPr>
            <a:picLocks noChangeAspect="1"/>
          </p:cNvPicPr>
          <p:nvPr/>
        </p:nvPicPr>
        <p:blipFill>
          <a:blip r:embed="rId3"/>
          <a:stretch>
            <a:fillRect/>
          </a:stretch>
        </p:blipFill>
        <p:spPr>
          <a:xfrm>
            <a:off x="857078" y="2809240"/>
            <a:ext cx="3665909" cy="960119"/>
          </a:xfrm>
          <a:prstGeom prst="rect">
            <a:avLst/>
          </a:prstGeom>
        </p:spPr>
      </p:pic>
      <p:pic>
        <p:nvPicPr>
          <p:cNvPr id="9" name="Picture 8"/>
          <p:cNvPicPr>
            <a:picLocks noChangeAspect="1"/>
          </p:cNvPicPr>
          <p:nvPr/>
        </p:nvPicPr>
        <p:blipFill>
          <a:blip r:embed="rId4"/>
          <a:stretch>
            <a:fillRect/>
          </a:stretch>
        </p:blipFill>
        <p:spPr>
          <a:xfrm>
            <a:off x="1130924" y="5439816"/>
            <a:ext cx="4937755" cy="960119"/>
          </a:xfrm>
          <a:prstGeom prst="rect">
            <a:avLst/>
          </a:prstGeom>
        </p:spPr>
      </p:pic>
      <p:sp>
        <p:nvSpPr>
          <p:cNvPr id="10" name="Oval 9"/>
          <p:cNvSpPr/>
          <p:nvPr/>
        </p:nvSpPr>
        <p:spPr>
          <a:xfrm>
            <a:off x="7066586" y="846138"/>
            <a:ext cx="350375" cy="342740"/>
          </a:xfrm>
          <a:prstGeom prst="ellipse">
            <a:avLst/>
          </a:prstGeom>
          <a:gradFill flip="none" rotWithShape="1">
            <a:gsLst>
              <a:gs pos="0">
                <a:schemeClr val="accent1">
                  <a:tint val="100000"/>
                  <a:shade val="100000"/>
                  <a:satMod val="130000"/>
                  <a:alpha val="16000"/>
                </a:schemeClr>
              </a:gs>
              <a:gs pos="100000">
                <a:schemeClr val="accent1">
                  <a:tint val="50000"/>
                  <a:shade val="100000"/>
                  <a:satMod val="350000"/>
                  <a:alpha val="16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a:stCxn id="10" idx="5"/>
          </p:cNvCxnSpPr>
          <p:nvPr/>
        </p:nvCxnSpPr>
        <p:spPr>
          <a:xfrm>
            <a:off x="7365650" y="1138685"/>
            <a:ext cx="295448" cy="3068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205435" y="1445567"/>
            <a:ext cx="1938565" cy="646331"/>
          </a:xfrm>
          <a:prstGeom prst="rect">
            <a:avLst/>
          </a:prstGeom>
          <a:noFill/>
          <a:ln>
            <a:solidFill>
              <a:srgbClr val="000000"/>
            </a:solidFill>
          </a:ln>
        </p:spPr>
        <p:txBody>
          <a:bodyPr wrap="square" rtlCol="0">
            <a:spAutoFit/>
          </a:bodyPr>
          <a:lstStyle/>
          <a:p>
            <a:r>
              <a:rPr lang="en-US" dirty="0" smtClean="0"/>
              <a:t>Frequency in the dataset</a:t>
            </a:r>
            <a:endParaRPr lang="en-US" dirty="0"/>
          </a:p>
        </p:txBody>
      </p:sp>
    </p:spTree>
    <p:extLst>
      <p:ext uri="{BB962C8B-B14F-4D97-AF65-F5344CB8AC3E}">
        <p14:creationId xmlns:p14="http://schemas.microsoft.com/office/powerpoint/2010/main" val="25573095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296862"/>
            <a:ext cx="9144000" cy="1143000"/>
          </a:xfrm>
        </p:spPr>
        <p:txBody>
          <a:bodyPr>
            <a:normAutofit/>
          </a:bodyPr>
          <a:lstStyle/>
          <a:p>
            <a:r>
              <a:rPr lang="en-US" sz="3000" b="1" dirty="0" smtClean="0"/>
              <a:t>Generation of genome avatar for kinship inference</a:t>
            </a:r>
            <a:endParaRPr lang="en-US" sz="3000" b="1" dirty="0"/>
          </a:p>
        </p:txBody>
      </p:sp>
      <p:pic>
        <p:nvPicPr>
          <p:cNvPr id="5" name="Picture 4"/>
          <p:cNvPicPr>
            <a:picLocks noChangeAspect="1"/>
          </p:cNvPicPr>
          <p:nvPr/>
        </p:nvPicPr>
        <p:blipFill>
          <a:blip r:embed="rId2"/>
          <a:stretch>
            <a:fillRect/>
          </a:stretch>
        </p:blipFill>
        <p:spPr>
          <a:xfrm>
            <a:off x="1393087" y="1030804"/>
            <a:ext cx="5120635" cy="960119"/>
          </a:xfrm>
          <a:prstGeom prst="rect">
            <a:avLst/>
          </a:prstGeom>
        </p:spPr>
      </p:pic>
      <p:sp>
        <p:nvSpPr>
          <p:cNvPr id="6" name="TextBox 5"/>
          <p:cNvSpPr txBox="1"/>
          <p:nvPr/>
        </p:nvSpPr>
        <p:spPr>
          <a:xfrm>
            <a:off x="783675" y="661472"/>
            <a:ext cx="2743322" cy="369332"/>
          </a:xfrm>
          <a:prstGeom prst="rect">
            <a:avLst/>
          </a:prstGeom>
          <a:noFill/>
        </p:spPr>
        <p:txBody>
          <a:bodyPr wrap="none" rtlCol="0">
            <a:spAutoFit/>
          </a:bodyPr>
          <a:lstStyle/>
          <a:p>
            <a:r>
              <a:rPr lang="en-US" dirty="0" smtClean="0"/>
              <a:t>Is individual A related to B?</a:t>
            </a:r>
            <a:endParaRPr lang="en-US" dirty="0"/>
          </a:p>
        </p:txBody>
      </p:sp>
      <p:sp>
        <p:nvSpPr>
          <p:cNvPr id="7" name="Rectangle 6"/>
          <p:cNvSpPr/>
          <p:nvPr/>
        </p:nvSpPr>
        <p:spPr>
          <a:xfrm>
            <a:off x="107275" y="2146919"/>
            <a:ext cx="2582758" cy="400110"/>
          </a:xfrm>
          <a:prstGeom prst="rect">
            <a:avLst/>
          </a:prstGeom>
        </p:spPr>
        <p:txBody>
          <a:bodyPr wrap="none">
            <a:spAutoFit/>
          </a:bodyPr>
          <a:lstStyle/>
          <a:p>
            <a:r>
              <a:rPr lang="en-US" sz="2000" b="1" dirty="0" smtClean="0"/>
              <a:t>Accuracy of the avatar</a:t>
            </a:r>
            <a:endParaRPr lang="en-US" sz="2000" b="1" dirty="0"/>
          </a:p>
        </p:txBody>
      </p:sp>
      <p:sp>
        <p:nvSpPr>
          <p:cNvPr id="8" name="Rectangle 7"/>
          <p:cNvSpPr/>
          <p:nvPr/>
        </p:nvSpPr>
        <p:spPr>
          <a:xfrm>
            <a:off x="207638" y="4513835"/>
            <a:ext cx="2382032" cy="400110"/>
          </a:xfrm>
          <a:prstGeom prst="rect">
            <a:avLst/>
          </a:prstGeom>
        </p:spPr>
        <p:txBody>
          <a:bodyPr wrap="none">
            <a:spAutoFit/>
          </a:bodyPr>
          <a:lstStyle/>
          <a:p>
            <a:r>
              <a:rPr lang="en-US" sz="2000" b="1" dirty="0" smtClean="0"/>
              <a:t>Privacy of the avatar</a:t>
            </a:r>
            <a:endParaRPr lang="en-US" sz="2000" b="1" dirty="0"/>
          </a:p>
        </p:txBody>
      </p:sp>
      <p:pic>
        <p:nvPicPr>
          <p:cNvPr id="9" name="Picture 8"/>
          <p:cNvPicPr>
            <a:picLocks noChangeAspect="1"/>
          </p:cNvPicPr>
          <p:nvPr/>
        </p:nvPicPr>
        <p:blipFill>
          <a:blip r:embed="rId3"/>
          <a:stretch>
            <a:fillRect/>
          </a:stretch>
        </p:blipFill>
        <p:spPr>
          <a:xfrm>
            <a:off x="1393087" y="2745740"/>
            <a:ext cx="6990866" cy="960119"/>
          </a:xfrm>
          <a:prstGeom prst="rect">
            <a:avLst/>
          </a:prstGeom>
        </p:spPr>
      </p:pic>
      <p:pic>
        <p:nvPicPr>
          <p:cNvPr id="10" name="Picture 9"/>
          <p:cNvPicPr>
            <a:picLocks noChangeAspect="1"/>
          </p:cNvPicPr>
          <p:nvPr/>
        </p:nvPicPr>
        <p:blipFill>
          <a:blip r:embed="rId4"/>
          <a:stretch>
            <a:fillRect/>
          </a:stretch>
        </p:blipFill>
        <p:spPr>
          <a:xfrm>
            <a:off x="2140810" y="5485206"/>
            <a:ext cx="4972924" cy="960119"/>
          </a:xfrm>
          <a:prstGeom prst="rect">
            <a:avLst/>
          </a:prstGeom>
        </p:spPr>
      </p:pic>
    </p:spTree>
    <p:extLst>
      <p:ext uri="{BB962C8B-B14F-4D97-AF65-F5344CB8AC3E}">
        <p14:creationId xmlns:p14="http://schemas.microsoft.com/office/powerpoint/2010/main" val="38444182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590"/>
            <a:ext cx="8229600" cy="1143000"/>
          </a:xfrm>
        </p:spPr>
        <p:txBody>
          <a:bodyPr/>
          <a:lstStyle/>
          <a:p>
            <a:r>
              <a:rPr lang="en-US" dirty="0" smtClean="0"/>
              <a:t>Results</a:t>
            </a:r>
            <a:endParaRPr lang="en-US" dirty="0"/>
          </a:p>
        </p:txBody>
      </p:sp>
      <p:sp>
        <p:nvSpPr>
          <p:cNvPr id="4" name="TextBox 3"/>
          <p:cNvSpPr txBox="1"/>
          <p:nvPr/>
        </p:nvSpPr>
        <p:spPr>
          <a:xfrm>
            <a:off x="227503" y="711467"/>
            <a:ext cx="4185761" cy="1477328"/>
          </a:xfrm>
          <a:prstGeom prst="rect">
            <a:avLst/>
          </a:prstGeom>
          <a:noFill/>
        </p:spPr>
        <p:txBody>
          <a:bodyPr wrap="none" rtlCol="0">
            <a:spAutoFit/>
          </a:bodyPr>
          <a:lstStyle/>
          <a:p>
            <a:r>
              <a:rPr lang="en-US" b="1" dirty="0" smtClean="0"/>
              <a:t>Genotype Inference:</a:t>
            </a:r>
          </a:p>
          <a:p>
            <a:endParaRPr lang="en-US" b="1" dirty="0"/>
          </a:p>
          <a:p>
            <a:pPr marL="285750" indent="-285750">
              <a:buFontTx/>
              <a:buChar char="-"/>
            </a:pPr>
            <a:r>
              <a:rPr lang="en-US" dirty="0" smtClean="0"/>
              <a:t>2 random individuals with EUR ancestry</a:t>
            </a:r>
          </a:p>
          <a:p>
            <a:pPr marL="742950" lvl="1" indent="-285750">
              <a:buFontTx/>
              <a:buChar char="-"/>
            </a:pPr>
            <a:r>
              <a:rPr lang="en-US" dirty="0" smtClean="0"/>
              <a:t>1k genome</a:t>
            </a:r>
          </a:p>
          <a:p>
            <a:pPr marL="285750" indent="-285750">
              <a:buFontTx/>
              <a:buChar char="-"/>
            </a:pPr>
            <a:endParaRPr lang="en-US" b="1" dirty="0"/>
          </a:p>
        </p:txBody>
      </p:sp>
      <p:pic>
        <p:nvPicPr>
          <p:cNvPr id="5" name="Picture 4"/>
          <p:cNvPicPr>
            <a:picLocks noChangeAspect="1"/>
          </p:cNvPicPr>
          <p:nvPr/>
        </p:nvPicPr>
        <p:blipFill>
          <a:blip r:embed="rId2"/>
          <a:stretch>
            <a:fillRect/>
          </a:stretch>
        </p:blipFill>
        <p:spPr>
          <a:xfrm>
            <a:off x="920334" y="1651015"/>
            <a:ext cx="5527414" cy="5206985"/>
          </a:xfrm>
          <a:prstGeom prst="rect">
            <a:avLst/>
          </a:prstGeom>
        </p:spPr>
      </p:pic>
      <p:sp>
        <p:nvSpPr>
          <p:cNvPr id="6" name="TextBox 5"/>
          <p:cNvSpPr txBox="1"/>
          <p:nvPr/>
        </p:nvSpPr>
        <p:spPr>
          <a:xfrm>
            <a:off x="53470" y="2635518"/>
            <a:ext cx="1270863" cy="646331"/>
          </a:xfrm>
          <a:prstGeom prst="rect">
            <a:avLst/>
          </a:prstGeom>
          <a:noFill/>
        </p:spPr>
        <p:txBody>
          <a:bodyPr wrap="none" rtlCol="0">
            <a:spAutoFit/>
          </a:bodyPr>
          <a:lstStyle/>
          <a:p>
            <a:r>
              <a:rPr lang="en-US" dirty="0" smtClean="0"/>
              <a:t>Individual 1</a:t>
            </a:r>
          </a:p>
          <a:p>
            <a:endParaRPr lang="en-US" dirty="0"/>
          </a:p>
        </p:txBody>
      </p:sp>
      <p:sp>
        <p:nvSpPr>
          <p:cNvPr id="7" name="TextBox 6"/>
          <p:cNvSpPr txBox="1"/>
          <p:nvPr/>
        </p:nvSpPr>
        <p:spPr>
          <a:xfrm>
            <a:off x="26255" y="5062458"/>
            <a:ext cx="1270863" cy="646331"/>
          </a:xfrm>
          <a:prstGeom prst="rect">
            <a:avLst/>
          </a:prstGeom>
          <a:noFill/>
        </p:spPr>
        <p:txBody>
          <a:bodyPr wrap="none" rtlCol="0">
            <a:spAutoFit/>
          </a:bodyPr>
          <a:lstStyle/>
          <a:p>
            <a:r>
              <a:rPr lang="en-US" dirty="0" smtClean="0"/>
              <a:t>Individual 2</a:t>
            </a:r>
          </a:p>
          <a:p>
            <a:endParaRPr lang="en-US" dirty="0"/>
          </a:p>
        </p:txBody>
      </p:sp>
      <p:sp>
        <p:nvSpPr>
          <p:cNvPr id="8" name="TextBox 7"/>
          <p:cNvSpPr txBox="1"/>
          <p:nvPr/>
        </p:nvSpPr>
        <p:spPr>
          <a:xfrm>
            <a:off x="6572797" y="2431795"/>
            <a:ext cx="2403744" cy="2308324"/>
          </a:xfrm>
          <a:prstGeom prst="rect">
            <a:avLst/>
          </a:prstGeom>
          <a:noFill/>
        </p:spPr>
        <p:txBody>
          <a:bodyPr wrap="square" rtlCol="0">
            <a:spAutoFit/>
          </a:bodyPr>
          <a:lstStyle/>
          <a:p>
            <a:r>
              <a:rPr lang="en-US" dirty="0" smtClean="0"/>
              <a:t>Select a random 1000 variants at a time, do imputation and see if you can figure whether the individual has </a:t>
            </a:r>
            <a:r>
              <a:rPr lang="en-US" dirty="0" err="1" smtClean="0"/>
              <a:t>Alzhemier</a:t>
            </a:r>
            <a:r>
              <a:rPr lang="en-US" dirty="0" smtClean="0"/>
              <a:t> or </a:t>
            </a:r>
            <a:r>
              <a:rPr lang="en-US" dirty="0" err="1" smtClean="0"/>
              <a:t>Bipolor</a:t>
            </a:r>
            <a:r>
              <a:rPr lang="en-US" dirty="0" smtClean="0"/>
              <a:t> </a:t>
            </a:r>
            <a:r>
              <a:rPr lang="en-US" dirty="0" err="1" smtClean="0"/>
              <a:t>Disordar</a:t>
            </a:r>
            <a:r>
              <a:rPr lang="en-US" dirty="0" smtClean="0"/>
              <a:t> related variants</a:t>
            </a:r>
            <a:endParaRPr lang="en-US" dirty="0"/>
          </a:p>
        </p:txBody>
      </p:sp>
      <p:sp>
        <p:nvSpPr>
          <p:cNvPr id="9" name="Rectangle 8"/>
          <p:cNvSpPr/>
          <p:nvPr/>
        </p:nvSpPr>
        <p:spPr>
          <a:xfrm>
            <a:off x="2735176" y="2930918"/>
            <a:ext cx="669839" cy="251222"/>
          </a:xfrm>
          <a:prstGeom prst="rect">
            <a:avLst/>
          </a:prstGeom>
          <a:gradFill flip="none" rotWithShape="1">
            <a:gsLst>
              <a:gs pos="0">
                <a:schemeClr val="accent1">
                  <a:tint val="100000"/>
                  <a:shade val="100000"/>
                  <a:satMod val="130000"/>
                  <a:alpha val="11000"/>
                </a:schemeClr>
              </a:gs>
              <a:gs pos="100000">
                <a:schemeClr val="accent1">
                  <a:tint val="50000"/>
                  <a:shade val="100000"/>
                  <a:satMod val="350000"/>
                  <a:alpha val="11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Arrow Connector 10"/>
          <p:cNvCxnSpPr>
            <a:stCxn id="9" idx="0"/>
          </p:cNvCxnSpPr>
          <p:nvPr/>
        </p:nvCxnSpPr>
        <p:spPr>
          <a:xfrm flipV="1">
            <a:off x="3070096" y="1507329"/>
            <a:ext cx="1869967" cy="14235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940063" y="722960"/>
            <a:ext cx="1632734" cy="1200329"/>
          </a:xfrm>
          <a:prstGeom prst="rect">
            <a:avLst/>
          </a:prstGeom>
          <a:noFill/>
          <a:ln>
            <a:solidFill>
              <a:srgbClr val="000000"/>
            </a:solidFill>
          </a:ln>
        </p:spPr>
        <p:txBody>
          <a:bodyPr wrap="square" rtlCol="0">
            <a:spAutoFit/>
          </a:bodyPr>
          <a:lstStyle/>
          <a:p>
            <a:r>
              <a:rPr lang="en-US" dirty="0" smtClean="0"/>
              <a:t>Avatar is further away from the real genotype</a:t>
            </a:r>
            <a:endParaRPr lang="en-US" dirty="0"/>
          </a:p>
        </p:txBody>
      </p:sp>
    </p:spTree>
    <p:extLst>
      <p:ext uri="{BB962C8B-B14F-4D97-AF65-F5344CB8AC3E}">
        <p14:creationId xmlns:p14="http://schemas.microsoft.com/office/powerpoint/2010/main" val="18127496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590"/>
            <a:ext cx="8229600" cy="1143000"/>
          </a:xfrm>
        </p:spPr>
        <p:txBody>
          <a:bodyPr/>
          <a:lstStyle/>
          <a:p>
            <a:r>
              <a:rPr lang="en-US" dirty="0" smtClean="0"/>
              <a:t>Results</a:t>
            </a:r>
            <a:endParaRPr lang="en-US" dirty="0"/>
          </a:p>
        </p:txBody>
      </p:sp>
      <p:sp>
        <p:nvSpPr>
          <p:cNvPr id="4" name="TextBox 3"/>
          <p:cNvSpPr txBox="1"/>
          <p:nvPr/>
        </p:nvSpPr>
        <p:spPr>
          <a:xfrm>
            <a:off x="227503" y="711467"/>
            <a:ext cx="6170980" cy="923330"/>
          </a:xfrm>
          <a:prstGeom prst="rect">
            <a:avLst/>
          </a:prstGeom>
          <a:noFill/>
        </p:spPr>
        <p:txBody>
          <a:bodyPr wrap="none" rtlCol="0">
            <a:spAutoFit/>
          </a:bodyPr>
          <a:lstStyle/>
          <a:p>
            <a:r>
              <a:rPr lang="en-US" b="1" dirty="0" smtClean="0"/>
              <a:t>Genotype Inference:</a:t>
            </a:r>
          </a:p>
          <a:p>
            <a:r>
              <a:rPr lang="en-US" dirty="0" smtClean="0"/>
              <a:t>What if the attacker do a </a:t>
            </a:r>
            <a:r>
              <a:rPr lang="en-US" dirty="0" smtClean="0">
                <a:solidFill>
                  <a:srgbClr val="FF0000"/>
                </a:solidFill>
              </a:rPr>
              <a:t>Schizophrenia related variant queries?   </a:t>
            </a:r>
          </a:p>
          <a:p>
            <a:pPr marL="285750" indent="-285750">
              <a:buFontTx/>
              <a:buChar char="-"/>
            </a:pPr>
            <a:endParaRPr lang="en-US" b="1" dirty="0"/>
          </a:p>
        </p:txBody>
      </p:sp>
      <p:pic>
        <p:nvPicPr>
          <p:cNvPr id="3" name="Picture 2"/>
          <p:cNvPicPr>
            <a:picLocks noChangeAspect="1"/>
          </p:cNvPicPr>
          <p:nvPr/>
        </p:nvPicPr>
        <p:blipFill>
          <a:blip r:embed="rId2"/>
          <a:stretch>
            <a:fillRect/>
          </a:stretch>
        </p:blipFill>
        <p:spPr>
          <a:xfrm>
            <a:off x="0" y="1289514"/>
            <a:ext cx="8731594" cy="4242932"/>
          </a:xfrm>
          <a:prstGeom prst="rect">
            <a:avLst/>
          </a:prstGeom>
        </p:spPr>
      </p:pic>
      <p:sp>
        <p:nvSpPr>
          <p:cNvPr id="10" name="TextBox 9"/>
          <p:cNvSpPr txBox="1"/>
          <p:nvPr/>
        </p:nvSpPr>
        <p:spPr>
          <a:xfrm>
            <a:off x="227503" y="5560360"/>
            <a:ext cx="7593057" cy="369332"/>
          </a:xfrm>
          <a:prstGeom prst="rect">
            <a:avLst/>
          </a:prstGeom>
          <a:noFill/>
        </p:spPr>
        <p:txBody>
          <a:bodyPr wrap="none" rtlCol="0">
            <a:spAutoFit/>
          </a:bodyPr>
          <a:lstStyle/>
          <a:p>
            <a:r>
              <a:rPr lang="en-US" dirty="0" smtClean="0"/>
              <a:t>Conclusion: with avatars, </a:t>
            </a:r>
            <a:r>
              <a:rPr lang="en-US" dirty="0" err="1" smtClean="0"/>
              <a:t>genoshare</a:t>
            </a:r>
            <a:r>
              <a:rPr lang="en-US" dirty="0" smtClean="0"/>
              <a:t> detects the risk earlier and raises an alarm</a:t>
            </a:r>
            <a:endParaRPr lang="en-US" dirty="0"/>
          </a:p>
        </p:txBody>
      </p:sp>
      <p:sp>
        <p:nvSpPr>
          <p:cNvPr id="13" name="TextBox 12"/>
          <p:cNvSpPr txBox="1"/>
          <p:nvPr/>
        </p:nvSpPr>
        <p:spPr>
          <a:xfrm>
            <a:off x="227503" y="6238669"/>
            <a:ext cx="8994770" cy="646331"/>
          </a:xfrm>
          <a:prstGeom prst="rect">
            <a:avLst/>
          </a:prstGeom>
          <a:noFill/>
        </p:spPr>
        <p:txBody>
          <a:bodyPr wrap="none" rtlCol="0">
            <a:spAutoFit/>
          </a:bodyPr>
          <a:lstStyle/>
          <a:p>
            <a:r>
              <a:rPr lang="en-US" dirty="0" smtClean="0"/>
              <a:t>GG: A little weird. How do we make sure that query is coming from the same attacker. What if </a:t>
            </a:r>
          </a:p>
          <a:p>
            <a:r>
              <a:rPr lang="en-US" dirty="0" smtClean="0"/>
              <a:t>I change my IP and do a new query based on my previous one?</a:t>
            </a:r>
            <a:endParaRPr lang="en-US" dirty="0"/>
          </a:p>
        </p:txBody>
      </p:sp>
      <p:sp>
        <p:nvSpPr>
          <p:cNvPr id="14" name="Rectangle 13"/>
          <p:cNvSpPr/>
          <p:nvPr/>
        </p:nvSpPr>
        <p:spPr>
          <a:xfrm>
            <a:off x="4898198" y="3084443"/>
            <a:ext cx="1500285" cy="181437"/>
          </a:xfrm>
          <a:prstGeom prst="rect">
            <a:avLst/>
          </a:prstGeom>
          <a:gradFill flip="none" rotWithShape="1">
            <a:gsLst>
              <a:gs pos="0">
                <a:schemeClr val="accent1">
                  <a:tint val="100000"/>
                  <a:shade val="100000"/>
                  <a:satMod val="130000"/>
                  <a:alpha val="20000"/>
                </a:schemeClr>
              </a:gs>
              <a:gs pos="100000">
                <a:schemeClr val="accent1">
                  <a:tint val="50000"/>
                  <a:shade val="100000"/>
                  <a:satMod val="350000"/>
                  <a:alpha val="2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2831756" y="3084443"/>
            <a:ext cx="1500285" cy="181437"/>
          </a:xfrm>
          <a:prstGeom prst="rect">
            <a:avLst/>
          </a:prstGeom>
          <a:gradFill flip="none" rotWithShape="1">
            <a:gsLst>
              <a:gs pos="0">
                <a:schemeClr val="accent1">
                  <a:tint val="100000"/>
                  <a:shade val="100000"/>
                  <a:satMod val="130000"/>
                  <a:alpha val="20000"/>
                </a:schemeClr>
              </a:gs>
              <a:gs pos="100000">
                <a:schemeClr val="accent1">
                  <a:tint val="50000"/>
                  <a:shade val="100000"/>
                  <a:satMod val="350000"/>
                  <a:alpha val="2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4507458" y="1493373"/>
            <a:ext cx="4535368" cy="4039073"/>
          </a:xfrm>
          <a:prstGeom prst="rect">
            <a:avLst/>
          </a:prstGeom>
          <a:gradFill flip="none" rotWithShape="1">
            <a:gsLst>
              <a:gs pos="0">
                <a:schemeClr val="accent2">
                  <a:tint val="100000"/>
                  <a:shade val="100000"/>
                  <a:satMod val="130000"/>
                  <a:alpha val="8000"/>
                </a:schemeClr>
              </a:gs>
              <a:gs pos="100000">
                <a:schemeClr val="accent2">
                  <a:tint val="50000"/>
                  <a:shade val="100000"/>
                  <a:satMod val="350000"/>
                  <a:alpha val="8000"/>
                </a:schemeClr>
              </a:gs>
            </a:gsLst>
            <a:lin ang="16200000" scaled="0"/>
            <a:tileRec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49822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21590"/>
            <a:ext cx="8229600" cy="1143000"/>
          </a:xfrm>
        </p:spPr>
        <p:txBody>
          <a:bodyPr/>
          <a:lstStyle/>
          <a:p>
            <a:r>
              <a:rPr lang="en-US" dirty="0" smtClean="0"/>
              <a:t>Results</a:t>
            </a:r>
            <a:endParaRPr lang="en-US" dirty="0"/>
          </a:p>
        </p:txBody>
      </p:sp>
      <p:sp>
        <p:nvSpPr>
          <p:cNvPr id="5" name="TextBox 4"/>
          <p:cNvSpPr txBox="1"/>
          <p:nvPr/>
        </p:nvSpPr>
        <p:spPr>
          <a:xfrm>
            <a:off x="227503" y="711467"/>
            <a:ext cx="4673074" cy="1754327"/>
          </a:xfrm>
          <a:prstGeom prst="rect">
            <a:avLst/>
          </a:prstGeom>
          <a:noFill/>
        </p:spPr>
        <p:txBody>
          <a:bodyPr wrap="none" rtlCol="0">
            <a:spAutoFit/>
          </a:bodyPr>
          <a:lstStyle/>
          <a:p>
            <a:r>
              <a:rPr lang="en-US" b="1" dirty="0" smtClean="0"/>
              <a:t>Membership Inference:</a:t>
            </a:r>
          </a:p>
          <a:p>
            <a:endParaRPr lang="en-US" b="1" dirty="0"/>
          </a:p>
          <a:p>
            <a:pPr marL="285750" indent="-285750">
              <a:buFontTx/>
              <a:buChar char="-"/>
            </a:pPr>
            <a:r>
              <a:rPr lang="en-US" dirty="0" smtClean="0"/>
              <a:t>2 target individual of EUR descent</a:t>
            </a:r>
          </a:p>
          <a:p>
            <a:pPr marL="285750" indent="-285750">
              <a:buFontTx/>
              <a:buChar char="-"/>
            </a:pPr>
            <a:r>
              <a:rPr lang="en-US" dirty="0" smtClean="0"/>
              <a:t>A generated database of 200 EUR individuals</a:t>
            </a:r>
          </a:p>
          <a:p>
            <a:pPr marL="742950" lvl="1" indent="-285750">
              <a:buFontTx/>
              <a:buChar char="-"/>
            </a:pPr>
            <a:r>
              <a:rPr lang="en-US" dirty="0" smtClean="0"/>
              <a:t>All from 1k genome</a:t>
            </a:r>
          </a:p>
          <a:p>
            <a:pPr marL="285750" indent="-285750">
              <a:buFontTx/>
              <a:buChar char="-"/>
            </a:pPr>
            <a:endParaRPr lang="en-US" b="1" dirty="0"/>
          </a:p>
        </p:txBody>
      </p:sp>
      <p:pic>
        <p:nvPicPr>
          <p:cNvPr id="6" name="Picture 5"/>
          <p:cNvPicPr>
            <a:picLocks noChangeAspect="1"/>
          </p:cNvPicPr>
          <p:nvPr/>
        </p:nvPicPr>
        <p:blipFill>
          <a:blip r:embed="rId2"/>
          <a:stretch>
            <a:fillRect/>
          </a:stretch>
        </p:blipFill>
        <p:spPr>
          <a:xfrm>
            <a:off x="3684516" y="2535578"/>
            <a:ext cx="5459484" cy="4023842"/>
          </a:xfrm>
          <a:prstGeom prst="rect">
            <a:avLst/>
          </a:prstGeom>
        </p:spPr>
      </p:pic>
      <p:sp>
        <p:nvSpPr>
          <p:cNvPr id="7" name="TextBox 6"/>
          <p:cNvSpPr txBox="1"/>
          <p:nvPr/>
        </p:nvSpPr>
        <p:spPr>
          <a:xfrm>
            <a:off x="4301806" y="2236998"/>
            <a:ext cx="4263119" cy="369332"/>
          </a:xfrm>
          <a:prstGeom prst="rect">
            <a:avLst/>
          </a:prstGeom>
          <a:noFill/>
        </p:spPr>
        <p:txBody>
          <a:bodyPr wrap="none" rtlCol="0">
            <a:spAutoFit/>
          </a:bodyPr>
          <a:lstStyle/>
          <a:p>
            <a:r>
              <a:rPr lang="en-US" dirty="0" smtClean="0"/>
              <a:t>We know some variants of target individual</a:t>
            </a:r>
            <a:endParaRPr lang="en-US" dirty="0"/>
          </a:p>
        </p:txBody>
      </p:sp>
      <p:sp>
        <p:nvSpPr>
          <p:cNvPr id="8" name="Rectangle 7"/>
          <p:cNvSpPr/>
          <p:nvPr/>
        </p:nvSpPr>
        <p:spPr>
          <a:xfrm>
            <a:off x="3684516" y="2771906"/>
            <a:ext cx="380056" cy="3112356"/>
          </a:xfrm>
          <a:prstGeom prst="rect">
            <a:avLst/>
          </a:prstGeom>
          <a:gradFill flip="none" rotWithShape="1">
            <a:gsLst>
              <a:gs pos="0">
                <a:schemeClr val="accent1">
                  <a:tint val="100000"/>
                  <a:shade val="100000"/>
                  <a:satMod val="130000"/>
                  <a:alpha val="37000"/>
                </a:schemeClr>
              </a:gs>
              <a:gs pos="100000">
                <a:schemeClr val="accent1">
                  <a:tint val="50000"/>
                  <a:shade val="100000"/>
                  <a:satMod val="350000"/>
                  <a:alpha val="37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a:stCxn id="8" idx="1"/>
          </p:cNvCxnSpPr>
          <p:nvPr/>
        </p:nvCxnSpPr>
        <p:spPr>
          <a:xfrm flipH="1" flipV="1">
            <a:off x="3283093" y="4321106"/>
            <a:ext cx="401423" cy="69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27503" y="3997940"/>
            <a:ext cx="2954232" cy="646331"/>
          </a:xfrm>
          <a:prstGeom prst="rect">
            <a:avLst/>
          </a:prstGeom>
          <a:noFill/>
        </p:spPr>
        <p:txBody>
          <a:bodyPr wrap="square" rtlCol="0">
            <a:spAutoFit/>
          </a:bodyPr>
          <a:lstStyle/>
          <a:p>
            <a:r>
              <a:rPr lang="en-US" dirty="0" smtClean="0"/>
              <a:t>Risk of knowing individual belongs to the database</a:t>
            </a:r>
            <a:endParaRPr lang="en-US" dirty="0"/>
          </a:p>
        </p:txBody>
      </p:sp>
    </p:spTree>
    <p:extLst>
      <p:ext uri="{BB962C8B-B14F-4D97-AF65-F5344CB8AC3E}">
        <p14:creationId xmlns:p14="http://schemas.microsoft.com/office/powerpoint/2010/main" val="1653954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Proposed solution</a:t>
            </a:r>
            <a:endParaRPr lang="en-US" dirty="0"/>
          </a:p>
        </p:txBody>
      </p:sp>
      <p:sp>
        <p:nvSpPr>
          <p:cNvPr id="3" name="Content Placeholder 2"/>
          <p:cNvSpPr>
            <a:spLocks noGrp="1"/>
          </p:cNvSpPr>
          <p:nvPr>
            <p:ph idx="1"/>
          </p:nvPr>
        </p:nvSpPr>
        <p:spPr/>
        <p:txBody>
          <a:bodyPr/>
          <a:lstStyle/>
          <a:p>
            <a:r>
              <a:rPr lang="en-US" dirty="0" smtClean="0"/>
              <a:t>GENOSHARE</a:t>
            </a:r>
          </a:p>
          <a:p>
            <a:pPr marL="0" indent="0">
              <a:buNone/>
            </a:pPr>
            <a:endParaRPr lang="en-US" dirty="0" smtClean="0"/>
          </a:p>
          <a:p>
            <a:pPr lvl="1"/>
            <a:r>
              <a:rPr lang="en-US" dirty="0" smtClean="0"/>
              <a:t> </a:t>
            </a:r>
            <a:r>
              <a:rPr lang="en-US" dirty="0"/>
              <a:t>a decisional-support tool </a:t>
            </a:r>
            <a:endParaRPr lang="en-US" dirty="0" smtClean="0"/>
          </a:p>
          <a:p>
            <a:pPr lvl="1"/>
            <a:r>
              <a:rPr lang="en-US" dirty="0" smtClean="0"/>
              <a:t>provides </a:t>
            </a:r>
            <a:r>
              <a:rPr lang="en-US" dirty="0"/>
              <a:t>guidance at the time of deciding what data can be shared without risking the disclosure of phenotypes that are considered sensitive. </a:t>
            </a:r>
            <a:endParaRPr lang="en-US" dirty="0" smtClean="0"/>
          </a:p>
          <a:p>
            <a:endParaRPr lang="en-US" dirty="0"/>
          </a:p>
        </p:txBody>
      </p:sp>
    </p:spTree>
    <p:extLst>
      <p:ext uri="{BB962C8B-B14F-4D97-AF65-F5344CB8AC3E}">
        <p14:creationId xmlns:p14="http://schemas.microsoft.com/office/powerpoint/2010/main" val="1562255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21590"/>
            <a:ext cx="8229600" cy="1143000"/>
          </a:xfrm>
        </p:spPr>
        <p:txBody>
          <a:bodyPr/>
          <a:lstStyle/>
          <a:p>
            <a:r>
              <a:rPr lang="en-US" dirty="0" smtClean="0"/>
              <a:t>Results</a:t>
            </a:r>
            <a:endParaRPr lang="en-US" dirty="0"/>
          </a:p>
        </p:txBody>
      </p:sp>
      <p:sp>
        <p:nvSpPr>
          <p:cNvPr id="5" name="TextBox 4"/>
          <p:cNvSpPr txBox="1"/>
          <p:nvPr/>
        </p:nvSpPr>
        <p:spPr>
          <a:xfrm>
            <a:off x="227503" y="711467"/>
            <a:ext cx="4673074" cy="1754327"/>
          </a:xfrm>
          <a:prstGeom prst="rect">
            <a:avLst/>
          </a:prstGeom>
          <a:noFill/>
        </p:spPr>
        <p:txBody>
          <a:bodyPr wrap="none" rtlCol="0">
            <a:spAutoFit/>
          </a:bodyPr>
          <a:lstStyle/>
          <a:p>
            <a:r>
              <a:rPr lang="en-US" b="1" dirty="0" smtClean="0"/>
              <a:t>Membership Inference:</a:t>
            </a:r>
          </a:p>
          <a:p>
            <a:endParaRPr lang="en-US" b="1" dirty="0"/>
          </a:p>
          <a:p>
            <a:pPr marL="285750" indent="-285750">
              <a:buFontTx/>
              <a:buChar char="-"/>
            </a:pPr>
            <a:r>
              <a:rPr lang="en-US" dirty="0" smtClean="0"/>
              <a:t>2 target individual of EUR descent</a:t>
            </a:r>
          </a:p>
          <a:p>
            <a:pPr marL="285750" indent="-285750">
              <a:buFontTx/>
              <a:buChar char="-"/>
            </a:pPr>
            <a:r>
              <a:rPr lang="en-US" dirty="0" smtClean="0"/>
              <a:t>A generated database of 200 EUR individuals</a:t>
            </a:r>
          </a:p>
          <a:p>
            <a:pPr marL="742950" lvl="1" indent="-285750">
              <a:buFontTx/>
              <a:buChar char="-"/>
            </a:pPr>
            <a:r>
              <a:rPr lang="en-US" dirty="0" smtClean="0"/>
              <a:t>All from 1k genome</a:t>
            </a:r>
          </a:p>
          <a:p>
            <a:pPr marL="285750" indent="-285750">
              <a:buFontTx/>
              <a:buChar char="-"/>
            </a:pPr>
            <a:endParaRPr lang="en-US" b="1" dirty="0"/>
          </a:p>
        </p:txBody>
      </p:sp>
      <p:sp>
        <p:nvSpPr>
          <p:cNvPr id="7" name="TextBox 6"/>
          <p:cNvSpPr txBox="1"/>
          <p:nvPr/>
        </p:nvSpPr>
        <p:spPr>
          <a:xfrm>
            <a:off x="4301806" y="2236998"/>
            <a:ext cx="4937019" cy="369332"/>
          </a:xfrm>
          <a:prstGeom prst="rect">
            <a:avLst/>
          </a:prstGeom>
          <a:noFill/>
        </p:spPr>
        <p:txBody>
          <a:bodyPr wrap="none" rtlCol="0">
            <a:spAutoFit/>
          </a:bodyPr>
          <a:lstStyle/>
          <a:p>
            <a:r>
              <a:rPr lang="en-US" dirty="0" smtClean="0"/>
              <a:t>We only know the statistics (frequency of variants)</a:t>
            </a:r>
            <a:endParaRPr lang="en-US" dirty="0"/>
          </a:p>
        </p:txBody>
      </p:sp>
      <p:cxnSp>
        <p:nvCxnSpPr>
          <p:cNvPr id="10" name="Straight Arrow Connector 9"/>
          <p:cNvCxnSpPr/>
          <p:nvPr/>
        </p:nvCxnSpPr>
        <p:spPr>
          <a:xfrm flipH="1" flipV="1">
            <a:off x="3283093" y="4321106"/>
            <a:ext cx="401423" cy="69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27503" y="3997940"/>
            <a:ext cx="2954232" cy="646331"/>
          </a:xfrm>
          <a:prstGeom prst="rect">
            <a:avLst/>
          </a:prstGeom>
          <a:noFill/>
        </p:spPr>
        <p:txBody>
          <a:bodyPr wrap="square" rtlCol="0">
            <a:spAutoFit/>
          </a:bodyPr>
          <a:lstStyle/>
          <a:p>
            <a:r>
              <a:rPr lang="en-US" dirty="0" smtClean="0"/>
              <a:t>Risk of knowing individual belongs to the database</a:t>
            </a:r>
            <a:endParaRPr lang="en-US" dirty="0"/>
          </a:p>
        </p:txBody>
      </p:sp>
      <p:pic>
        <p:nvPicPr>
          <p:cNvPr id="2" name="Picture 1"/>
          <p:cNvPicPr>
            <a:picLocks noChangeAspect="1"/>
          </p:cNvPicPr>
          <p:nvPr/>
        </p:nvPicPr>
        <p:blipFill>
          <a:blip r:embed="rId2"/>
          <a:stretch>
            <a:fillRect/>
          </a:stretch>
        </p:blipFill>
        <p:spPr>
          <a:xfrm>
            <a:off x="3684516" y="2606330"/>
            <a:ext cx="5378906" cy="3833474"/>
          </a:xfrm>
          <a:prstGeom prst="rect">
            <a:avLst/>
          </a:prstGeom>
        </p:spPr>
      </p:pic>
    </p:spTree>
    <p:extLst>
      <p:ext uri="{BB962C8B-B14F-4D97-AF65-F5344CB8AC3E}">
        <p14:creationId xmlns:p14="http://schemas.microsoft.com/office/powerpoint/2010/main" val="33588283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21590"/>
            <a:ext cx="8229600" cy="1143000"/>
          </a:xfrm>
        </p:spPr>
        <p:txBody>
          <a:bodyPr/>
          <a:lstStyle/>
          <a:p>
            <a:r>
              <a:rPr lang="en-US" dirty="0" smtClean="0"/>
              <a:t>Results</a:t>
            </a:r>
            <a:endParaRPr lang="en-US" dirty="0"/>
          </a:p>
        </p:txBody>
      </p:sp>
      <p:sp>
        <p:nvSpPr>
          <p:cNvPr id="5" name="TextBox 4"/>
          <p:cNvSpPr txBox="1"/>
          <p:nvPr/>
        </p:nvSpPr>
        <p:spPr>
          <a:xfrm>
            <a:off x="227503" y="711467"/>
            <a:ext cx="3916457" cy="1477328"/>
          </a:xfrm>
          <a:prstGeom prst="rect">
            <a:avLst/>
          </a:prstGeom>
          <a:noFill/>
        </p:spPr>
        <p:txBody>
          <a:bodyPr wrap="none" rtlCol="0">
            <a:spAutoFit/>
          </a:bodyPr>
          <a:lstStyle/>
          <a:p>
            <a:r>
              <a:rPr lang="en-US" b="1" dirty="0" smtClean="0"/>
              <a:t>Kinship Inference:</a:t>
            </a:r>
          </a:p>
          <a:p>
            <a:endParaRPr lang="en-US" b="1" dirty="0"/>
          </a:p>
          <a:p>
            <a:pPr marL="285750" indent="-285750">
              <a:buFontTx/>
              <a:buChar char="-"/>
            </a:pPr>
            <a:r>
              <a:rPr lang="en-US" dirty="0" smtClean="0"/>
              <a:t>AMR</a:t>
            </a:r>
          </a:p>
          <a:p>
            <a:pPr marL="285750" indent="-285750">
              <a:buFontTx/>
              <a:buChar char="-"/>
            </a:pPr>
            <a:r>
              <a:rPr lang="en-US" dirty="0" smtClean="0"/>
              <a:t>Grandma, grandpa, mom, dad, kiddo</a:t>
            </a:r>
          </a:p>
          <a:p>
            <a:pPr marL="285750" indent="-285750">
              <a:buFontTx/>
              <a:buChar char="-"/>
            </a:pPr>
            <a:endParaRPr lang="en-US" b="1" dirty="0"/>
          </a:p>
        </p:txBody>
      </p:sp>
      <p:pic>
        <p:nvPicPr>
          <p:cNvPr id="3" name="Picture 2"/>
          <p:cNvPicPr>
            <a:picLocks noChangeAspect="1"/>
          </p:cNvPicPr>
          <p:nvPr/>
        </p:nvPicPr>
        <p:blipFill>
          <a:blip r:embed="rId2"/>
          <a:stretch>
            <a:fillRect/>
          </a:stretch>
        </p:blipFill>
        <p:spPr>
          <a:xfrm>
            <a:off x="227503" y="2590535"/>
            <a:ext cx="4336542" cy="3200400"/>
          </a:xfrm>
          <a:prstGeom prst="rect">
            <a:avLst/>
          </a:prstGeom>
        </p:spPr>
      </p:pic>
      <p:pic>
        <p:nvPicPr>
          <p:cNvPr id="6" name="Picture 5"/>
          <p:cNvPicPr>
            <a:picLocks noChangeAspect="1"/>
          </p:cNvPicPr>
          <p:nvPr/>
        </p:nvPicPr>
        <p:blipFill>
          <a:blip r:embed="rId3"/>
          <a:stretch>
            <a:fillRect/>
          </a:stretch>
        </p:blipFill>
        <p:spPr>
          <a:xfrm>
            <a:off x="4700891" y="2590535"/>
            <a:ext cx="4443109" cy="3200400"/>
          </a:xfrm>
          <a:prstGeom prst="rect">
            <a:avLst/>
          </a:prstGeom>
        </p:spPr>
      </p:pic>
    </p:spTree>
    <p:extLst>
      <p:ext uri="{BB962C8B-B14F-4D97-AF65-F5344CB8AC3E}">
        <p14:creationId xmlns:p14="http://schemas.microsoft.com/office/powerpoint/2010/main" val="5126501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21590"/>
            <a:ext cx="8229600" cy="1143000"/>
          </a:xfrm>
        </p:spPr>
        <p:txBody>
          <a:bodyPr/>
          <a:lstStyle/>
          <a:p>
            <a:r>
              <a:rPr lang="en-US" dirty="0" smtClean="0"/>
              <a:t>Results</a:t>
            </a:r>
            <a:endParaRPr lang="en-US" dirty="0"/>
          </a:p>
        </p:txBody>
      </p:sp>
      <p:sp>
        <p:nvSpPr>
          <p:cNvPr id="5" name="TextBox 4"/>
          <p:cNvSpPr txBox="1"/>
          <p:nvPr/>
        </p:nvSpPr>
        <p:spPr>
          <a:xfrm>
            <a:off x="227503" y="711467"/>
            <a:ext cx="3916457" cy="1477328"/>
          </a:xfrm>
          <a:prstGeom prst="rect">
            <a:avLst/>
          </a:prstGeom>
          <a:noFill/>
        </p:spPr>
        <p:txBody>
          <a:bodyPr wrap="none" rtlCol="0">
            <a:spAutoFit/>
          </a:bodyPr>
          <a:lstStyle/>
          <a:p>
            <a:r>
              <a:rPr lang="en-US" b="1" dirty="0" smtClean="0"/>
              <a:t>Kinship Inference:</a:t>
            </a:r>
          </a:p>
          <a:p>
            <a:endParaRPr lang="en-US" b="1" dirty="0"/>
          </a:p>
          <a:p>
            <a:pPr marL="285750" indent="-285750">
              <a:buFontTx/>
              <a:buChar char="-"/>
            </a:pPr>
            <a:r>
              <a:rPr lang="en-US" dirty="0" smtClean="0"/>
              <a:t>AMR</a:t>
            </a:r>
          </a:p>
          <a:p>
            <a:pPr marL="285750" indent="-285750">
              <a:buFontTx/>
              <a:buChar char="-"/>
            </a:pPr>
            <a:r>
              <a:rPr lang="en-US" dirty="0" smtClean="0"/>
              <a:t>Grandma, grandpa, mom, dad, kiddo</a:t>
            </a:r>
          </a:p>
          <a:p>
            <a:pPr marL="285750" indent="-285750">
              <a:buFontTx/>
              <a:buChar char="-"/>
            </a:pPr>
            <a:endParaRPr lang="en-US" b="1" dirty="0"/>
          </a:p>
        </p:txBody>
      </p:sp>
      <p:pic>
        <p:nvPicPr>
          <p:cNvPr id="2" name="Picture 1"/>
          <p:cNvPicPr>
            <a:picLocks noChangeAspect="1"/>
          </p:cNvPicPr>
          <p:nvPr/>
        </p:nvPicPr>
        <p:blipFill>
          <a:blip r:embed="rId2"/>
          <a:stretch>
            <a:fillRect/>
          </a:stretch>
        </p:blipFill>
        <p:spPr>
          <a:xfrm>
            <a:off x="1738591" y="1689317"/>
            <a:ext cx="5434267" cy="5168683"/>
          </a:xfrm>
          <a:prstGeom prst="rect">
            <a:avLst/>
          </a:prstGeom>
        </p:spPr>
      </p:pic>
    </p:spTree>
    <p:extLst>
      <p:ext uri="{BB962C8B-B14F-4D97-AF65-F5344CB8AC3E}">
        <p14:creationId xmlns:p14="http://schemas.microsoft.com/office/powerpoint/2010/main" val="38325885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3152"/>
            <a:ext cx="8229600" cy="1143000"/>
          </a:xfrm>
        </p:spPr>
        <p:txBody>
          <a:bodyPr/>
          <a:lstStyle/>
          <a:p>
            <a:r>
              <a:rPr lang="en-US" dirty="0" smtClean="0"/>
              <a:t>What is GENOSHARE?</a:t>
            </a:r>
            <a:endParaRPr lang="en-US" dirty="0"/>
          </a:p>
        </p:txBody>
      </p:sp>
      <p:sp>
        <p:nvSpPr>
          <p:cNvPr id="3" name="Content Placeholder 2"/>
          <p:cNvSpPr>
            <a:spLocks noGrp="1"/>
          </p:cNvSpPr>
          <p:nvPr>
            <p:ph idx="1"/>
          </p:nvPr>
        </p:nvSpPr>
        <p:spPr>
          <a:xfrm>
            <a:off x="457200" y="878305"/>
            <a:ext cx="8229600" cy="4525963"/>
          </a:xfrm>
        </p:spPr>
        <p:txBody>
          <a:bodyPr>
            <a:normAutofit fontScale="70000" lnSpcReduction="20000"/>
          </a:bodyPr>
          <a:lstStyle/>
          <a:p>
            <a:r>
              <a:rPr lang="en-US" dirty="0" smtClean="0"/>
              <a:t>quantifies </a:t>
            </a:r>
            <a:r>
              <a:rPr lang="en-US" dirty="0"/>
              <a:t>the loss of genomic privacy with respect to inference attacks that exploit correlations to deduce phenotypic traits and familial relationships when genomic data of an individual (or her relatives) are revealed to third </a:t>
            </a:r>
            <a:r>
              <a:rPr lang="en-US" dirty="0" smtClean="0"/>
              <a:t>parties</a:t>
            </a:r>
          </a:p>
          <a:p>
            <a:endParaRPr lang="en-US" dirty="0" smtClean="0"/>
          </a:p>
          <a:p>
            <a:r>
              <a:rPr lang="en-US" dirty="0" smtClean="0"/>
              <a:t>raises </a:t>
            </a:r>
            <a:r>
              <a:rPr lang="en-US" dirty="0"/>
              <a:t>an alarm when an individual’s privacy policy is </a:t>
            </a:r>
            <a:r>
              <a:rPr lang="en-US" dirty="0" err="1" smtClean="0"/>
              <a:t>vio</a:t>
            </a:r>
            <a:r>
              <a:rPr lang="en-US" dirty="0" smtClean="0"/>
              <a:t> </a:t>
            </a:r>
            <a:r>
              <a:rPr lang="en-US" dirty="0" err="1" smtClean="0"/>
              <a:t>lated</a:t>
            </a:r>
            <a:r>
              <a:rPr lang="en-US" dirty="0" smtClean="0"/>
              <a:t> </a:t>
            </a:r>
          </a:p>
          <a:p>
            <a:endParaRPr lang="en-US" dirty="0" smtClean="0"/>
          </a:p>
          <a:p>
            <a:r>
              <a:rPr lang="en-US" dirty="0" smtClean="0"/>
              <a:t>enables </a:t>
            </a:r>
            <a:r>
              <a:rPr lang="en-US" dirty="0"/>
              <a:t>individuals and institutions to define privacy policies reflecting concerns regarding phenotypic traits that can be inferred from genomic </a:t>
            </a:r>
            <a:r>
              <a:rPr lang="en-US" dirty="0" smtClean="0"/>
              <a:t>data</a:t>
            </a:r>
          </a:p>
          <a:p>
            <a:endParaRPr lang="en-US" dirty="0" smtClean="0"/>
          </a:p>
          <a:p>
            <a:r>
              <a:rPr lang="en-US" dirty="0" smtClean="0"/>
              <a:t>protects </a:t>
            </a:r>
            <a:r>
              <a:rPr lang="en-US" dirty="0"/>
              <a:t>individuals’ secrets from inferences that could be made from the denial of a given genomic data request</a:t>
            </a:r>
            <a:r>
              <a:rPr lang="en-US" dirty="0" smtClean="0"/>
              <a:t>.</a:t>
            </a:r>
          </a:p>
          <a:p>
            <a:endParaRPr lang="en-US" dirty="0"/>
          </a:p>
        </p:txBody>
      </p:sp>
      <p:sp>
        <p:nvSpPr>
          <p:cNvPr id="4" name="Rectangle 3"/>
          <p:cNvSpPr/>
          <p:nvPr/>
        </p:nvSpPr>
        <p:spPr>
          <a:xfrm>
            <a:off x="614947" y="5404268"/>
            <a:ext cx="2753894" cy="77536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Part of genomic data</a:t>
            </a:r>
            <a:endParaRPr lang="en-US" dirty="0"/>
          </a:p>
        </p:txBody>
      </p:sp>
      <p:cxnSp>
        <p:nvCxnSpPr>
          <p:cNvPr id="6" name="Straight Arrow Connector 5"/>
          <p:cNvCxnSpPr/>
          <p:nvPr/>
        </p:nvCxnSpPr>
        <p:spPr>
          <a:xfrm>
            <a:off x="3556000" y="5788526"/>
            <a:ext cx="139031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5112084" y="5431005"/>
            <a:ext cx="2753894" cy="77536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Inference of phenotype data (</a:t>
            </a:r>
            <a:r>
              <a:rPr lang="en-US" dirty="0" err="1" smtClean="0"/>
              <a:t>eg</a:t>
            </a:r>
            <a:r>
              <a:rPr lang="en-US" dirty="0" smtClean="0"/>
              <a:t>. Bipolar disorder)</a:t>
            </a:r>
            <a:endParaRPr lang="en-US" dirty="0"/>
          </a:p>
        </p:txBody>
      </p:sp>
    </p:spTree>
    <p:extLst>
      <p:ext uri="{BB962C8B-B14F-4D97-AF65-F5344CB8AC3E}">
        <p14:creationId xmlns:p14="http://schemas.microsoft.com/office/powerpoint/2010/main" val="1108433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467"/>
            <a:ext cx="8229600" cy="1143000"/>
          </a:xfrm>
        </p:spPr>
        <p:txBody>
          <a:bodyPr/>
          <a:lstStyle/>
          <a:p>
            <a:r>
              <a:rPr lang="en-US" dirty="0" smtClean="0"/>
              <a:t>Attack #1</a:t>
            </a:r>
            <a:endParaRPr lang="en-US" dirty="0"/>
          </a:p>
        </p:txBody>
      </p:sp>
      <p:sp>
        <p:nvSpPr>
          <p:cNvPr id="4" name="Rectangle 3"/>
          <p:cNvSpPr/>
          <p:nvPr/>
        </p:nvSpPr>
        <p:spPr>
          <a:xfrm>
            <a:off x="2914315" y="1022684"/>
            <a:ext cx="3328737" cy="6283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Attribute disclosure</a:t>
            </a:r>
            <a:endParaRPr lang="en-US" dirty="0"/>
          </a:p>
        </p:txBody>
      </p:sp>
      <p:cxnSp>
        <p:nvCxnSpPr>
          <p:cNvPr id="5" name="Straight Arrow Connector 4"/>
          <p:cNvCxnSpPr>
            <a:stCxn id="4" idx="2"/>
          </p:cNvCxnSpPr>
          <p:nvPr/>
        </p:nvCxnSpPr>
        <p:spPr>
          <a:xfrm flipH="1">
            <a:off x="1564105" y="1651000"/>
            <a:ext cx="3014579" cy="99594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a:stCxn id="4" idx="2"/>
          </p:cNvCxnSpPr>
          <p:nvPr/>
        </p:nvCxnSpPr>
        <p:spPr>
          <a:xfrm>
            <a:off x="4578684" y="1651000"/>
            <a:ext cx="3175000" cy="99594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192504" y="2646947"/>
            <a:ext cx="3328737" cy="6283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Genomic imputation</a:t>
            </a:r>
            <a:endParaRPr lang="en-US" dirty="0"/>
          </a:p>
        </p:txBody>
      </p:sp>
      <p:sp>
        <p:nvSpPr>
          <p:cNvPr id="10" name="Rectangle 9"/>
          <p:cNvSpPr/>
          <p:nvPr/>
        </p:nvSpPr>
        <p:spPr>
          <a:xfrm>
            <a:off x="5815263" y="2646947"/>
            <a:ext cx="3328737" cy="6283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Membership Inference</a:t>
            </a:r>
            <a:endParaRPr lang="en-US" dirty="0"/>
          </a:p>
        </p:txBody>
      </p:sp>
      <p:sp>
        <p:nvSpPr>
          <p:cNvPr id="11" name="TextBox 10"/>
          <p:cNvSpPr txBox="1"/>
          <p:nvPr/>
        </p:nvSpPr>
        <p:spPr>
          <a:xfrm>
            <a:off x="205872" y="3622843"/>
            <a:ext cx="2898187" cy="646331"/>
          </a:xfrm>
          <a:prstGeom prst="rect">
            <a:avLst/>
          </a:prstGeom>
          <a:noFill/>
        </p:spPr>
        <p:txBody>
          <a:bodyPr wrap="none" rtlCol="0">
            <a:spAutoFit/>
          </a:bodyPr>
          <a:lstStyle/>
          <a:p>
            <a:r>
              <a:rPr lang="en-US" dirty="0" smtClean="0"/>
              <a:t>Given a part of genomic data</a:t>
            </a:r>
          </a:p>
          <a:p>
            <a:r>
              <a:rPr lang="en-US" dirty="0"/>
              <a:t>i</a:t>
            </a:r>
            <a:r>
              <a:rPr lang="en-US" dirty="0" smtClean="0"/>
              <a:t>mpute other genotypes</a:t>
            </a:r>
            <a:endParaRPr lang="en-US" dirty="0"/>
          </a:p>
        </p:txBody>
      </p:sp>
      <p:sp>
        <p:nvSpPr>
          <p:cNvPr id="12" name="TextBox 11"/>
          <p:cNvSpPr txBox="1"/>
          <p:nvPr/>
        </p:nvSpPr>
        <p:spPr>
          <a:xfrm>
            <a:off x="6108080" y="3622843"/>
            <a:ext cx="3035920" cy="923330"/>
          </a:xfrm>
          <a:prstGeom prst="rect">
            <a:avLst/>
          </a:prstGeom>
          <a:noFill/>
        </p:spPr>
        <p:txBody>
          <a:bodyPr wrap="none" rtlCol="0">
            <a:spAutoFit/>
          </a:bodyPr>
          <a:lstStyle/>
          <a:p>
            <a:r>
              <a:rPr lang="en-US" dirty="0" smtClean="0"/>
              <a:t>Given a summary statistics</a:t>
            </a:r>
          </a:p>
          <a:p>
            <a:r>
              <a:rPr lang="en-US" dirty="0" smtClean="0"/>
              <a:t>Of a data, infer an individual is</a:t>
            </a:r>
          </a:p>
          <a:p>
            <a:r>
              <a:rPr lang="en-US" dirty="0" smtClean="0"/>
              <a:t>Part of it</a:t>
            </a:r>
            <a:endParaRPr lang="en-US" dirty="0"/>
          </a:p>
        </p:txBody>
      </p:sp>
    </p:spTree>
    <p:extLst>
      <p:ext uri="{BB962C8B-B14F-4D97-AF65-F5344CB8AC3E}">
        <p14:creationId xmlns:p14="http://schemas.microsoft.com/office/powerpoint/2010/main" val="3299262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Attack #2</a:t>
            </a:r>
            <a:endParaRPr lang="en-US" dirty="0"/>
          </a:p>
        </p:txBody>
      </p:sp>
      <p:sp>
        <p:nvSpPr>
          <p:cNvPr id="3" name="Content Placeholder 2"/>
          <p:cNvSpPr>
            <a:spLocks noGrp="1"/>
          </p:cNvSpPr>
          <p:nvPr>
            <p:ph idx="1"/>
          </p:nvPr>
        </p:nvSpPr>
        <p:spPr/>
        <p:txBody>
          <a:bodyPr/>
          <a:lstStyle/>
          <a:p>
            <a:r>
              <a:rPr lang="en-US" dirty="0" smtClean="0"/>
              <a:t>Kinship inference: exploit </a:t>
            </a:r>
            <a:r>
              <a:rPr lang="en-US" dirty="0"/>
              <a:t>inter- genome correlations to infer familial </a:t>
            </a:r>
            <a:r>
              <a:rPr lang="en-US" dirty="0" smtClean="0"/>
              <a:t>relationships</a:t>
            </a:r>
            <a:endParaRPr lang="en-US" dirty="0"/>
          </a:p>
        </p:txBody>
      </p:sp>
      <p:sp>
        <p:nvSpPr>
          <p:cNvPr id="4" name="Title 1"/>
          <p:cNvSpPr txBox="1">
            <a:spLocks/>
          </p:cNvSpPr>
          <p:nvPr/>
        </p:nvSpPr>
        <p:spPr>
          <a:xfrm>
            <a:off x="609600" y="286009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Attack #3</a:t>
            </a:r>
            <a:endParaRPr lang="en-US" dirty="0"/>
          </a:p>
        </p:txBody>
      </p:sp>
      <p:sp>
        <p:nvSpPr>
          <p:cNvPr id="5" name="Content Placeholder 2"/>
          <p:cNvSpPr txBox="1">
            <a:spLocks/>
          </p:cNvSpPr>
          <p:nvPr/>
        </p:nvSpPr>
        <p:spPr>
          <a:xfrm>
            <a:off x="609600" y="4031165"/>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Re-identification attack: de-</a:t>
            </a:r>
            <a:r>
              <a:rPr lang="en-US" dirty="0" err="1" smtClean="0"/>
              <a:t>anonymize</a:t>
            </a:r>
            <a:r>
              <a:rPr lang="en-US" dirty="0" smtClean="0"/>
              <a:t> genomic data by using </a:t>
            </a:r>
            <a:r>
              <a:rPr lang="en-US" dirty="0" err="1" smtClean="0"/>
              <a:t>auxilary</a:t>
            </a:r>
            <a:r>
              <a:rPr lang="en-US" dirty="0" smtClean="0"/>
              <a:t> information </a:t>
            </a:r>
            <a:endParaRPr lang="en-US" dirty="0"/>
          </a:p>
        </p:txBody>
      </p:sp>
      <p:cxnSp>
        <p:nvCxnSpPr>
          <p:cNvPr id="7" name="Straight Connector 6"/>
          <p:cNvCxnSpPr/>
          <p:nvPr/>
        </p:nvCxnSpPr>
        <p:spPr>
          <a:xfrm>
            <a:off x="457200" y="3235158"/>
            <a:ext cx="7697537" cy="1991895"/>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457200" y="3074737"/>
            <a:ext cx="7791116" cy="2433052"/>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609473" y="5138457"/>
            <a:ext cx="3159839" cy="369332"/>
          </a:xfrm>
          <a:prstGeom prst="rect">
            <a:avLst/>
          </a:prstGeom>
          <a:noFill/>
        </p:spPr>
        <p:txBody>
          <a:bodyPr wrap="none" rtlCol="0">
            <a:spAutoFit/>
          </a:bodyPr>
          <a:lstStyle/>
          <a:p>
            <a:r>
              <a:rPr lang="en-US" dirty="0" smtClean="0"/>
              <a:t>Wasn’t considered in this paper</a:t>
            </a:r>
            <a:endParaRPr lang="en-US" dirty="0"/>
          </a:p>
        </p:txBody>
      </p:sp>
    </p:spTree>
    <p:extLst>
      <p:ext uri="{BB962C8B-B14F-4D97-AF65-F5344CB8AC3E}">
        <p14:creationId xmlns:p14="http://schemas.microsoft.com/office/powerpoint/2010/main" val="3342830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5567"/>
            <a:ext cx="8229600" cy="1143000"/>
          </a:xfrm>
        </p:spPr>
        <p:txBody>
          <a:bodyPr/>
          <a:lstStyle/>
          <a:p>
            <a:r>
              <a:rPr lang="en-US" dirty="0" smtClean="0"/>
              <a:t>Formulation</a:t>
            </a:r>
            <a:endParaRPr lang="en-US" dirty="0"/>
          </a:p>
        </p:txBody>
      </p:sp>
      <p:sp>
        <p:nvSpPr>
          <p:cNvPr id="5" name="TextBox 4"/>
          <p:cNvSpPr txBox="1"/>
          <p:nvPr/>
        </p:nvSpPr>
        <p:spPr>
          <a:xfrm>
            <a:off x="0" y="1117433"/>
            <a:ext cx="9199954" cy="5632312"/>
          </a:xfrm>
          <a:prstGeom prst="rect">
            <a:avLst/>
          </a:prstGeom>
          <a:noFill/>
        </p:spPr>
        <p:txBody>
          <a:bodyPr wrap="none" rtlCol="0">
            <a:spAutoFit/>
          </a:bodyPr>
          <a:lstStyle/>
          <a:p>
            <a:pPr marL="285750" indent="-285750">
              <a:buFontTx/>
              <a:buChar char="•"/>
            </a:pPr>
            <a:r>
              <a:rPr lang="en-US" dirty="0" smtClean="0"/>
              <a:t>Genome of an individual:  g= (g</a:t>
            </a:r>
            <a:r>
              <a:rPr lang="en-US" baseline="-25000" dirty="0" smtClean="0"/>
              <a:t>1, </a:t>
            </a:r>
            <a:r>
              <a:rPr lang="en-US" dirty="0" smtClean="0"/>
              <a:t>g</a:t>
            </a:r>
            <a:r>
              <a:rPr lang="en-US" baseline="-25000" dirty="0" smtClean="0"/>
              <a:t>2,</a:t>
            </a:r>
            <a:r>
              <a:rPr lang="mr-IN" dirty="0" smtClean="0"/>
              <a:t>…</a:t>
            </a:r>
            <a:r>
              <a:rPr lang="en-US" dirty="0" smtClean="0"/>
              <a:t>.,</a:t>
            </a:r>
            <a:r>
              <a:rPr lang="en-US" dirty="0" err="1" smtClean="0"/>
              <a:t>g</a:t>
            </a:r>
            <a:r>
              <a:rPr lang="en-US" baseline="-25000" dirty="0" err="1" smtClean="0"/>
              <a:t>n</a:t>
            </a:r>
            <a:r>
              <a:rPr lang="en-US" dirty="0" smtClean="0"/>
              <a:t>) n variants on autosomal chromosomes</a:t>
            </a:r>
          </a:p>
          <a:p>
            <a:r>
              <a:rPr lang="en-US" dirty="0" err="1"/>
              <a:t>g</a:t>
            </a:r>
            <a:r>
              <a:rPr lang="en-US" baseline="-25000" dirty="0" err="1" smtClean="0"/>
              <a:t>i</a:t>
            </a:r>
            <a:r>
              <a:rPr lang="en-US" dirty="0" smtClean="0"/>
              <a:t>={0,1,2}</a:t>
            </a:r>
          </a:p>
          <a:p>
            <a:endParaRPr lang="en-US" dirty="0" smtClean="0"/>
          </a:p>
          <a:p>
            <a:endParaRPr lang="en-US" dirty="0"/>
          </a:p>
          <a:p>
            <a:pPr marL="285750" indent="-285750">
              <a:buFontTx/>
              <a:buChar char="•"/>
            </a:pPr>
            <a:r>
              <a:rPr lang="en-US" dirty="0" smtClean="0"/>
              <a:t>Statistics of genotype: f= (f</a:t>
            </a:r>
            <a:r>
              <a:rPr lang="en-US" baseline="-25000" dirty="0" smtClean="0"/>
              <a:t>1</a:t>
            </a:r>
            <a:r>
              <a:rPr lang="en-US" baseline="-25000" dirty="0"/>
              <a:t>, </a:t>
            </a:r>
            <a:r>
              <a:rPr lang="en-US" dirty="0" smtClean="0"/>
              <a:t>f</a:t>
            </a:r>
            <a:r>
              <a:rPr lang="en-US" baseline="-25000" dirty="0" smtClean="0"/>
              <a:t>2</a:t>
            </a:r>
            <a:r>
              <a:rPr lang="en-US" baseline="-25000" dirty="0"/>
              <a:t>,</a:t>
            </a:r>
            <a:r>
              <a:rPr lang="mr-IN" dirty="0"/>
              <a:t>…</a:t>
            </a:r>
            <a:r>
              <a:rPr lang="en-US" dirty="0"/>
              <a:t>.</a:t>
            </a:r>
            <a:r>
              <a:rPr lang="en-US" dirty="0" smtClean="0"/>
              <a:t>,</a:t>
            </a:r>
            <a:r>
              <a:rPr lang="en-US" dirty="0" err="1" smtClean="0"/>
              <a:t>f</a:t>
            </a:r>
            <a:r>
              <a:rPr lang="en-US" baseline="-25000" dirty="0" err="1" smtClean="0"/>
              <a:t>n</a:t>
            </a:r>
            <a:r>
              <a:rPr lang="en-US" dirty="0"/>
              <a:t>) </a:t>
            </a:r>
            <a:endParaRPr lang="en-US" dirty="0" smtClean="0"/>
          </a:p>
          <a:p>
            <a:endParaRPr lang="en-US" dirty="0" smtClean="0"/>
          </a:p>
          <a:p>
            <a:endParaRPr lang="en-US" dirty="0"/>
          </a:p>
          <a:p>
            <a:pPr marL="285750" indent="-285750">
              <a:buFontTx/>
              <a:buChar char="•"/>
            </a:pPr>
            <a:r>
              <a:rPr lang="en-US" dirty="0" smtClean="0"/>
              <a:t>Queries:</a:t>
            </a:r>
          </a:p>
          <a:p>
            <a:r>
              <a:rPr lang="en-US" dirty="0"/>
              <a:t>	</a:t>
            </a:r>
            <a:r>
              <a:rPr lang="en-US" dirty="0" smtClean="0"/>
              <a:t>(1)  genotype requests on subset of variants </a:t>
            </a:r>
            <a:r>
              <a:rPr lang="en-US" dirty="0" err="1" smtClean="0"/>
              <a:t>g</a:t>
            </a:r>
            <a:r>
              <a:rPr lang="en-US" baseline="-25000" dirty="0" err="1" smtClean="0"/>
              <a:t>s</a:t>
            </a:r>
            <a:r>
              <a:rPr lang="en-US" dirty="0" smtClean="0"/>
              <a:t> </a:t>
            </a:r>
            <a:r>
              <a:rPr lang="en-US" dirty="0" smtClean="0">
                <a:sym typeface="Wingdings"/>
              </a:rPr>
              <a:t></a:t>
            </a:r>
            <a:r>
              <a:rPr lang="en-US" dirty="0" smtClean="0"/>
              <a:t> </a:t>
            </a:r>
            <a:r>
              <a:rPr lang="en-US" dirty="0" err="1" smtClean="0"/>
              <a:t>q</a:t>
            </a:r>
            <a:r>
              <a:rPr lang="en-US" baseline="-25000" dirty="0" err="1" smtClean="0"/>
              <a:t>g</a:t>
            </a:r>
            <a:r>
              <a:rPr lang="en-US" dirty="0" smtClean="0"/>
              <a:t>(</a:t>
            </a:r>
            <a:r>
              <a:rPr lang="en-US" dirty="0" err="1" smtClean="0"/>
              <a:t>g</a:t>
            </a:r>
            <a:r>
              <a:rPr lang="en-US" baseline="-25000" dirty="0" err="1" smtClean="0"/>
              <a:t>s</a:t>
            </a:r>
            <a:r>
              <a:rPr lang="en-US" dirty="0" smtClean="0"/>
              <a:t>)</a:t>
            </a:r>
          </a:p>
          <a:p>
            <a:r>
              <a:rPr lang="en-US" dirty="0"/>
              <a:t>	</a:t>
            </a:r>
            <a:r>
              <a:rPr lang="en-US" dirty="0" smtClean="0"/>
              <a:t>(2) aggregated requests on subset of variants associated with phenotype y </a:t>
            </a:r>
            <a:r>
              <a:rPr lang="en-US" dirty="0" err="1" smtClean="0">
                <a:sym typeface="Wingdings"/>
              </a:rPr>
              <a:t>f</a:t>
            </a:r>
            <a:r>
              <a:rPr lang="en-US" baseline="-25000" dirty="0" err="1" smtClean="0">
                <a:sym typeface="Wingdings"/>
              </a:rPr>
              <a:t>s</a:t>
            </a:r>
            <a:r>
              <a:rPr lang="en-US" baseline="30000" dirty="0" err="1" smtClean="0">
                <a:sym typeface="Wingdings"/>
              </a:rPr>
              <a:t>y</a:t>
            </a:r>
            <a:r>
              <a:rPr lang="en-US" dirty="0">
                <a:sym typeface="Wingdings"/>
              </a:rPr>
              <a:t> </a:t>
            </a:r>
            <a:r>
              <a:rPr lang="en-US" dirty="0" smtClean="0">
                <a:sym typeface="Wingdings"/>
              </a:rPr>
              <a:t> </a:t>
            </a:r>
            <a:r>
              <a:rPr lang="en-US" dirty="0" err="1" smtClean="0">
                <a:sym typeface="Wingdings"/>
              </a:rPr>
              <a:t>q</a:t>
            </a:r>
            <a:r>
              <a:rPr lang="en-US" baseline="-25000" dirty="0" err="1" smtClean="0">
                <a:sym typeface="Wingdings"/>
              </a:rPr>
              <a:t>m</a:t>
            </a:r>
            <a:r>
              <a:rPr lang="en-US" dirty="0">
                <a:sym typeface="Wingdings"/>
              </a:rPr>
              <a:t>(</a:t>
            </a:r>
            <a:r>
              <a:rPr lang="en-US" dirty="0" err="1" smtClean="0">
                <a:sym typeface="Wingdings"/>
              </a:rPr>
              <a:t>f</a:t>
            </a:r>
            <a:r>
              <a:rPr lang="en-US" baseline="-25000" dirty="0" err="1" smtClean="0">
                <a:sym typeface="Wingdings"/>
              </a:rPr>
              <a:t>s</a:t>
            </a:r>
            <a:r>
              <a:rPr lang="en-US" baseline="30000" dirty="0" err="1" smtClean="0">
                <a:sym typeface="Wingdings"/>
              </a:rPr>
              <a:t>y</a:t>
            </a:r>
            <a:r>
              <a:rPr lang="en-US" dirty="0">
                <a:sym typeface="Wingdings"/>
              </a:rPr>
              <a:t>)</a:t>
            </a:r>
            <a:r>
              <a:rPr lang="en-US" dirty="0" smtClean="0">
                <a:sym typeface="Wingdings"/>
              </a:rPr>
              <a:t> </a:t>
            </a:r>
          </a:p>
          <a:p>
            <a:endParaRPr lang="en-US" dirty="0">
              <a:sym typeface="Wingdings"/>
            </a:endParaRPr>
          </a:p>
          <a:p>
            <a:pPr marL="285750" indent="-285750">
              <a:buFontTx/>
              <a:buChar char="•"/>
            </a:pPr>
            <a:r>
              <a:rPr lang="en-US" dirty="0" smtClean="0">
                <a:sym typeface="Wingdings"/>
              </a:rPr>
              <a:t>Each individual has a genomic privacy policy </a:t>
            </a:r>
            <a:r>
              <a:rPr lang="en-US" dirty="0" err="1" smtClean="0">
                <a:sym typeface="Wingdings"/>
              </a:rPr>
              <a:t>ρ</a:t>
            </a:r>
            <a:endParaRPr lang="en-US" dirty="0" smtClean="0">
              <a:sym typeface="Wingdings"/>
            </a:endParaRPr>
          </a:p>
          <a:p>
            <a:endParaRPr lang="en-US" dirty="0" smtClean="0">
              <a:sym typeface="Wingdings"/>
            </a:endParaRPr>
          </a:p>
          <a:p>
            <a:endParaRPr lang="en-US" dirty="0">
              <a:sym typeface="Wingdings"/>
            </a:endParaRPr>
          </a:p>
          <a:p>
            <a:pPr marL="285750" indent="-285750">
              <a:buFontTx/>
              <a:buChar char="•"/>
            </a:pPr>
            <a:r>
              <a:rPr lang="en-US" dirty="0" smtClean="0">
                <a:sym typeface="Wingdings"/>
              </a:rPr>
              <a:t>Adversary pursues (1) phenotype inference (predict cancer status from genotype information</a:t>
            </a:r>
          </a:p>
          <a:p>
            <a:r>
              <a:rPr lang="en-US" dirty="0">
                <a:sym typeface="Wingdings"/>
              </a:rPr>
              <a:t>	</a:t>
            </a:r>
            <a:r>
              <a:rPr lang="en-US" dirty="0" smtClean="0">
                <a:sym typeface="Wingdings"/>
              </a:rPr>
              <a:t>		             (2) familial relation inference regarding other individuals in the database</a:t>
            </a:r>
            <a:endParaRPr lang="en-US" dirty="0">
              <a:sym typeface="Wingdings"/>
            </a:endParaRPr>
          </a:p>
          <a:p>
            <a:endParaRPr lang="en-US" dirty="0" smtClean="0"/>
          </a:p>
          <a:p>
            <a:endParaRPr lang="en-US" dirty="0" smtClean="0"/>
          </a:p>
          <a:p>
            <a:endParaRPr lang="en-US" dirty="0"/>
          </a:p>
          <a:p>
            <a:endParaRPr lang="en-US" dirty="0"/>
          </a:p>
        </p:txBody>
      </p:sp>
    </p:spTree>
    <p:extLst>
      <p:ext uri="{BB962C8B-B14F-4D97-AF65-F5344CB8AC3E}">
        <p14:creationId xmlns:p14="http://schemas.microsoft.com/office/powerpoint/2010/main" val="2089531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54000"/>
            <a:ext cx="8229600" cy="5872163"/>
          </a:xfrm>
        </p:spPr>
        <p:txBody>
          <a:bodyPr>
            <a:normAutofit/>
          </a:bodyPr>
          <a:lstStyle/>
          <a:p>
            <a:pPr marL="0" indent="0">
              <a:buNone/>
            </a:pPr>
            <a:r>
              <a:rPr lang="en-US" sz="2000" dirty="0" smtClean="0"/>
              <a:t>Adversary has access to</a:t>
            </a:r>
          </a:p>
          <a:p>
            <a:pPr marL="0" indent="0">
              <a:buNone/>
            </a:pPr>
            <a:r>
              <a:rPr lang="en-US" sz="2000" dirty="0"/>
              <a:t>	</a:t>
            </a:r>
            <a:r>
              <a:rPr lang="en-US" sz="2000" dirty="0" smtClean="0"/>
              <a:t>(1) </a:t>
            </a:r>
            <a:r>
              <a:rPr lang="en-US" sz="2000" dirty="0"/>
              <a:t>the variants of the targeted individual and her relatives revealed in previous requests (A</a:t>
            </a:r>
            <a:r>
              <a:rPr lang="en-US" sz="2000" baseline="-25000" dirty="0"/>
              <a:t>g</a:t>
            </a:r>
            <a:r>
              <a:rPr lang="en-US" sz="2000" dirty="0" smtClean="0"/>
              <a:t>)</a:t>
            </a:r>
          </a:p>
          <a:p>
            <a:pPr marL="0" indent="0">
              <a:buNone/>
            </a:pPr>
            <a:r>
              <a:rPr lang="en-US" sz="2000" dirty="0"/>
              <a:t>	</a:t>
            </a:r>
            <a:r>
              <a:rPr lang="en-US" sz="2000" dirty="0" smtClean="0"/>
              <a:t>(2) </a:t>
            </a:r>
            <a:r>
              <a:rPr lang="en-US" sz="2000" dirty="0"/>
              <a:t>the aggregated statistics revealed in the previous requests (</a:t>
            </a:r>
            <a:r>
              <a:rPr lang="en-US" sz="2000" dirty="0" err="1"/>
              <a:t>A</a:t>
            </a:r>
            <a:r>
              <a:rPr lang="en-US" sz="2000" baseline="30000" dirty="0" err="1"/>
              <a:t>y</a:t>
            </a:r>
            <a:r>
              <a:rPr lang="en-US" sz="2000" baseline="-25000" dirty="0" err="1"/>
              <a:t>m</a:t>
            </a:r>
            <a:r>
              <a:rPr lang="en-US" sz="2000" dirty="0" smtClean="0"/>
              <a:t>)</a:t>
            </a:r>
          </a:p>
          <a:p>
            <a:pPr marL="0" indent="0">
              <a:buNone/>
            </a:pPr>
            <a:r>
              <a:rPr lang="en-US" sz="2000" dirty="0"/>
              <a:t>	</a:t>
            </a:r>
            <a:r>
              <a:rPr lang="en-US" sz="2000" dirty="0" smtClean="0"/>
              <a:t>(3) </a:t>
            </a:r>
            <a:r>
              <a:rPr lang="en-US" sz="2000" dirty="0"/>
              <a:t>the information </a:t>
            </a:r>
            <a:r>
              <a:rPr lang="en-US" sz="2000" dirty="0" smtClean="0"/>
              <a:t>revealed </a:t>
            </a:r>
            <a:r>
              <a:rPr lang="en-US" sz="2000" dirty="0"/>
              <a:t>if the current request is granted, i.e., </a:t>
            </a:r>
            <a:r>
              <a:rPr lang="en-US" sz="2000" dirty="0" err="1"/>
              <a:t>q</a:t>
            </a:r>
            <a:r>
              <a:rPr lang="en-US" sz="2000" baseline="-25000" dirty="0" err="1"/>
              <a:t>g</a:t>
            </a:r>
            <a:r>
              <a:rPr lang="en-US" sz="2000" dirty="0"/>
              <a:t>(</a:t>
            </a:r>
            <a:r>
              <a:rPr lang="en-US" sz="2000" dirty="0" err="1"/>
              <a:t>g</a:t>
            </a:r>
            <a:r>
              <a:rPr lang="en-US" sz="2000" baseline="-25000" dirty="0" err="1"/>
              <a:t>s</a:t>
            </a:r>
            <a:r>
              <a:rPr lang="en-US" sz="2000" dirty="0"/>
              <a:t>) or </a:t>
            </a:r>
            <a:r>
              <a:rPr lang="en-US" sz="2000" dirty="0" err="1"/>
              <a:t>q</a:t>
            </a:r>
            <a:r>
              <a:rPr lang="en-US" sz="2000" baseline="-25000" dirty="0" err="1"/>
              <a:t>m</a:t>
            </a:r>
            <a:r>
              <a:rPr lang="en-US" sz="2000" dirty="0"/>
              <a:t>(</a:t>
            </a:r>
            <a:r>
              <a:rPr lang="en-US" sz="2000" dirty="0" err="1"/>
              <a:t>f</a:t>
            </a:r>
            <a:r>
              <a:rPr lang="en-US" sz="2000" baseline="30000" dirty="0" err="1"/>
              <a:t>s</a:t>
            </a:r>
            <a:r>
              <a:rPr lang="en-US" sz="2000" baseline="-25000" dirty="0" err="1"/>
              <a:t>y</a:t>
            </a:r>
            <a:r>
              <a:rPr lang="en-US" sz="2000" dirty="0" smtClean="0"/>
              <a:t>)</a:t>
            </a:r>
          </a:p>
          <a:p>
            <a:pPr marL="0" indent="0">
              <a:buNone/>
            </a:pPr>
            <a:r>
              <a:rPr lang="en-US" sz="2000" dirty="0"/>
              <a:t>	</a:t>
            </a:r>
            <a:r>
              <a:rPr lang="en-US" sz="2000" dirty="0" smtClean="0"/>
              <a:t>(4) </a:t>
            </a:r>
            <a:r>
              <a:rPr lang="en-US" sz="2000" i="1" dirty="0"/>
              <a:t>background information </a:t>
            </a:r>
            <a:r>
              <a:rPr lang="en-US" sz="2000" i="1" dirty="0" smtClean="0"/>
              <a:t>β</a:t>
            </a:r>
            <a:endParaRPr lang="en-US" sz="2000" dirty="0" smtClean="0"/>
          </a:p>
          <a:p>
            <a:pPr marL="0" indent="0">
              <a:buNone/>
            </a:pPr>
            <a:endParaRPr lang="en-US" sz="2000" dirty="0"/>
          </a:p>
          <a:p>
            <a:pPr marL="0" indent="0">
              <a:buNone/>
            </a:pPr>
            <a:endParaRPr lang="en-US" sz="2000" dirty="0"/>
          </a:p>
        </p:txBody>
      </p:sp>
      <p:pic>
        <p:nvPicPr>
          <p:cNvPr id="4" name="Picture 3"/>
          <p:cNvPicPr>
            <a:picLocks noChangeAspect="1"/>
          </p:cNvPicPr>
          <p:nvPr/>
        </p:nvPicPr>
        <p:blipFill>
          <a:blip r:embed="rId2"/>
          <a:stretch>
            <a:fillRect/>
          </a:stretch>
        </p:blipFill>
        <p:spPr>
          <a:xfrm>
            <a:off x="865604" y="2897605"/>
            <a:ext cx="7396079" cy="3602675"/>
          </a:xfrm>
          <a:prstGeom prst="rect">
            <a:avLst/>
          </a:prstGeom>
        </p:spPr>
      </p:pic>
      <p:sp>
        <p:nvSpPr>
          <p:cNvPr id="5" name="TextBox 4"/>
          <p:cNvSpPr txBox="1"/>
          <p:nvPr/>
        </p:nvSpPr>
        <p:spPr>
          <a:xfrm>
            <a:off x="120316" y="6315614"/>
            <a:ext cx="5523004" cy="369332"/>
          </a:xfrm>
          <a:prstGeom prst="rect">
            <a:avLst/>
          </a:prstGeom>
          <a:noFill/>
        </p:spPr>
        <p:txBody>
          <a:bodyPr wrap="none" rtlCol="0">
            <a:spAutoFit/>
          </a:bodyPr>
          <a:lstStyle/>
          <a:p>
            <a:r>
              <a:rPr lang="en-US" dirty="0" err="1"/>
              <a:t>a</a:t>
            </a:r>
            <a:r>
              <a:rPr lang="en-US" dirty="0" err="1" smtClean="0"/>
              <a:t>af</a:t>
            </a:r>
            <a:r>
              <a:rPr lang="en-US" dirty="0" smtClean="0"/>
              <a:t> </a:t>
            </a:r>
            <a:r>
              <a:rPr lang="en-US" dirty="0" smtClean="0">
                <a:sym typeface="Wingdings"/>
              </a:rPr>
              <a:t> publicly known information about reference panel</a:t>
            </a:r>
            <a:endParaRPr lang="en-US" dirty="0"/>
          </a:p>
        </p:txBody>
      </p:sp>
    </p:spTree>
    <p:extLst>
      <p:ext uri="{BB962C8B-B14F-4D97-AF65-F5344CB8AC3E}">
        <p14:creationId xmlns:p14="http://schemas.microsoft.com/office/powerpoint/2010/main" val="26995199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3798" y="-120317"/>
            <a:ext cx="3766533" cy="1834701"/>
          </a:xfrm>
          <a:prstGeom prst="rect">
            <a:avLst/>
          </a:prstGeom>
        </p:spPr>
      </p:pic>
      <p:sp>
        <p:nvSpPr>
          <p:cNvPr id="5" name="Rounded Rectangle 4"/>
          <p:cNvSpPr/>
          <p:nvPr/>
        </p:nvSpPr>
        <p:spPr>
          <a:xfrm>
            <a:off x="1417053" y="0"/>
            <a:ext cx="548105" cy="1844842"/>
          </a:xfrm>
          <a:prstGeom prst="roundRect">
            <a:avLst/>
          </a:prstGeom>
          <a:gradFill flip="none" rotWithShape="1">
            <a:gsLst>
              <a:gs pos="0">
                <a:schemeClr val="accent3">
                  <a:tint val="100000"/>
                  <a:shade val="100000"/>
                  <a:satMod val="130000"/>
                  <a:alpha val="46000"/>
                </a:schemeClr>
              </a:gs>
              <a:gs pos="100000">
                <a:schemeClr val="accent3">
                  <a:tint val="50000"/>
                  <a:shade val="100000"/>
                  <a:satMod val="350000"/>
                  <a:alpha val="46000"/>
                </a:schemeClr>
              </a:gs>
            </a:gsLst>
            <a:lin ang="162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 name="TextBox 5"/>
          <p:cNvSpPr txBox="1"/>
          <p:nvPr/>
        </p:nvSpPr>
        <p:spPr>
          <a:xfrm>
            <a:off x="4384842" y="630420"/>
            <a:ext cx="2413059" cy="477054"/>
          </a:xfrm>
          <a:prstGeom prst="rect">
            <a:avLst/>
          </a:prstGeom>
          <a:noFill/>
        </p:spPr>
        <p:txBody>
          <a:bodyPr wrap="none" rtlCol="0">
            <a:spAutoFit/>
          </a:bodyPr>
          <a:lstStyle/>
          <a:p>
            <a:r>
              <a:rPr lang="en-US" sz="2500" b="1" dirty="0" smtClean="0"/>
              <a:t>Inference Engine</a:t>
            </a:r>
            <a:endParaRPr lang="en-US" sz="2500" b="1" dirty="0"/>
          </a:p>
        </p:txBody>
      </p:sp>
      <p:sp>
        <p:nvSpPr>
          <p:cNvPr id="7" name="Rectangle 6"/>
          <p:cNvSpPr/>
          <p:nvPr/>
        </p:nvSpPr>
        <p:spPr>
          <a:xfrm>
            <a:off x="374316" y="2865254"/>
            <a:ext cx="4572000" cy="2308324"/>
          </a:xfrm>
          <a:prstGeom prst="rect">
            <a:avLst/>
          </a:prstGeom>
        </p:spPr>
        <p:txBody>
          <a:bodyPr>
            <a:spAutoFit/>
          </a:bodyPr>
          <a:lstStyle/>
          <a:p>
            <a:r>
              <a:rPr lang="en-US" dirty="0"/>
              <a:t>	(1) the variants of the targeted individual and her relatives revealed in previous requests (A</a:t>
            </a:r>
            <a:r>
              <a:rPr lang="en-US" baseline="-25000" dirty="0"/>
              <a:t>g</a:t>
            </a:r>
            <a:r>
              <a:rPr lang="en-US" dirty="0"/>
              <a:t>)</a:t>
            </a:r>
          </a:p>
          <a:p>
            <a:r>
              <a:rPr lang="en-US" dirty="0"/>
              <a:t>	(2) the aggregated statistics revealed in the previous requests (</a:t>
            </a:r>
            <a:r>
              <a:rPr lang="en-US" dirty="0" err="1"/>
              <a:t>A</a:t>
            </a:r>
            <a:r>
              <a:rPr lang="en-US" baseline="30000" dirty="0" err="1"/>
              <a:t>y</a:t>
            </a:r>
            <a:r>
              <a:rPr lang="en-US" baseline="-25000" dirty="0" err="1"/>
              <a:t>m</a:t>
            </a:r>
            <a:r>
              <a:rPr lang="en-US" dirty="0"/>
              <a:t>)</a:t>
            </a:r>
          </a:p>
          <a:p>
            <a:r>
              <a:rPr lang="en-US" dirty="0"/>
              <a:t>	(3) the information revealed if the current request is granted, i.e., </a:t>
            </a:r>
            <a:r>
              <a:rPr lang="en-US" dirty="0" err="1"/>
              <a:t>q</a:t>
            </a:r>
            <a:r>
              <a:rPr lang="en-US" baseline="-25000" dirty="0" err="1"/>
              <a:t>g</a:t>
            </a:r>
            <a:r>
              <a:rPr lang="en-US" dirty="0"/>
              <a:t>(</a:t>
            </a:r>
            <a:r>
              <a:rPr lang="en-US" dirty="0" err="1"/>
              <a:t>g</a:t>
            </a:r>
            <a:r>
              <a:rPr lang="en-US" baseline="-25000" dirty="0" err="1"/>
              <a:t>s</a:t>
            </a:r>
            <a:r>
              <a:rPr lang="en-US" dirty="0"/>
              <a:t>) or </a:t>
            </a:r>
            <a:r>
              <a:rPr lang="en-US" dirty="0" err="1"/>
              <a:t>q</a:t>
            </a:r>
            <a:r>
              <a:rPr lang="en-US" baseline="-25000" dirty="0" err="1"/>
              <a:t>m</a:t>
            </a:r>
            <a:r>
              <a:rPr lang="en-US" dirty="0"/>
              <a:t>(</a:t>
            </a:r>
            <a:r>
              <a:rPr lang="en-US" dirty="0" err="1"/>
              <a:t>f</a:t>
            </a:r>
            <a:r>
              <a:rPr lang="en-US" baseline="30000" dirty="0" err="1"/>
              <a:t>s</a:t>
            </a:r>
            <a:r>
              <a:rPr lang="en-US" baseline="-25000" dirty="0" err="1"/>
              <a:t>y</a:t>
            </a:r>
            <a:r>
              <a:rPr lang="en-US" dirty="0"/>
              <a:t>)</a:t>
            </a:r>
          </a:p>
          <a:p>
            <a:r>
              <a:rPr lang="en-US" dirty="0"/>
              <a:t>	(4) </a:t>
            </a:r>
            <a:r>
              <a:rPr lang="en-US" i="1" dirty="0"/>
              <a:t>background information β</a:t>
            </a:r>
            <a:endParaRPr lang="en-US" dirty="0"/>
          </a:p>
        </p:txBody>
      </p:sp>
      <p:sp>
        <p:nvSpPr>
          <p:cNvPr id="8" name="Rectangle 7"/>
          <p:cNvSpPr/>
          <p:nvPr/>
        </p:nvSpPr>
        <p:spPr>
          <a:xfrm>
            <a:off x="374316" y="2718202"/>
            <a:ext cx="4572000" cy="2455376"/>
          </a:xfrm>
          <a:prstGeom prst="rect">
            <a:avLst/>
          </a:prstGeom>
          <a:gradFill flip="none" rotWithShape="1">
            <a:gsLst>
              <a:gs pos="0">
                <a:schemeClr val="accent1">
                  <a:tint val="100000"/>
                  <a:shade val="100000"/>
                  <a:satMod val="130000"/>
                  <a:alpha val="16000"/>
                </a:schemeClr>
              </a:gs>
              <a:gs pos="100000">
                <a:schemeClr val="accent1">
                  <a:tint val="50000"/>
                  <a:shade val="100000"/>
                  <a:satMod val="350000"/>
                  <a:alpha val="16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989263" y="2348870"/>
            <a:ext cx="2778826" cy="369332"/>
          </a:xfrm>
          <a:prstGeom prst="rect">
            <a:avLst/>
          </a:prstGeom>
          <a:noFill/>
        </p:spPr>
        <p:txBody>
          <a:bodyPr wrap="none" rtlCol="0">
            <a:spAutoFit/>
          </a:bodyPr>
          <a:lstStyle/>
          <a:p>
            <a:r>
              <a:rPr lang="en-US" dirty="0" smtClean="0"/>
              <a:t>Based on these information</a:t>
            </a:r>
            <a:endParaRPr lang="en-US" dirty="0"/>
          </a:p>
        </p:txBody>
      </p:sp>
      <p:cxnSp>
        <p:nvCxnSpPr>
          <p:cNvPr id="11" name="Straight Arrow Connector 10"/>
          <p:cNvCxnSpPr/>
          <p:nvPr/>
        </p:nvCxnSpPr>
        <p:spPr>
          <a:xfrm flipV="1">
            <a:off x="4946316" y="2718202"/>
            <a:ext cx="1002631" cy="7442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7" idx="3"/>
          </p:cNvCxnSpPr>
          <p:nvPr/>
        </p:nvCxnSpPr>
        <p:spPr>
          <a:xfrm>
            <a:off x="4946316" y="4019416"/>
            <a:ext cx="1189789" cy="447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4946316" y="4612105"/>
            <a:ext cx="1189789" cy="7486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6136105" y="2533536"/>
            <a:ext cx="2046879" cy="369332"/>
          </a:xfrm>
          <a:prstGeom prst="rect">
            <a:avLst/>
          </a:prstGeom>
          <a:noFill/>
        </p:spPr>
        <p:txBody>
          <a:bodyPr wrap="none" rtlCol="0">
            <a:spAutoFit/>
          </a:bodyPr>
          <a:lstStyle/>
          <a:p>
            <a:r>
              <a:rPr lang="en-US" dirty="0" smtClean="0"/>
              <a:t>Genotype inference</a:t>
            </a:r>
            <a:endParaRPr lang="en-US" dirty="0"/>
          </a:p>
        </p:txBody>
      </p:sp>
      <p:sp>
        <p:nvSpPr>
          <p:cNvPr id="17" name="TextBox 16"/>
          <p:cNvSpPr txBox="1"/>
          <p:nvPr/>
        </p:nvSpPr>
        <p:spPr>
          <a:xfrm>
            <a:off x="6243053" y="3834750"/>
            <a:ext cx="2324487" cy="369332"/>
          </a:xfrm>
          <a:prstGeom prst="rect">
            <a:avLst/>
          </a:prstGeom>
          <a:noFill/>
        </p:spPr>
        <p:txBody>
          <a:bodyPr wrap="none" rtlCol="0">
            <a:spAutoFit/>
          </a:bodyPr>
          <a:lstStyle/>
          <a:p>
            <a:r>
              <a:rPr lang="en-US" dirty="0" smtClean="0"/>
              <a:t>Membership inference</a:t>
            </a:r>
            <a:endParaRPr lang="en-US" dirty="0"/>
          </a:p>
        </p:txBody>
      </p:sp>
      <p:sp>
        <p:nvSpPr>
          <p:cNvPr id="18" name="TextBox 17"/>
          <p:cNvSpPr txBox="1"/>
          <p:nvPr/>
        </p:nvSpPr>
        <p:spPr>
          <a:xfrm>
            <a:off x="6243053" y="5176071"/>
            <a:ext cx="1805452" cy="369332"/>
          </a:xfrm>
          <a:prstGeom prst="rect">
            <a:avLst/>
          </a:prstGeom>
          <a:noFill/>
        </p:spPr>
        <p:txBody>
          <a:bodyPr wrap="none" rtlCol="0">
            <a:spAutoFit/>
          </a:bodyPr>
          <a:lstStyle/>
          <a:p>
            <a:r>
              <a:rPr lang="en-US" dirty="0" smtClean="0"/>
              <a:t>Kinship inference</a:t>
            </a:r>
            <a:endParaRPr lang="en-US" dirty="0"/>
          </a:p>
        </p:txBody>
      </p:sp>
    </p:spTree>
    <p:extLst>
      <p:ext uri="{BB962C8B-B14F-4D97-AF65-F5344CB8AC3E}">
        <p14:creationId xmlns:p14="http://schemas.microsoft.com/office/powerpoint/2010/main" val="20081757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1615</TotalTime>
  <Words>1262</Words>
  <Application>Microsoft Macintosh PowerPoint</Application>
  <PresentationFormat>On-screen Show (4:3)</PresentationFormat>
  <Paragraphs>235</Paragraphs>
  <Slides>32</Slides>
  <Notes>0</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PowerPoint Presentation</vt:lpstr>
      <vt:lpstr>PowerPoint Presentation</vt:lpstr>
      <vt:lpstr>Proposed solution</vt:lpstr>
      <vt:lpstr>What is GENOSHARE?</vt:lpstr>
      <vt:lpstr>Attack #1</vt:lpstr>
      <vt:lpstr>Attack #2</vt:lpstr>
      <vt:lpstr>Formulation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Privacy/accuracy metric for avatar genomes</vt:lpstr>
      <vt:lpstr>Generation of genome avatar for genotype inference</vt:lpstr>
      <vt:lpstr>Generation of genome avatar for membership inference</vt:lpstr>
      <vt:lpstr>Generation of genome avatar for kinship inference</vt:lpstr>
      <vt:lpstr>Results</vt:lpstr>
      <vt:lpstr>Results</vt:lpstr>
      <vt:lpstr>Results</vt:lpstr>
      <vt:lpstr>Results</vt:lpstr>
      <vt:lpstr>Results</vt:lpstr>
      <vt:lpstr>Results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Gamze Gursoy</dc:creator>
  <cp:lastModifiedBy>Gamze Gursoy</cp:lastModifiedBy>
  <cp:revision>68</cp:revision>
  <dcterms:created xsi:type="dcterms:W3CDTF">2017-02-16T00:13:37Z</dcterms:created>
  <dcterms:modified xsi:type="dcterms:W3CDTF">2017-02-22T19:11:31Z</dcterms:modified>
</cp:coreProperties>
</file>