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63" r:id="rId3"/>
    <p:sldId id="264" r:id="rId4"/>
    <p:sldId id="265" r:id="rId5"/>
    <p:sldId id="256" r:id="rId6"/>
    <p:sldId id="258" r:id="rId7"/>
    <p:sldId id="259" r:id="rId8"/>
    <p:sldId id="260" r:id="rId9"/>
    <p:sldId id="257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101" autoAdjust="0"/>
  </p:normalViewPr>
  <p:slideViewPr>
    <p:cSldViewPr snapToGrid="0" snapToObjects="1">
      <p:cViewPr>
        <p:scale>
          <a:sx n="200" d="100"/>
          <a:sy n="200" d="100"/>
        </p:scale>
        <p:origin x="2384" y="3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elliecotter:Dropbox:Gerstein%20Lab%20Collaboration:Non-coding%20Sandy%20Shared:Luciferase:2.19.1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kelliecotter:Dropbox:Gerstein%20Lab%20Collaboration:Non-coding%20Sandy%20Shared:Candidates-%20Revised%20300%20bp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/>
              <a:t>100 ng plasmid per well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k562</c:v>
          </c:tx>
          <c:spPr>
            <a:ln>
              <a:solidFill>
                <a:srgbClr val="000000"/>
              </a:solidFill>
            </a:ln>
          </c:spPr>
          <c:invertIfNegative val="0"/>
          <c:cat>
            <c:strRef>
              <c:f>Sheet2!$J$12:$J$13</c:f>
              <c:strCache>
                <c:ptCount val="2"/>
                <c:pt idx="0">
                  <c:v>pGL4.23 empty</c:v>
                </c:pt>
                <c:pt idx="1">
                  <c:v>pGL4.23 Ret WT</c:v>
                </c:pt>
              </c:strCache>
            </c:strRef>
          </c:cat>
          <c:val>
            <c:numRef>
              <c:f>Sheet2!$H$12:$H$13</c:f>
              <c:numCache>
                <c:formatCode>_(* #,##0.00_);_(* \(#,##0.00\);_(* "-"??_);_(@_)</c:formatCode>
                <c:ptCount val="2"/>
                <c:pt idx="0">
                  <c:v>336.2201360416665</c:v>
                </c:pt>
                <c:pt idx="1">
                  <c:v>26473.52679770833</c:v>
                </c:pt>
              </c:numCache>
            </c:numRef>
          </c:val>
        </c:ser>
        <c:ser>
          <c:idx val="1"/>
          <c:order val="1"/>
          <c:tx>
            <c:v>PC3</c:v>
          </c:tx>
          <c:spPr>
            <a:ln>
              <a:solidFill>
                <a:srgbClr val="000000"/>
              </a:solidFill>
            </a:ln>
          </c:spPr>
          <c:invertIfNegative val="0"/>
          <c:cat>
            <c:strRef>
              <c:f>Sheet2!$J$12:$J$13</c:f>
              <c:strCache>
                <c:ptCount val="2"/>
                <c:pt idx="0">
                  <c:v>pGL4.23 empty</c:v>
                </c:pt>
                <c:pt idx="1">
                  <c:v>pGL4.23 Ret WT</c:v>
                </c:pt>
              </c:strCache>
            </c:strRef>
          </c:cat>
          <c:val>
            <c:numRef>
              <c:f>Sheet2!$I$12:$I$13</c:f>
              <c:numCache>
                <c:formatCode>#,##0.00</c:formatCode>
                <c:ptCount val="2"/>
                <c:pt idx="0">
                  <c:v>10525.09666666667</c:v>
                </c:pt>
                <c:pt idx="1">
                  <c:v>235523.0433333333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3365448"/>
        <c:axId val="2134095160"/>
      </c:barChart>
      <c:catAx>
        <c:axId val="-2143365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34095160"/>
        <c:crosses val="autoZero"/>
        <c:auto val="1"/>
        <c:lblAlgn val="ctr"/>
        <c:lblOffset val="100"/>
        <c:noMultiLvlLbl val="0"/>
      </c:catAx>
      <c:valAx>
        <c:axId val="2134095160"/>
        <c:scaling>
          <c:logBase val="10.0"/>
          <c:orientation val="minMax"/>
          <c:min val="10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Firefly Luciferase Raw Values</a:t>
                </a:r>
              </a:p>
            </c:rich>
          </c:tx>
          <c:layout/>
          <c:overlay val="0"/>
        </c:title>
        <c:numFmt formatCode="_(* #,##0.00_);_(* \(#,##0.00\);_(* &quot;-&quot;??_);_(@_)" sourceLinked="1"/>
        <c:majorTickMark val="out"/>
        <c:minorTickMark val="none"/>
        <c:tickLblPos val="nextTo"/>
        <c:crossAx val="-21433654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[2.19.17.xlsx]Sheet1!$C$2:$C$14</c:f>
                <c:numCache>
                  <c:formatCode>General</c:formatCode>
                  <c:ptCount val="13"/>
                  <c:pt idx="0">
                    <c:v>0.0799464991835784</c:v>
                  </c:pt>
                  <c:pt idx="1">
                    <c:v>1.666900272917864</c:v>
                  </c:pt>
                  <c:pt idx="2">
                    <c:v>0.124345624487865</c:v>
                  </c:pt>
                  <c:pt idx="3">
                    <c:v>0.240458582111285</c:v>
                  </c:pt>
                  <c:pt idx="4">
                    <c:v>0.159630687834412</c:v>
                  </c:pt>
                  <c:pt idx="5">
                    <c:v>0.19741210084878</c:v>
                  </c:pt>
                  <c:pt idx="6">
                    <c:v>0.729115973728002</c:v>
                  </c:pt>
                  <c:pt idx="7">
                    <c:v>0.393707742950693</c:v>
                  </c:pt>
                  <c:pt idx="8">
                    <c:v>0.171994124295437</c:v>
                  </c:pt>
                  <c:pt idx="9">
                    <c:v>2.08825917074195</c:v>
                  </c:pt>
                  <c:pt idx="10">
                    <c:v>0.975918081147409</c:v>
                  </c:pt>
                  <c:pt idx="11">
                    <c:v>0.201088059241407</c:v>
                  </c:pt>
                  <c:pt idx="12">
                    <c:v>0.0612775308519931</c:v>
                  </c:pt>
                </c:numCache>
              </c:numRef>
            </c:plus>
            <c:minus>
              <c:numRef>
                <c:f>[2.19.17.xlsx]Sheet1!$C$2:$C$14</c:f>
                <c:numCache>
                  <c:formatCode>General</c:formatCode>
                  <c:ptCount val="13"/>
                  <c:pt idx="0">
                    <c:v>0.0799464991835784</c:v>
                  </c:pt>
                  <c:pt idx="1">
                    <c:v>1.666900272917864</c:v>
                  </c:pt>
                  <c:pt idx="2">
                    <c:v>0.124345624487865</c:v>
                  </c:pt>
                  <c:pt idx="3">
                    <c:v>0.240458582111285</c:v>
                  </c:pt>
                  <c:pt idx="4">
                    <c:v>0.159630687834412</c:v>
                  </c:pt>
                  <c:pt idx="5">
                    <c:v>0.19741210084878</c:v>
                  </c:pt>
                  <c:pt idx="6">
                    <c:v>0.729115973728002</c:v>
                  </c:pt>
                  <c:pt idx="7">
                    <c:v>0.393707742950693</c:v>
                  </c:pt>
                  <c:pt idx="8">
                    <c:v>0.171994124295437</c:v>
                  </c:pt>
                  <c:pt idx="9">
                    <c:v>2.08825917074195</c:v>
                  </c:pt>
                  <c:pt idx="10">
                    <c:v>0.975918081147409</c:v>
                  </c:pt>
                  <c:pt idx="11">
                    <c:v>0.201088059241407</c:v>
                  </c:pt>
                  <c:pt idx="12">
                    <c:v>0.0612775308519931</c:v>
                  </c:pt>
                </c:numCache>
              </c:numRef>
            </c:minus>
          </c:errBars>
          <c:cat>
            <c:strRef>
              <c:f>[2.19.17.xlsx]Sheet1!$A$2:$A$14</c:f>
              <c:strCache>
                <c:ptCount val="13"/>
                <c:pt idx="0">
                  <c:v>eGFP</c:v>
                </c:pt>
                <c:pt idx="1">
                  <c:v>RSV</c:v>
                </c:pt>
                <c:pt idx="2">
                  <c:v>HS001</c:v>
                </c:pt>
                <c:pt idx="3">
                  <c:v>NC2</c:v>
                </c:pt>
                <c:pt idx="4">
                  <c:v>NC3</c:v>
                </c:pt>
                <c:pt idx="5">
                  <c:v>NC4</c:v>
                </c:pt>
                <c:pt idx="6">
                  <c:v>NC7</c:v>
                </c:pt>
                <c:pt idx="7">
                  <c:v>NC15</c:v>
                </c:pt>
                <c:pt idx="8">
                  <c:v>NC16</c:v>
                </c:pt>
                <c:pt idx="9">
                  <c:v>NC17</c:v>
                </c:pt>
                <c:pt idx="10">
                  <c:v>NC18</c:v>
                </c:pt>
                <c:pt idx="11">
                  <c:v>NC19</c:v>
                </c:pt>
                <c:pt idx="12">
                  <c:v>NC20</c:v>
                </c:pt>
              </c:strCache>
            </c:strRef>
          </c:cat>
          <c:val>
            <c:numRef>
              <c:f>[2.19.17.xlsx]Sheet1!$B$2:$B$14</c:f>
              <c:numCache>
                <c:formatCode>General</c:formatCode>
                <c:ptCount val="13"/>
                <c:pt idx="0">
                  <c:v>1.000139378643328</c:v>
                </c:pt>
                <c:pt idx="1">
                  <c:v>11.0914467329408</c:v>
                </c:pt>
                <c:pt idx="2">
                  <c:v>1.088212462567778</c:v>
                </c:pt>
                <c:pt idx="3">
                  <c:v>1.12208585479744</c:v>
                </c:pt>
                <c:pt idx="4">
                  <c:v>1.080795409659897</c:v>
                </c:pt>
                <c:pt idx="5">
                  <c:v>5.701171248078515</c:v>
                </c:pt>
                <c:pt idx="6">
                  <c:v>4.210352053267666</c:v>
                </c:pt>
                <c:pt idx="7">
                  <c:v>1.288243400654062</c:v>
                </c:pt>
                <c:pt idx="8">
                  <c:v>1.636024683100604</c:v>
                </c:pt>
                <c:pt idx="9">
                  <c:v>5.584112500689265</c:v>
                </c:pt>
                <c:pt idx="10">
                  <c:v>14.60005047691136</c:v>
                </c:pt>
                <c:pt idx="11">
                  <c:v>0.888395492471827</c:v>
                </c:pt>
                <c:pt idx="12">
                  <c:v>0.843203667546408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0620712"/>
        <c:axId val="-2145110552"/>
      </c:barChart>
      <c:catAx>
        <c:axId val="-2140620712"/>
        <c:scaling>
          <c:orientation val="minMax"/>
        </c:scaling>
        <c:delete val="0"/>
        <c:axPos val="b"/>
        <c:majorTickMark val="out"/>
        <c:minorTickMark val="none"/>
        <c:tickLblPos val="nextTo"/>
        <c:crossAx val="-2145110552"/>
        <c:crosses val="autoZero"/>
        <c:auto val="1"/>
        <c:lblAlgn val="ctr"/>
        <c:lblOffset val="100"/>
        <c:noMultiLvlLbl val="0"/>
      </c:catAx>
      <c:valAx>
        <c:axId val="-21451105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Fold Change</a:t>
                </a:r>
                <a:r>
                  <a:rPr lang="en-US" baseline="0" dirty="0" smtClean="0"/>
                  <a:t> Over </a:t>
                </a:r>
                <a:r>
                  <a:rPr lang="en-US" baseline="0" dirty="0" err="1" smtClean="0"/>
                  <a:t>eGFP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40620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DB66-6C06-AB40-9180-79B84E0A6AEF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385D-AAFE-FF44-AA7D-DCF714110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85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DB66-6C06-AB40-9180-79B84E0A6AEF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385D-AAFE-FF44-AA7D-DCF714110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498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DB66-6C06-AB40-9180-79B84E0A6AEF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385D-AAFE-FF44-AA7D-DCF714110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99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DB66-6C06-AB40-9180-79B84E0A6AEF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385D-AAFE-FF44-AA7D-DCF714110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699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DB66-6C06-AB40-9180-79B84E0A6AEF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385D-AAFE-FF44-AA7D-DCF714110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032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DB66-6C06-AB40-9180-79B84E0A6AEF}" type="datetimeFigureOut">
              <a:rPr lang="en-US" smtClean="0"/>
              <a:t>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385D-AAFE-FF44-AA7D-DCF714110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5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DB66-6C06-AB40-9180-79B84E0A6AEF}" type="datetimeFigureOut">
              <a:rPr lang="en-US" smtClean="0"/>
              <a:t>2/20/17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385D-AAFE-FF44-AA7D-DCF714110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12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DB66-6C06-AB40-9180-79B84E0A6AEF}" type="datetimeFigureOut">
              <a:rPr lang="en-US" smtClean="0"/>
              <a:t>2/20/17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385D-AAFE-FF44-AA7D-DCF714110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57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DB66-6C06-AB40-9180-79B84E0A6AEF}" type="datetimeFigureOut">
              <a:rPr lang="en-US" smtClean="0"/>
              <a:t>2/20/17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385D-AAFE-FF44-AA7D-DCF714110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568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DB66-6C06-AB40-9180-79B84E0A6AEF}" type="datetimeFigureOut">
              <a:rPr lang="en-US" smtClean="0"/>
              <a:t>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385D-AAFE-FF44-AA7D-DCF714110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67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EDB66-6C06-AB40-9180-79B84E0A6AEF}" type="datetimeFigureOut">
              <a:rPr lang="en-US" smtClean="0"/>
              <a:t>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C385D-AAFE-FF44-AA7D-DCF714110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56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EDB66-6C06-AB40-9180-79B84E0A6AEF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C385D-AAFE-FF44-AA7D-DCF714110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10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1124" y="1256337"/>
            <a:ext cx="610175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NCVARG Meeting</a:t>
            </a:r>
          </a:p>
          <a:p>
            <a:pPr algn="ctr"/>
            <a:r>
              <a:rPr lang="en-US" sz="2000" dirty="0" smtClean="0"/>
              <a:t>2/20</a:t>
            </a:r>
            <a:r>
              <a:rPr lang="en-US" sz="2000" dirty="0" smtClean="0"/>
              <a:t>/</a:t>
            </a:r>
            <a:r>
              <a:rPr lang="en-US" sz="2000" dirty="0" smtClean="0"/>
              <a:t>17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 smtClean="0"/>
              <a:t>Kellie Cotter</a:t>
            </a:r>
          </a:p>
          <a:p>
            <a:pPr algn="ctr"/>
            <a:r>
              <a:rPr lang="en-US" sz="2000" dirty="0" smtClean="0"/>
              <a:t>Rubin Lab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14985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6112" y="520531"/>
            <a:ext cx="7431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Moving Forward</a:t>
            </a:r>
            <a:endParaRPr lang="en-US" sz="24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856112" y="1749238"/>
            <a:ext cx="764255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PCR will be the rate limiting step, getting good primers and good amplification</a:t>
            </a:r>
          </a:p>
          <a:p>
            <a:endParaRPr lang="en-US" dirty="0"/>
          </a:p>
          <a:p>
            <a:r>
              <a:rPr lang="en-US" dirty="0" smtClean="0"/>
              <a:t>Further, maximizing output from </a:t>
            </a:r>
            <a:r>
              <a:rPr lang="en-US" dirty="0" err="1" smtClean="0"/>
              <a:t>minipreps</a:t>
            </a:r>
            <a:r>
              <a:rPr lang="en-US" dirty="0" smtClean="0"/>
              <a:t> in order to get concentrated plasmid will require some optimization for 96-well plate format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929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1124" y="455589"/>
            <a:ext cx="6101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Gateway Cloning System</a:t>
            </a:r>
            <a:endParaRPr lang="en-US" sz="2400" dirty="0"/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3"/>
          <a:stretch/>
        </p:blipFill>
        <p:spPr bwMode="auto">
          <a:xfrm>
            <a:off x="924926" y="1482596"/>
            <a:ext cx="3119900" cy="387403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38777" y="1744905"/>
            <a:ext cx="35754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Generation of “entry clone” using PCR product and a “donor vector” with BP </a:t>
            </a:r>
            <a:r>
              <a:rPr lang="en-US" dirty="0" err="1" smtClean="0"/>
              <a:t>Clonase</a:t>
            </a:r>
            <a:r>
              <a:rPr lang="en-US" dirty="0" smtClean="0"/>
              <a:t> enzyme</a:t>
            </a:r>
          </a:p>
          <a:p>
            <a:endParaRPr lang="en-US" dirty="0"/>
          </a:p>
          <a:p>
            <a:r>
              <a:rPr lang="en-US" dirty="0" smtClean="0"/>
              <a:t>Add </a:t>
            </a:r>
            <a:r>
              <a:rPr lang="en-US" dirty="0" err="1" smtClean="0"/>
              <a:t>attB</a:t>
            </a:r>
            <a:r>
              <a:rPr lang="en-US" dirty="0" smtClean="0"/>
              <a:t> sites onto region of interest via PCR primers</a:t>
            </a:r>
          </a:p>
          <a:p>
            <a:endParaRPr lang="en-US" dirty="0"/>
          </a:p>
          <a:p>
            <a:r>
              <a:rPr lang="en-US" dirty="0" smtClean="0"/>
              <a:t>Donor vector = </a:t>
            </a:r>
            <a:r>
              <a:rPr lang="en-US" dirty="0" err="1" smtClean="0"/>
              <a:t>pDONR</a:t>
            </a:r>
            <a:r>
              <a:rPr lang="en-US" dirty="0" smtClean="0"/>
              <a:t> (purchased from Invitrogen)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604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1124" y="455589"/>
            <a:ext cx="6101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Gateway Cloning System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"/>
          <a:stretch/>
        </p:blipFill>
        <p:spPr bwMode="auto">
          <a:xfrm>
            <a:off x="610118" y="1236372"/>
            <a:ext cx="7923765" cy="16076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0119" y="3111673"/>
            <a:ext cx="53535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“Flip” PCR product of interest from entry clone into destination vector using LR </a:t>
            </a:r>
            <a:r>
              <a:rPr lang="en-US" dirty="0" err="1" smtClean="0"/>
              <a:t>clonase</a:t>
            </a:r>
            <a:r>
              <a:rPr lang="en-US" dirty="0" smtClean="0"/>
              <a:t> enzyme</a:t>
            </a:r>
          </a:p>
          <a:p>
            <a:endParaRPr lang="en-US" dirty="0"/>
          </a:p>
          <a:p>
            <a:r>
              <a:rPr lang="en-US" dirty="0" smtClean="0"/>
              <a:t>Destination vector = </a:t>
            </a:r>
            <a:r>
              <a:rPr lang="en-US" dirty="0" err="1" smtClean="0"/>
              <a:t>pDEST</a:t>
            </a:r>
            <a:r>
              <a:rPr lang="en-US" dirty="0" err="1"/>
              <a:t>-</a:t>
            </a:r>
            <a:r>
              <a:rPr lang="en-US" dirty="0" err="1" smtClean="0"/>
              <a:t>hSTARR-luc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" name="Picture 1" descr="pDEST-hSTARR-luc Ma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857" y="3111673"/>
            <a:ext cx="4953000" cy="350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60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1124" y="455589"/>
            <a:ext cx="6101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WT Candidate </a:t>
            </a:r>
            <a:r>
              <a:rPr lang="en-US" sz="2400" dirty="0" smtClean="0"/>
              <a:t>High-Throughput Workflow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73306" y="1054618"/>
            <a:ext cx="8197388" cy="8402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Design PCR primers to amplify the candidate region of </a:t>
            </a:r>
            <a:r>
              <a:rPr lang="en-US" dirty="0" smtClean="0"/>
              <a:t>interest include </a:t>
            </a:r>
            <a:r>
              <a:rPr lang="en-US" dirty="0" err="1" smtClean="0"/>
              <a:t>attB</a:t>
            </a:r>
            <a:r>
              <a:rPr lang="en-US" dirty="0" smtClean="0"/>
              <a:t> sites for </a:t>
            </a:r>
            <a:r>
              <a:rPr lang="en-US" dirty="0" err="1" smtClean="0"/>
              <a:t>cloining</a:t>
            </a:r>
            <a:endParaRPr lang="en-US" dirty="0" smtClean="0"/>
          </a:p>
          <a:p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Primers </a:t>
            </a:r>
            <a:r>
              <a:rPr lang="en-US" dirty="0" smtClean="0"/>
              <a:t>ordered </a:t>
            </a:r>
            <a:r>
              <a:rPr lang="en-US" dirty="0" smtClean="0"/>
              <a:t>in 96 well </a:t>
            </a:r>
            <a:r>
              <a:rPr lang="en-US" dirty="0" smtClean="0"/>
              <a:t>plates. </a:t>
            </a:r>
            <a:r>
              <a:rPr lang="en-US" dirty="0" smtClean="0"/>
              <a:t>PCR with </a:t>
            </a:r>
            <a:r>
              <a:rPr lang="en-US" dirty="0" err="1" smtClean="0"/>
              <a:t>SuperFi</a:t>
            </a:r>
            <a:r>
              <a:rPr lang="en-US" dirty="0" smtClean="0"/>
              <a:t> Polymerase.</a:t>
            </a:r>
          </a:p>
          <a:p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Check successful amplification and product size on gel, and clean up PCR product with </a:t>
            </a:r>
            <a:r>
              <a:rPr lang="en-US" dirty="0" err="1" smtClean="0"/>
              <a:t>Ampure</a:t>
            </a:r>
            <a:r>
              <a:rPr lang="en-US" dirty="0" smtClean="0"/>
              <a:t> beads</a:t>
            </a:r>
          </a:p>
          <a:p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Generate entry vectors with BP </a:t>
            </a:r>
            <a:r>
              <a:rPr lang="en-US" dirty="0" err="1" smtClean="0"/>
              <a:t>Clonase</a:t>
            </a:r>
            <a:r>
              <a:rPr lang="en-US" dirty="0" smtClean="0"/>
              <a:t>, then transform into bacteria (96-well format).</a:t>
            </a:r>
          </a:p>
          <a:p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Plate bacteria and pick 4 colonies for each candidate.</a:t>
            </a:r>
          </a:p>
          <a:p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Make 4 pools to be </a:t>
            </a:r>
            <a:r>
              <a:rPr lang="en-US" dirty="0" err="1" smtClean="0"/>
              <a:t>miniprepped</a:t>
            </a:r>
            <a:r>
              <a:rPr lang="en-US" dirty="0" smtClean="0"/>
              <a:t> separately, then sequence on </a:t>
            </a:r>
            <a:r>
              <a:rPr lang="en-US" dirty="0" err="1" smtClean="0"/>
              <a:t>MiSeq</a:t>
            </a:r>
            <a:endParaRPr lang="en-US" dirty="0" smtClean="0"/>
          </a:p>
          <a:p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Determine best clone for </a:t>
            </a:r>
            <a:r>
              <a:rPr lang="en-US" dirty="0" smtClean="0"/>
              <a:t>sequencing, </a:t>
            </a:r>
            <a:r>
              <a:rPr lang="en-US" dirty="0" smtClean="0"/>
              <a:t>flip into destination vector with LR </a:t>
            </a:r>
            <a:r>
              <a:rPr lang="en-US" dirty="0" err="1" smtClean="0"/>
              <a:t>clonase</a:t>
            </a:r>
            <a:r>
              <a:rPr lang="en-US" dirty="0" smtClean="0"/>
              <a:t> and </a:t>
            </a:r>
            <a:r>
              <a:rPr lang="en-US" dirty="0" err="1" smtClean="0"/>
              <a:t>miniprep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Transfect into K562 cells and test </a:t>
            </a:r>
            <a:r>
              <a:rPr lang="en-US" dirty="0" err="1" smtClean="0"/>
              <a:t>luficerase</a:t>
            </a:r>
            <a:r>
              <a:rPr lang="en-US" dirty="0" smtClean="0"/>
              <a:t> activity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7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2884" y="1124347"/>
            <a:ext cx="78689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Selected the first 20 variants to use to design primers.</a:t>
            </a:r>
          </a:p>
          <a:p>
            <a:endParaRPr lang="en-US" dirty="0"/>
          </a:p>
          <a:p>
            <a:r>
              <a:rPr lang="en-US" dirty="0" smtClean="0"/>
              <a:t>6 could not find primers with </a:t>
            </a:r>
            <a:r>
              <a:rPr lang="en-US" dirty="0" err="1" smtClean="0"/>
              <a:t>PrimerDIY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2 had very discordant melting temperatures between F and R primers</a:t>
            </a:r>
          </a:p>
          <a:p>
            <a:endParaRPr lang="en-US" dirty="0"/>
          </a:p>
          <a:p>
            <a:r>
              <a:rPr lang="en-US" dirty="0" smtClean="0"/>
              <a:t>Ordered 12 primer sets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56112" y="520531"/>
            <a:ext cx="7431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Step 1- Primer Design</a:t>
            </a:r>
            <a:endParaRPr lang="en-US" sz="2400" b="1" u="sn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4916" t="17911" r="3839" b="40797"/>
          <a:stretch/>
        </p:blipFill>
        <p:spPr>
          <a:xfrm>
            <a:off x="2339695" y="3206343"/>
            <a:ext cx="4464611" cy="35936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86937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6112" y="520531"/>
            <a:ext cx="7431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Step 2- PCR</a:t>
            </a:r>
            <a:endParaRPr lang="en-US" sz="24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645335" y="1186810"/>
            <a:ext cx="76425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Using Invitrogen </a:t>
            </a:r>
            <a:r>
              <a:rPr lang="en-US" dirty="0" err="1" smtClean="0"/>
              <a:t>SuperFi</a:t>
            </a:r>
            <a:r>
              <a:rPr lang="en-US" dirty="0" smtClean="0"/>
              <a:t> polymerase</a:t>
            </a:r>
          </a:p>
          <a:p>
            <a:r>
              <a:rPr lang="en-US" dirty="0" smtClean="0"/>
              <a:t> </a:t>
            </a:r>
          </a:p>
          <a:p>
            <a:r>
              <a:rPr lang="en-US" dirty="0"/>
              <a:t>H</a:t>
            </a:r>
            <a:r>
              <a:rPr lang="en-US" dirty="0" smtClean="0"/>
              <a:t>igh G/C content- some of the regions have &lt;70% G/C</a:t>
            </a:r>
          </a:p>
          <a:p>
            <a:r>
              <a:rPr lang="en-US" dirty="0" smtClean="0"/>
              <a:t>Use G/C enhancer in PCR reactions where % &gt; 60</a:t>
            </a:r>
          </a:p>
          <a:p>
            <a:endParaRPr lang="en-US" dirty="0"/>
          </a:p>
          <a:p>
            <a:r>
              <a:rPr lang="en-US" dirty="0" smtClean="0"/>
              <a:t>Two primer sets got no amplification even when using a gradient of annealing temperatures</a:t>
            </a:r>
          </a:p>
          <a:p>
            <a:endParaRPr lang="en-US" dirty="0"/>
          </a:p>
          <a:p>
            <a:r>
              <a:rPr lang="en-US" dirty="0" smtClean="0"/>
              <a:t>10 moved on for cloning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2068" b="6303"/>
          <a:stretch/>
        </p:blipFill>
        <p:spPr>
          <a:xfrm>
            <a:off x="1358480" y="4205893"/>
            <a:ext cx="6427041" cy="1832270"/>
          </a:xfrm>
          <a:prstGeom prst="rect">
            <a:avLst/>
          </a:prstGeom>
        </p:spPr>
      </p:pic>
      <p:sp>
        <p:nvSpPr>
          <p:cNvPr id="5" name="Right Brace 4"/>
          <p:cNvSpPr/>
          <p:nvPr/>
        </p:nvSpPr>
        <p:spPr>
          <a:xfrm rot="16200000">
            <a:off x="3185319" y="3375818"/>
            <a:ext cx="245458" cy="1905605"/>
          </a:xfrm>
          <a:prstGeom prst="righ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 rot="16200000">
            <a:off x="5166520" y="3375819"/>
            <a:ext cx="245458" cy="1905605"/>
          </a:xfrm>
          <a:prstGeom prst="righ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92451" y="3836561"/>
            <a:ext cx="120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73651" y="3842395"/>
            <a:ext cx="120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39951" y="5644592"/>
            <a:ext cx="120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56 °C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45896" y="5644592"/>
            <a:ext cx="120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70 °C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30701" y="5644592"/>
            <a:ext cx="120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56 °C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936646" y="5644592"/>
            <a:ext cx="120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70 °C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256697" y="5216971"/>
            <a:ext cx="1206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100</a:t>
            </a:r>
            <a:endParaRPr lang="en-US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1256697" y="5006121"/>
            <a:ext cx="1206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2</a:t>
            </a:r>
            <a:r>
              <a:rPr lang="en-US" sz="1000" dirty="0" smtClean="0"/>
              <a:t>00</a:t>
            </a:r>
            <a:endParaRPr lang="en-US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1256697" y="4832210"/>
            <a:ext cx="1206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3</a:t>
            </a:r>
            <a:r>
              <a:rPr lang="en-US" sz="1000" dirty="0" smtClean="0"/>
              <a:t>00</a:t>
            </a:r>
            <a:endParaRPr lang="en-US" sz="1000" dirty="0"/>
          </a:p>
        </p:txBody>
      </p:sp>
      <p:sp>
        <p:nvSpPr>
          <p:cNvPr id="18" name="TextBox 17"/>
          <p:cNvSpPr txBox="1"/>
          <p:nvPr/>
        </p:nvSpPr>
        <p:spPr>
          <a:xfrm>
            <a:off x="1256697" y="4702749"/>
            <a:ext cx="1206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4</a:t>
            </a:r>
            <a:r>
              <a:rPr lang="en-US" sz="1000" dirty="0" smtClean="0"/>
              <a:t>00</a:t>
            </a:r>
            <a:endParaRPr lang="en-US" sz="1000" dirty="0"/>
          </a:p>
        </p:txBody>
      </p:sp>
      <p:sp>
        <p:nvSpPr>
          <p:cNvPr id="19" name="Isosceles Triangle 18"/>
          <p:cNvSpPr/>
          <p:nvPr/>
        </p:nvSpPr>
        <p:spPr>
          <a:xfrm rot="16200000">
            <a:off x="3085448" y="5303516"/>
            <a:ext cx="244421" cy="190560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</a:gra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 rot="16200000">
            <a:off x="5277710" y="5333706"/>
            <a:ext cx="244421" cy="1905606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</a:gra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276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6112" y="520531"/>
            <a:ext cx="7431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Step 3- Cloning into </a:t>
            </a:r>
            <a:r>
              <a:rPr lang="en-US" sz="2400" b="1" u="sng" dirty="0" err="1" smtClean="0"/>
              <a:t>pDEST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hSTARR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luc</a:t>
            </a:r>
            <a:endParaRPr lang="en-US" sz="24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645335" y="1186810"/>
            <a:ext cx="764255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Clean up PCR products using </a:t>
            </a:r>
            <a:r>
              <a:rPr lang="en-US" dirty="0" err="1" smtClean="0"/>
              <a:t>Ampure</a:t>
            </a:r>
            <a:r>
              <a:rPr lang="en-US" dirty="0" smtClean="0"/>
              <a:t> beads</a:t>
            </a:r>
          </a:p>
          <a:p>
            <a:endParaRPr lang="en-US" dirty="0"/>
          </a:p>
          <a:p>
            <a:r>
              <a:rPr lang="en-US" dirty="0" smtClean="0"/>
              <a:t>Generate entry vectors with BP </a:t>
            </a:r>
            <a:r>
              <a:rPr lang="en-US" dirty="0" err="1" smtClean="0"/>
              <a:t>clonase</a:t>
            </a:r>
            <a:r>
              <a:rPr lang="en-US" dirty="0" smtClean="0"/>
              <a:t>, transform and plate in 6-well plates</a:t>
            </a:r>
          </a:p>
          <a:p>
            <a:endParaRPr lang="en-US" dirty="0"/>
          </a:p>
          <a:p>
            <a:r>
              <a:rPr lang="en-US" dirty="0" smtClean="0"/>
              <a:t>Pick colonies, </a:t>
            </a:r>
            <a:r>
              <a:rPr lang="en-US" dirty="0" err="1" smtClean="0"/>
              <a:t>miniprep</a:t>
            </a:r>
            <a:r>
              <a:rPr lang="en-US" dirty="0" smtClean="0"/>
              <a:t> and sequence</a:t>
            </a:r>
          </a:p>
          <a:p>
            <a:endParaRPr lang="en-US" dirty="0"/>
          </a:p>
          <a:p>
            <a:r>
              <a:rPr lang="en-US" dirty="0" smtClean="0"/>
              <a:t>Generate destination vectors with LR </a:t>
            </a:r>
            <a:r>
              <a:rPr lang="en-US" dirty="0" err="1" smtClean="0"/>
              <a:t>clonase</a:t>
            </a:r>
            <a:r>
              <a:rPr lang="en-US" dirty="0" smtClean="0"/>
              <a:t>, transform and plate in 6-well plates</a:t>
            </a:r>
          </a:p>
          <a:p>
            <a:endParaRPr lang="en-US" dirty="0" smtClean="0"/>
          </a:p>
          <a:p>
            <a:r>
              <a:rPr lang="en-US" dirty="0" smtClean="0"/>
              <a:t>Pick colonies, </a:t>
            </a:r>
            <a:r>
              <a:rPr lang="en-US" dirty="0" err="1" smtClean="0"/>
              <a:t>miniprep</a:t>
            </a:r>
            <a:r>
              <a:rPr lang="en-US" dirty="0" smtClean="0"/>
              <a:t> and sequence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IMG_982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06" r="6111" b="6701"/>
          <a:stretch/>
        </p:blipFill>
        <p:spPr>
          <a:xfrm rot="5400000">
            <a:off x="5169974" y="2883975"/>
            <a:ext cx="2982351" cy="443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276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6112" y="520531"/>
            <a:ext cx="7431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Step 4- Transfect into K562 cells</a:t>
            </a:r>
            <a:endParaRPr lang="en-US" sz="24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645335" y="1186810"/>
            <a:ext cx="76425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K562 seem to have lower transfection efficiencies</a:t>
            </a:r>
          </a:p>
          <a:p>
            <a:endParaRPr lang="en-US" dirty="0"/>
          </a:p>
          <a:p>
            <a:r>
              <a:rPr lang="en-US" dirty="0" smtClean="0"/>
              <a:t>Need to use &gt;200 ng per well (500 </a:t>
            </a:r>
            <a:r>
              <a:rPr lang="en-US" dirty="0" smtClean="0"/>
              <a:t>ng per </a:t>
            </a:r>
            <a:r>
              <a:rPr lang="en-US" dirty="0" smtClean="0"/>
              <a:t>transfection) to get good luciferase readings above background in 2 </a:t>
            </a:r>
            <a:r>
              <a:rPr lang="en-US" dirty="0" err="1" smtClean="0"/>
              <a:t>ul</a:t>
            </a:r>
            <a:r>
              <a:rPr lang="en-US" dirty="0" smtClean="0"/>
              <a:t>,  250 ng/</a:t>
            </a:r>
            <a:r>
              <a:rPr lang="en-US" dirty="0" err="1" smtClean="0"/>
              <a:t>ul</a:t>
            </a:r>
            <a:r>
              <a:rPr lang="en-US" dirty="0" smtClean="0"/>
              <a:t>, commonly get 50-100 ng/</a:t>
            </a:r>
            <a:r>
              <a:rPr lang="en-US" dirty="0" err="1" smtClean="0"/>
              <a:t>ul</a:t>
            </a:r>
            <a:r>
              <a:rPr lang="en-US" dirty="0" smtClean="0"/>
              <a:t> from </a:t>
            </a:r>
            <a:r>
              <a:rPr lang="en-US" dirty="0" err="1" smtClean="0"/>
              <a:t>miniprep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5225755"/>
              </p:ext>
            </p:extLst>
          </p:nvPr>
        </p:nvGraphicFramePr>
        <p:xfrm>
          <a:off x="1752600" y="2877457"/>
          <a:ext cx="51054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8967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9334628"/>
              </p:ext>
            </p:extLst>
          </p:nvPr>
        </p:nvGraphicFramePr>
        <p:xfrm>
          <a:off x="259463" y="1966876"/>
          <a:ext cx="8625074" cy="3834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56112" y="520531"/>
            <a:ext cx="7431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Step 4- Transfect into K562 cells</a:t>
            </a:r>
            <a:endParaRPr lang="en-US" sz="2400" b="1" u="sng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046612" y="5196873"/>
            <a:ext cx="7640188" cy="0"/>
          </a:xfrm>
          <a:prstGeom prst="line">
            <a:avLst/>
          </a:prstGeom>
          <a:ln w="12700" cmpd="sng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287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476</Words>
  <Application>Microsoft Macintosh PowerPoint</Application>
  <PresentationFormat>On-screen Show (4:3)</PresentationFormat>
  <Paragraphs>91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Boston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Kellie Cotter</dc:creator>
  <cp:lastModifiedBy>Kellie Cotter</cp:lastModifiedBy>
  <cp:revision>17</cp:revision>
  <dcterms:created xsi:type="dcterms:W3CDTF">2017-02-20T12:43:43Z</dcterms:created>
  <dcterms:modified xsi:type="dcterms:W3CDTF">2017-02-20T16:24:35Z</dcterms:modified>
</cp:coreProperties>
</file>