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1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o:Downloads:PaperE:Funseq:2_14_17:funseq_hi_noreg_PROBco0.01_mws100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Leo:Downloads:PaperE:Funseq:2_14_17:funseq_hi_noreg_PROBco0.01_mws100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1"/>
            <c:plus>
              <c:numRef>
                <c:f>funseq_hi_noreg_PROBco0.01_mws1!$AF$1206:$AG$1206</c:f>
                <c:numCache>
                  <c:formatCode>General</c:formatCode>
                  <c:ptCount val="2"/>
                  <c:pt idx="0">
                    <c:v>0.110966700487345</c:v>
                  </c:pt>
                  <c:pt idx="1">
                    <c:v>0.199494006359052</c:v>
                  </c:pt>
                </c:numCache>
              </c:numRef>
            </c:plus>
            <c:minus>
              <c:numRef>
                <c:f>funseq_hi_noreg_PROBco0.01_mws1!$AF$1207:$AG$1207</c:f>
                <c:numCache>
                  <c:formatCode>General</c:formatCode>
                  <c:ptCount val="2"/>
                  <c:pt idx="0">
                    <c:v>0.102282642298755</c:v>
                  </c:pt>
                  <c:pt idx="1">
                    <c:v>0.169516843270418</c:v>
                  </c:pt>
                </c:numCache>
              </c:numRef>
            </c:minus>
          </c:errBars>
          <c:cat>
            <c:strRef>
              <c:f>funseq_hi_noreg_PROBco0.01_mws1!$AF$1204:$AG$1204</c:f>
              <c:strCache>
                <c:ptCount val="2"/>
                <c:pt idx="0">
                  <c:v>Early Clone</c:v>
                </c:pt>
                <c:pt idx="1">
                  <c:v>Late Clone</c:v>
                </c:pt>
              </c:strCache>
            </c:strRef>
          </c:cat>
          <c:val>
            <c:numRef>
              <c:f>funseq_hi_noreg_PROBco0.01_mws1!$AF$1205:$AG$1205</c:f>
              <c:numCache>
                <c:formatCode>General</c:formatCode>
                <c:ptCount val="2"/>
                <c:pt idx="0">
                  <c:v>1.406932931424265</c:v>
                </c:pt>
                <c:pt idx="1">
                  <c:v>1.250836120401338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340968"/>
        <c:axId val="2092929576"/>
      </c:barChart>
      <c:catAx>
        <c:axId val="2128340968"/>
        <c:scaling>
          <c:orientation val="minMax"/>
        </c:scaling>
        <c:delete val="0"/>
        <c:axPos val="b"/>
        <c:majorTickMark val="out"/>
        <c:minorTickMark val="none"/>
        <c:tickLblPos val="nextTo"/>
        <c:crossAx val="2092929576"/>
        <c:crosses val="autoZero"/>
        <c:auto val="1"/>
        <c:lblAlgn val="ctr"/>
        <c:lblOffset val="100"/>
        <c:noMultiLvlLbl val="0"/>
      </c:catAx>
      <c:valAx>
        <c:axId val="2092929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8340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1"/>
            <c:plus>
              <c:numRef>
                <c:f>funseq_hi_noreg_PROBco0.01_mws1!$AF$1206:$AG$1206</c:f>
                <c:numCache>
                  <c:formatCode>General</c:formatCode>
                  <c:ptCount val="2"/>
                  <c:pt idx="0">
                    <c:v>0.110966700487345</c:v>
                  </c:pt>
                  <c:pt idx="1">
                    <c:v>0.199494006359052</c:v>
                  </c:pt>
                </c:numCache>
              </c:numRef>
            </c:plus>
            <c:minus>
              <c:numRef>
                <c:f>funseq_hi_noreg_PROBco0.01_mws1!$AF$1207:$AG$1207</c:f>
                <c:numCache>
                  <c:formatCode>General</c:formatCode>
                  <c:ptCount val="2"/>
                  <c:pt idx="0">
                    <c:v>0.102282642298755</c:v>
                  </c:pt>
                  <c:pt idx="1">
                    <c:v>0.169516843270418</c:v>
                  </c:pt>
                </c:numCache>
              </c:numRef>
            </c:minus>
          </c:errBars>
          <c:cat>
            <c:strRef>
              <c:f>funseq_hi_noreg_PROBco0.01_mws1!$AF$1204:$AG$1204</c:f>
              <c:strCache>
                <c:ptCount val="2"/>
                <c:pt idx="0">
                  <c:v>Early Clone</c:v>
                </c:pt>
                <c:pt idx="1">
                  <c:v>Late Clone</c:v>
                </c:pt>
              </c:strCache>
            </c:strRef>
          </c:cat>
          <c:val>
            <c:numRef>
              <c:f>funseq_hi_noreg_PROBco0.01_mws1!$AF$1205:$AG$1205</c:f>
              <c:numCache>
                <c:formatCode>General</c:formatCode>
                <c:ptCount val="2"/>
                <c:pt idx="0">
                  <c:v>1.406932931424265</c:v>
                </c:pt>
                <c:pt idx="1">
                  <c:v>1.250836120401338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4033384"/>
        <c:axId val="2124100376"/>
      </c:barChart>
      <c:catAx>
        <c:axId val="21440333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4100376"/>
        <c:crosses val="autoZero"/>
        <c:auto val="1"/>
        <c:lblAlgn val="ctr"/>
        <c:lblOffset val="100"/>
        <c:noMultiLvlLbl val="0"/>
      </c:catAx>
      <c:valAx>
        <c:axId val="2124100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40333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9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5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7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1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8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4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5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8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08F8A-C428-834E-A542-910F72BEAB5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10660-B30E-0F4D-9C13-E5FA32CF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8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Excel_Sheet1.xls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probabilities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56128"/>
              </p:ext>
            </p:extLst>
          </p:nvPr>
        </p:nvGraphicFramePr>
        <p:xfrm>
          <a:off x="508000" y="1517650"/>
          <a:ext cx="8128000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4" imgW="8128000" imgH="3822700" progId="Excel.Sheet.12">
                  <p:embed/>
                </p:oleObj>
              </mc:Choice>
              <mc:Fallback>
                <p:oleObj name="Worksheet" r:id="rId4" imgW="8128000" imgH="3822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8000" y="1517650"/>
                        <a:ext cx="8128000" cy="382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0269-B4EA-164A-9439-A745064CE9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4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say clone X with 1000 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275" y="1285312"/>
            <a:ext cx="8526747" cy="5257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Quadprog</a:t>
            </a:r>
            <a:r>
              <a:rPr lang="en-US" dirty="0" smtClean="0"/>
              <a:t> to </a:t>
            </a:r>
            <a:r>
              <a:rPr lang="en-US" dirty="0" err="1" smtClean="0"/>
              <a:t>deconvolute</a:t>
            </a:r>
            <a:r>
              <a:rPr lang="en-US" dirty="0" smtClean="0"/>
              <a:t> the mutations into signatures</a:t>
            </a:r>
          </a:p>
          <a:p>
            <a:r>
              <a:rPr lang="en-US" dirty="0" smtClean="0"/>
              <a:t>Let’s say 0.2 Sig1, 0.5 Sig5, 0.3 Sig30</a:t>
            </a:r>
          </a:p>
          <a:p>
            <a:r>
              <a:rPr lang="en-US" dirty="0"/>
              <a:t>Mutation 1 25647 C T</a:t>
            </a:r>
          </a:p>
          <a:p>
            <a:pPr lvl="1"/>
            <a:r>
              <a:rPr lang="en-US" dirty="0"/>
              <a:t>A[CT]A Sig1  = 0.029</a:t>
            </a:r>
          </a:p>
          <a:p>
            <a:pPr lvl="1"/>
            <a:r>
              <a:rPr lang="en-US" dirty="0"/>
              <a:t>A[CT] A Sig5 = 0.021</a:t>
            </a:r>
          </a:p>
          <a:p>
            <a:pPr lvl="1"/>
            <a:r>
              <a:rPr lang="en-US" dirty="0"/>
              <a:t>A[CT] A Sig30= </a:t>
            </a:r>
            <a:r>
              <a:rPr lang="en-US" dirty="0" smtClean="0"/>
              <a:t>0.06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=&gt; P(1_25647_C_T)</a:t>
            </a:r>
            <a:r>
              <a:rPr lang="en-US" dirty="0"/>
              <a:t>= 0.2*0.029 + 0.5*0.021 + 0.3*</a:t>
            </a:r>
            <a:r>
              <a:rPr lang="en-US" dirty="0" smtClean="0"/>
              <a:t>0.06</a:t>
            </a:r>
          </a:p>
          <a:p>
            <a:r>
              <a:rPr lang="en-US" dirty="0" smtClean="0"/>
              <a:t>Assign probability for all mutations</a:t>
            </a:r>
          </a:p>
          <a:p>
            <a:r>
              <a:rPr lang="en-US" dirty="0" smtClean="0"/>
              <a:t>Test for enrichment in </a:t>
            </a:r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LessProb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LessProb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High impact mutations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513036"/>
              </p:ext>
            </p:extLst>
          </p:nvPr>
        </p:nvGraphicFramePr>
        <p:xfrm>
          <a:off x="4754355" y="2158596"/>
          <a:ext cx="3683838" cy="416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5353" y="2015290"/>
            <a:ext cx="36838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 signatures drive High impact mutations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 High  impact mutations drive signatures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are the differences between early and late </a:t>
            </a:r>
            <a:r>
              <a:rPr lang="en-US" dirty="0" err="1" smtClean="0"/>
              <a:t>subclones</a:t>
            </a:r>
            <a:r>
              <a:rPr lang="en-US" dirty="0" smtClean="0"/>
              <a:t> (with respect to 1 and 2)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01878" y="1789264"/>
            <a:ext cx="37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Prob</a:t>
            </a:r>
            <a:r>
              <a:rPr lang="en-US" dirty="0"/>
              <a:t> </a:t>
            </a:r>
            <a:r>
              <a:rPr lang="en-US" dirty="0" err="1" smtClean="0"/>
              <a:t>HIimp</a:t>
            </a:r>
            <a:r>
              <a:rPr lang="en-US" dirty="0" smtClean="0"/>
              <a:t>/ </a:t>
            </a:r>
            <a:r>
              <a:rPr lang="en-US" dirty="0" err="1" smtClean="0"/>
              <a:t>LessProb</a:t>
            </a:r>
            <a:r>
              <a:rPr lang="en-US" dirty="0" smtClean="0"/>
              <a:t> </a:t>
            </a:r>
            <a:r>
              <a:rPr lang="en-US" dirty="0" err="1" smtClean="0"/>
              <a:t>HIimpact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2805" y="1610833"/>
            <a:ext cx="309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Questions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542805" y="4077958"/>
            <a:ext cx="196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Expectations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77753" y="4489274"/>
            <a:ext cx="36838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&gt; 1 </a:t>
            </a:r>
            <a:r>
              <a:rPr lang="en-US" dirty="0"/>
              <a:t>,</a:t>
            </a:r>
            <a:r>
              <a:rPr lang="en-US" dirty="0" smtClean="0"/>
              <a:t> association between Signatures and High impact </a:t>
            </a:r>
            <a:r>
              <a:rPr lang="en-US" dirty="0"/>
              <a:t>(direction unknown</a:t>
            </a:r>
            <a:r>
              <a:rPr lang="en-US" dirty="0" smtClean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6811427" y="2158596"/>
            <a:ext cx="1752710" cy="43280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1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LessProb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High impact mutations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263997"/>
              </p:ext>
            </p:extLst>
          </p:nvPr>
        </p:nvGraphicFramePr>
        <p:xfrm>
          <a:off x="4754355" y="2158596"/>
          <a:ext cx="3683838" cy="416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5353" y="2015290"/>
            <a:ext cx="36838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 signatures drive High impact mutations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 High  impact mutations drive signatures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are the differences between early and late </a:t>
            </a:r>
            <a:r>
              <a:rPr lang="en-US" dirty="0" err="1" smtClean="0"/>
              <a:t>subclones</a:t>
            </a:r>
            <a:r>
              <a:rPr lang="en-US" dirty="0" smtClean="0"/>
              <a:t> (with respect to 1 and 2)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01878" y="1789264"/>
            <a:ext cx="37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Prob</a:t>
            </a:r>
            <a:r>
              <a:rPr lang="en-US" dirty="0"/>
              <a:t> </a:t>
            </a:r>
            <a:r>
              <a:rPr lang="en-US" dirty="0" err="1" smtClean="0"/>
              <a:t>HIimp</a:t>
            </a:r>
            <a:r>
              <a:rPr lang="en-US" dirty="0" smtClean="0"/>
              <a:t>/ </a:t>
            </a:r>
            <a:r>
              <a:rPr lang="en-US" dirty="0" err="1" smtClean="0"/>
              <a:t>LessProb</a:t>
            </a:r>
            <a:r>
              <a:rPr lang="en-US" dirty="0" smtClean="0"/>
              <a:t> </a:t>
            </a:r>
            <a:r>
              <a:rPr lang="en-US" dirty="0" err="1" smtClean="0"/>
              <a:t>HIimpact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2805" y="1610833"/>
            <a:ext cx="309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Questions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542805" y="4077958"/>
            <a:ext cx="196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Expectations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77753" y="4489274"/>
            <a:ext cx="36838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&gt; 1 </a:t>
            </a:r>
            <a:r>
              <a:rPr lang="en-US" dirty="0"/>
              <a:t>,</a:t>
            </a:r>
            <a:r>
              <a:rPr lang="en-US" dirty="0" smtClean="0"/>
              <a:t> association between Signatures and High impact </a:t>
            </a:r>
            <a:r>
              <a:rPr lang="en-US" dirty="0"/>
              <a:t>(direction unknown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202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192</Words>
  <Application>Microsoft Macintosh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Worksheet</vt:lpstr>
      <vt:lpstr>Signature probabilities</vt:lpstr>
      <vt:lpstr>Let’s say clone X with 1000 mutations</vt:lpstr>
      <vt:lpstr>Prob vs LessProb  High impact mutations</vt:lpstr>
      <vt:lpstr>Prob vs LessProb  High impact mutations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Signature probabilities</dc:title>
  <dc:creator>Leonidas Salichos</dc:creator>
  <cp:lastModifiedBy>Leonidas Salichos</cp:lastModifiedBy>
  <cp:revision>10</cp:revision>
  <dcterms:created xsi:type="dcterms:W3CDTF">2016-08-23T22:10:34Z</dcterms:created>
  <dcterms:modified xsi:type="dcterms:W3CDTF">2017-02-15T03:04:17Z</dcterms:modified>
</cp:coreProperties>
</file>