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1" r:id="rId3"/>
    <p:sldId id="275" r:id="rId4"/>
    <p:sldId id="276" r:id="rId5"/>
    <p:sldId id="295" r:id="rId6"/>
    <p:sldId id="296" r:id="rId7"/>
    <p:sldId id="279" r:id="rId8"/>
    <p:sldId id="272" r:id="rId9"/>
    <p:sldId id="282" r:id="rId10"/>
    <p:sldId id="283" r:id="rId11"/>
    <p:sldId id="284" r:id="rId12"/>
    <p:sldId id="290" r:id="rId13"/>
    <p:sldId id="291" r:id="rId14"/>
    <p:sldId id="287" r:id="rId15"/>
    <p:sldId id="292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E6A3E-5C71-B743-BA77-3944A2CFE60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2923D-38FA-B441-B4E0-602F67A0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8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6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2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5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2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9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9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4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0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4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ABE8-3E38-404D-9B7E-C9FA7BB8704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CB0AC-402B-1742-A72C-433DF5E8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0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search of best </a:t>
            </a:r>
            <a:r>
              <a:rPr lang="en-US" dirty="0" smtClean="0"/>
              <a:t>control </a:t>
            </a:r>
            <a:r>
              <a:rPr lang="en-US" dirty="0" smtClean="0"/>
              <a:t>for </a:t>
            </a:r>
            <a:r>
              <a:rPr lang="en-US" dirty="0" err="1" smtClean="0"/>
              <a:t>ChIP-Seq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Jinrui</a:t>
            </a:r>
            <a:endParaRPr lang="en-US" dirty="0" smtClean="0"/>
          </a:p>
          <a:p>
            <a:r>
              <a:rPr lang="en-US" dirty="0" smtClean="0"/>
              <a:t>P2</a:t>
            </a:r>
          </a:p>
          <a:p>
            <a:r>
              <a:rPr lang="en-US" dirty="0" smtClean="0"/>
              <a:t>02-15-2017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98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61 TFs </a:t>
            </a:r>
            <a:r>
              <a:rPr lang="en-US" dirty="0" smtClean="0"/>
              <a:t>in fruit fly </a:t>
            </a:r>
            <a:r>
              <a:rPr lang="en-US" dirty="0" smtClean="0"/>
              <a:t>with </a:t>
            </a:r>
            <a:r>
              <a:rPr lang="en-US" dirty="0" smtClean="0"/>
              <a:t>DNA input, mock IP and binding motifs identified from bacteria one hybrid (B1H)</a:t>
            </a:r>
          </a:p>
          <a:p>
            <a:pPr lvl="1"/>
            <a:r>
              <a:rPr lang="en-US" dirty="0" smtClean="0"/>
              <a:t>IP</a:t>
            </a:r>
            <a:r>
              <a:rPr lang="en-US" dirty="0" smtClean="0"/>
              <a:t>, represented by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; DNA input by </a:t>
            </a:r>
            <a:r>
              <a:rPr lang="en-US" dirty="0" smtClean="0">
                <a:solidFill>
                  <a:srgbClr val="FF0000"/>
                </a:solidFill>
              </a:rPr>
              <a:t>A’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ock </a:t>
            </a:r>
            <a:r>
              <a:rPr lang="en-US" dirty="0" smtClean="0"/>
              <a:t>IP by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; its DNA input by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Motif matrix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When treatment and control </a:t>
            </a:r>
            <a:r>
              <a:rPr lang="en-US" dirty="0" smtClean="0"/>
              <a:t>are from the same biological </a:t>
            </a:r>
            <a:r>
              <a:rPr lang="en-US" dirty="0" smtClean="0"/>
              <a:t>sample, B’ </a:t>
            </a:r>
            <a:r>
              <a:rPr lang="en-US" dirty="0"/>
              <a:t>=</a:t>
            </a:r>
            <a:r>
              <a:rPr lang="en-US" dirty="0" smtClean="0"/>
              <a:t> A’</a:t>
            </a:r>
          </a:p>
        </p:txBody>
      </p:sp>
    </p:spTree>
    <p:extLst>
      <p:ext uri="{BB962C8B-B14F-4D97-AF65-F5344CB8AC3E}">
        <p14:creationId xmlns:p14="http://schemas.microsoft.com/office/powerpoint/2010/main" val="158920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07"/>
            <a:ext cx="8229600" cy="670639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Peak calling using Poisson model (similar to MACS)</a:t>
            </a:r>
          </a:p>
          <a:p>
            <a:pPr lvl="1"/>
            <a:r>
              <a:rPr lang="en-US" dirty="0" smtClean="0"/>
              <a:t>It ranks peaks by their p-values or read differences (intensity) between </a:t>
            </a:r>
            <a:r>
              <a:rPr lang="en-US" dirty="0" smtClean="0"/>
              <a:t>IP </a:t>
            </a:r>
            <a:r>
              <a:rPr lang="en-US" dirty="0" smtClean="0"/>
              <a:t>and </a:t>
            </a:r>
            <a:r>
              <a:rPr lang="en-US" dirty="0" smtClean="0"/>
              <a:t>control (DNA input, A’ or mock IP, B)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Compare top 500 peaks (will be determined by IDR </a:t>
            </a:r>
            <a:r>
              <a:rPr lang="en-US" dirty="0" smtClean="0"/>
              <a:t>cutoff)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Mock IP is worse than DNA input, especially when p-value used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mock IP is used, intensity (no statistical model assumed) better than p-value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Peak calling using modified Poisson </a:t>
            </a:r>
            <a:r>
              <a:rPr lang="en-US" dirty="0" smtClean="0"/>
              <a:t>models lead to same conclusions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457" y="1751332"/>
            <a:ext cx="5522792" cy="177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47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07"/>
            <a:ext cx="8229600" cy="6447472"/>
          </a:xfrm>
        </p:spPr>
        <p:txBody>
          <a:bodyPr>
            <a:normAutofit/>
          </a:bodyPr>
          <a:lstStyle/>
          <a:p>
            <a:r>
              <a:rPr lang="en-US" dirty="0" smtClean="0"/>
              <a:t>Peak calling using Fisher-exact test </a:t>
            </a:r>
          </a:p>
          <a:p>
            <a:pPr lvl="1"/>
            <a:r>
              <a:rPr lang="en-US" dirty="0" smtClean="0"/>
              <a:t>A</a:t>
            </a:r>
            <a:r>
              <a:rPr lang="en-US" dirty="0"/>
              <a:t>/A’ </a:t>
            </a:r>
            <a:r>
              <a:rPr lang="en-US" dirty="0" err="1"/>
              <a:t>vs</a:t>
            </a:r>
            <a:r>
              <a:rPr lang="en-US" dirty="0"/>
              <a:t> B/B</a:t>
            </a:r>
            <a:r>
              <a:rPr lang="en-US" dirty="0" smtClean="0"/>
              <a:t>’, combination of A’ and B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-</a:t>
            </a:r>
            <a:r>
              <a:rPr lang="en-US" dirty="0" smtClean="0"/>
              <a:t>value performance improved, and better than intensity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’ </a:t>
            </a:r>
            <a:r>
              <a:rPr lang="en-US" dirty="0" smtClean="0"/>
              <a:t>also matters </a:t>
            </a:r>
            <a:r>
              <a:rPr lang="en-US" dirty="0" smtClean="0"/>
              <a:t>or simply due to </a:t>
            </a:r>
            <a:r>
              <a:rPr lang="en-US" dirty="0" smtClean="0"/>
              <a:t>more accurate </a:t>
            </a:r>
            <a:r>
              <a:rPr lang="en-US" dirty="0" smtClean="0"/>
              <a:t>p-</a:t>
            </a:r>
            <a:r>
              <a:rPr lang="en-US" dirty="0" smtClean="0"/>
              <a:t>value calculations (especially, when sample </a:t>
            </a:r>
            <a:r>
              <a:rPr lang="en-US" dirty="0" smtClean="0"/>
              <a:t>size is small (will be </a:t>
            </a:r>
            <a:r>
              <a:rPr lang="en-US" dirty="0" smtClean="0"/>
              <a:t>distinguished))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091" y="1668898"/>
            <a:ext cx="1648852" cy="1452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90905"/>
            <a:ext cx="4826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8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Peak calling using SPP pipeline</a:t>
            </a:r>
          </a:p>
          <a:p>
            <a:pPr lvl="1"/>
            <a:r>
              <a:rPr lang="en-US" dirty="0" smtClean="0"/>
              <a:t>Use the same algorithm to find </a:t>
            </a:r>
            <a:r>
              <a:rPr lang="en-US" dirty="0" smtClean="0"/>
              <a:t>candidate peaks </a:t>
            </a:r>
            <a:r>
              <a:rPr lang="en-US" dirty="0" smtClean="0"/>
              <a:t>as previous </a:t>
            </a:r>
            <a:r>
              <a:rPr lang="en-US" dirty="0" smtClean="0"/>
              <a:t>methods</a:t>
            </a:r>
            <a:endParaRPr lang="en-US" dirty="0"/>
          </a:p>
          <a:p>
            <a:pPr lvl="1"/>
            <a:r>
              <a:rPr lang="en-US" dirty="0" smtClean="0"/>
              <a:t>Rank peaks without </a:t>
            </a:r>
            <a:r>
              <a:rPr lang="en-US" dirty="0" smtClean="0"/>
              <a:t>statistical models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Results differences are due to ranking strategies, e.g. 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788" y="4514595"/>
            <a:ext cx="1666226" cy="14675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39" y="4686107"/>
            <a:ext cx="539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27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DNA input is better than mock IP when model-based methods are </a:t>
            </a:r>
            <a:r>
              <a:rPr lang="en-US" dirty="0" smtClean="0"/>
              <a:t>used</a:t>
            </a:r>
          </a:p>
          <a:p>
            <a:endParaRPr lang="en-US" dirty="0" smtClean="0"/>
          </a:p>
          <a:p>
            <a:r>
              <a:rPr lang="en-US" dirty="0" smtClean="0"/>
              <a:t>Mock IP is better w/o statistical </a:t>
            </a:r>
            <a:r>
              <a:rPr lang="en-US" dirty="0" smtClean="0"/>
              <a:t>models</a:t>
            </a:r>
          </a:p>
          <a:p>
            <a:endParaRPr lang="en-US" dirty="0"/>
          </a:p>
          <a:p>
            <a:r>
              <a:rPr lang="en-US" dirty="0" smtClean="0"/>
              <a:t>The best of Mock IP (with SPP) is not significantly different from the best of DNA input (with </a:t>
            </a:r>
            <a:r>
              <a:rPr lang="en-US" dirty="0"/>
              <a:t>P</a:t>
            </a:r>
            <a:r>
              <a:rPr lang="en-US" dirty="0" smtClean="0"/>
              <a:t>oisson model)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Note that when </a:t>
            </a:r>
            <a:r>
              <a:rPr lang="en-US" dirty="0" smtClean="0"/>
              <a:t>“</a:t>
            </a:r>
            <a:r>
              <a:rPr lang="en-US" dirty="0" smtClean="0"/>
              <a:t>mean of average </a:t>
            </a:r>
            <a:r>
              <a:rPr lang="en-US" dirty="0" smtClean="0"/>
              <a:t>motif per peak” used, SPP with mock IP is always ~1 fold better than DNA </a:t>
            </a:r>
            <a:r>
              <a:rPr lang="en-US" dirty="0" smtClean="0"/>
              <a:t>input, suggesting removing </a:t>
            </a:r>
            <a:r>
              <a:rPr lang="en-US" dirty="0" smtClean="0"/>
              <a:t>peaks with flat </a:t>
            </a:r>
            <a:r>
              <a:rPr lang="en-US" dirty="0" smtClean="0"/>
              <a:t>regions in control may </a:t>
            </a:r>
            <a:r>
              <a:rPr lang="en-US" dirty="0" smtClean="0"/>
              <a:t>boost SPP using mock IP.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233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Examine </a:t>
            </a:r>
            <a:r>
              <a:rPr lang="en-US" dirty="0" err="1" smtClean="0"/>
              <a:t>IgG</a:t>
            </a:r>
            <a:r>
              <a:rPr lang="en-US" dirty="0" smtClean="0"/>
              <a:t> controls in Human</a:t>
            </a:r>
          </a:p>
          <a:p>
            <a:endParaRPr lang="en-US" dirty="0"/>
          </a:p>
          <a:p>
            <a:r>
              <a:rPr lang="en-US" dirty="0" smtClean="0"/>
              <a:t>Use motifs from other experiments</a:t>
            </a:r>
            <a:endParaRPr lang="en-US" dirty="0"/>
          </a:p>
          <a:p>
            <a:pPr lvl="1"/>
            <a:r>
              <a:rPr lang="en-US" dirty="0" smtClean="0"/>
              <a:t>e.g. SELEX, systematic evolution of ligands by exponential enrichment </a:t>
            </a:r>
          </a:p>
          <a:p>
            <a:endParaRPr lang="en-US" dirty="0"/>
          </a:p>
          <a:p>
            <a:r>
              <a:rPr lang="en-US" dirty="0" smtClean="0"/>
              <a:t>Use other (non)model-based pipelines </a:t>
            </a:r>
          </a:p>
          <a:p>
            <a:endParaRPr lang="en-US" dirty="0"/>
          </a:p>
          <a:p>
            <a:r>
              <a:rPr lang="en-US" dirty="0" smtClean="0"/>
              <a:t>Combine mock IP controls and improve my model-based pipeline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20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Peak calling using </a:t>
            </a:r>
            <a:r>
              <a:rPr lang="en-US" dirty="0" smtClean="0"/>
              <a:t>Poisson-gamma model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Same conclusion as Poisson models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But may be modified to accommodate for insufficient samplings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9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2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ChIP-Seq</a:t>
            </a:r>
            <a:r>
              <a:rPr lang="en-US" dirty="0" smtClean="0"/>
              <a:t> is to </a:t>
            </a:r>
            <a:r>
              <a:rPr lang="en-US" dirty="0" smtClean="0"/>
              <a:t>detect binding btw </a:t>
            </a:r>
            <a:r>
              <a:rPr lang="en-US" dirty="0" smtClean="0"/>
              <a:t>TF </a:t>
            </a:r>
            <a:r>
              <a:rPr lang="en-US" dirty="0" smtClean="0"/>
              <a:t>and DNA</a:t>
            </a:r>
            <a:endParaRPr lang="en-US" dirty="0" smtClean="0"/>
          </a:p>
          <a:p>
            <a:pPr lvl="1"/>
            <a:r>
              <a:rPr lang="en-US" dirty="0" smtClean="0"/>
              <a:t>ENCODE data distribution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607" y="1193638"/>
            <a:ext cx="5010175" cy="552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8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9" y="69580"/>
            <a:ext cx="9163027" cy="4525963"/>
          </a:xfrm>
        </p:spPr>
        <p:txBody>
          <a:bodyPr/>
          <a:lstStyle/>
          <a:p>
            <a:r>
              <a:rPr lang="en-US" dirty="0" smtClean="0"/>
              <a:t>How to</a:t>
            </a:r>
            <a:r>
              <a:rPr lang="en-US" dirty="0" smtClean="0"/>
              <a:t> </a:t>
            </a:r>
            <a:r>
              <a:rPr lang="en-US" dirty="0" err="1" smtClean="0"/>
              <a:t>ChIP-Seq</a:t>
            </a:r>
            <a:r>
              <a:rPr lang="en-US" dirty="0" smtClean="0"/>
              <a:t>: the </a:t>
            </a:r>
            <a:r>
              <a:rPr lang="en-US" dirty="0" err="1" smtClean="0"/>
              <a:t>immunoprecipitation</a:t>
            </a:r>
            <a:r>
              <a:rPr lang="en-US" dirty="0" smtClean="0"/>
              <a:t> (IP) part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9" y="651492"/>
            <a:ext cx="4766624" cy="6191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0698" y="2028447"/>
            <a:ext cx="44878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Red: TF (with epitope)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Green: antibody </a:t>
            </a:r>
            <a:r>
              <a:rPr lang="en-US" sz="2400" b="1" dirty="0" smtClean="0">
                <a:solidFill>
                  <a:srgbClr val="008000"/>
                </a:solidFill>
              </a:rPr>
              <a:t>specifically</a:t>
            </a:r>
            <a:r>
              <a:rPr lang="en-US" sz="2400" dirty="0" smtClean="0">
                <a:solidFill>
                  <a:srgbClr val="008000"/>
                </a:solidFill>
              </a:rPr>
              <a:t> binds to the epitope of TF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32197" y="6314404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 profile A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853633" y="712690"/>
            <a:ext cx="1537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Treatment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097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32" y="0"/>
            <a:ext cx="8229600" cy="4525963"/>
          </a:xfrm>
        </p:spPr>
        <p:txBody>
          <a:bodyPr/>
          <a:lstStyle/>
          <a:p>
            <a:r>
              <a:rPr lang="en-US" dirty="0" smtClean="0"/>
              <a:t>How to</a:t>
            </a:r>
            <a:r>
              <a:rPr lang="en-US" dirty="0" smtClean="0"/>
              <a:t> </a:t>
            </a:r>
            <a:r>
              <a:rPr lang="en-US" dirty="0" err="1" smtClean="0"/>
              <a:t>ChIP-Seq</a:t>
            </a:r>
            <a:r>
              <a:rPr lang="en-US" dirty="0" smtClean="0"/>
              <a:t>: the three types of controls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9" y="651492"/>
            <a:ext cx="4766624" cy="6191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51268" y="651492"/>
            <a:ext cx="44878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DNA input control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Red: TF (with epitope)</a:t>
            </a:r>
          </a:p>
          <a:p>
            <a:r>
              <a:rPr lang="en-US" sz="2400" strike="sngStrike" dirty="0">
                <a:solidFill>
                  <a:srgbClr val="008000"/>
                </a:solidFill>
              </a:rPr>
              <a:t>Green: antibody </a:t>
            </a:r>
            <a:r>
              <a:rPr lang="en-US" sz="2400" b="1" strike="sngStrike" dirty="0">
                <a:solidFill>
                  <a:srgbClr val="008000"/>
                </a:solidFill>
              </a:rPr>
              <a:t>specifically</a:t>
            </a:r>
            <a:r>
              <a:rPr lang="en-US" sz="2400" strike="sngStrike" dirty="0">
                <a:solidFill>
                  <a:srgbClr val="008000"/>
                </a:solidFill>
              </a:rPr>
              <a:t> binds to the epitope of </a:t>
            </a:r>
            <a:r>
              <a:rPr lang="en-US" sz="2400" strike="sngStrike" dirty="0" smtClean="0">
                <a:solidFill>
                  <a:srgbClr val="008000"/>
                </a:solidFill>
              </a:rPr>
              <a:t>TF</a:t>
            </a:r>
            <a:endParaRPr lang="en-US" sz="2400" strike="sngStrike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2197" y="6314404"/>
            <a:ext cx="160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 profile A’</a:t>
            </a:r>
            <a:endParaRPr lang="en-US" b="1" dirty="0"/>
          </a:p>
        </p:txBody>
      </p:sp>
      <p:sp>
        <p:nvSpPr>
          <p:cNvPr id="2" name="Multiply 1"/>
          <p:cNvSpPr/>
          <p:nvPr/>
        </p:nvSpPr>
        <p:spPr>
          <a:xfrm>
            <a:off x="1300549" y="2818676"/>
            <a:ext cx="914400" cy="914400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2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32" y="0"/>
            <a:ext cx="8229600" cy="4525963"/>
          </a:xfrm>
        </p:spPr>
        <p:txBody>
          <a:bodyPr/>
          <a:lstStyle/>
          <a:p>
            <a:r>
              <a:rPr lang="en-US" dirty="0" smtClean="0"/>
              <a:t>How to </a:t>
            </a:r>
            <a:r>
              <a:rPr lang="en-US" dirty="0" err="1" smtClean="0"/>
              <a:t>ChIP-Seq</a:t>
            </a:r>
            <a:r>
              <a:rPr lang="en-US" dirty="0" smtClean="0"/>
              <a:t>: the three types of controls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9" y="651492"/>
            <a:ext cx="4766624" cy="6191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51268" y="651492"/>
            <a:ext cx="44878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 DNA input control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Red: TF (with epitope)</a:t>
            </a:r>
          </a:p>
          <a:p>
            <a:r>
              <a:rPr lang="en-US" sz="2400" strike="sngStrike" dirty="0">
                <a:solidFill>
                  <a:srgbClr val="008000"/>
                </a:solidFill>
              </a:rPr>
              <a:t>Green: antibody </a:t>
            </a:r>
            <a:r>
              <a:rPr lang="en-US" sz="2400" b="1" strike="sngStrike" dirty="0">
                <a:solidFill>
                  <a:srgbClr val="008000"/>
                </a:solidFill>
              </a:rPr>
              <a:t>specifically</a:t>
            </a:r>
            <a:r>
              <a:rPr lang="en-US" sz="2400" strike="sngStrike" dirty="0">
                <a:solidFill>
                  <a:srgbClr val="008000"/>
                </a:solidFill>
              </a:rPr>
              <a:t> binds to the epitope of </a:t>
            </a:r>
            <a:r>
              <a:rPr lang="en-US" sz="2400" strike="sngStrike" dirty="0" smtClean="0">
                <a:solidFill>
                  <a:srgbClr val="008000"/>
                </a:solidFill>
              </a:rPr>
              <a:t>TF</a:t>
            </a:r>
            <a:endParaRPr lang="en-US" sz="2400" strike="sngStrike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2197" y="6314404"/>
            <a:ext cx="160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 profile A’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9427" y="1367881"/>
            <a:ext cx="3203197" cy="1278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1300549" y="2818676"/>
            <a:ext cx="914400" cy="914400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0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32" y="0"/>
            <a:ext cx="8229600" cy="4525963"/>
          </a:xfrm>
        </p:spPr>
        <p:txBody>
          <a:bodyPr/>
          <a:lstStyle/>
          <a:p>
            <a:r>
              <a:rPr lang="en-US" dirty="0" smtClean="0"/>
              <a:t>How to</a:t>
            </a:r>
            <a:r>
              <a:rPr lang="en-US" dirty="0" smtClean="0"/>
              <a:t> </a:t>
            </a:r>
            <a:r>
              <a:rPr lang="en-US" dirty="0" err="1"/>
              <a:t>ChIP-Seq</a:t>
            </a:r>
            <a:r>
              <a:rPr lang="en-US" dirty="0"/>
              <a:t>: the three types of controls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7" y="634097"/>
            <a:ext cx="4766624" cy="6191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51268" y="651492"/>
            <a:ext cx="4487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(2) Mock IP control (B)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Red: TF </a:t>
            </a:r>
            <a:r>
              <a:rPr lang="en-US" sz="2400" strike="sngStrike" dirty="0">
                <a:solidFill>
                  <a:srgbClr val="FF0000"/>
                </a:solidFill>
              </a:rPr>
              <a:t>(with epitope)</a:t>
            </a:r>
          </a:p>
          <a:p>
            <a:r>
              <a:rPr lang="en-US" sz="2400" dirty="0">
                <a:solidFill>
                  <a:srgbClr val="008000"/>
                </a:solidFill>
              </a:rPr>
              <a:t>Green: antibody </a:t>
            </a:r>
            <a:r>
              <a:rPr lang="en-US" sz="2400" b="1" dirty="0">
                <a:solidFill>
                  <a:srgbClr val="008000"/>
                </a:solidFill>
              </a:rPr>
              <a:t>specifically</a:t>
            </a:r>
            <a:r>
              <a:rPr lang="en-US" sz="2400" dirty="0">
                <a:solidFill>
                  <a:srgbClr val="008000"/>
                </a:solidFill>
              </a:rPr>
              <a:t> binds to the epitope of TF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32197" y="6314404"/>
            <a:ext cx="1533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 profile 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484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32" y="0"/>
            <a:ext cx="8229600" cy="4525963"/>
          </a:xfrm>
        </p:spPr>
        <p:txBody>
          <a:bodyPr/>
          <a:lstStyle/>
          <a:p>
            <a:r>
              <a:rPr lang="en-US" dirty="0" smtClean="0"/>
              <a:t>How to</a:t>
            </a:r>
            <a:r>
              <a:rPr lang="en-US" dirty="0" smtClean="0"/>
              <a:t> </a:t>
            </a:r>
            <a:r>
              <a:rPr lang="en-US" dirty="0" err="1"/>
              <a:t>ChIP-Seq</a:t>
            </a:r>
            <a:r>
              <a:rPr lang="en-US" dirty="0"/>
              <a:t>: the three types of controls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7" y="634097"/>
            <a:ext cx="4766624" cy="6191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51268" y="651492"/>
            <a:ext cx="4487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(2) Mock IP control (B)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Red: TF </a:t>
            </a:r>
            <a:r>
              <a:rPr lang="en-US" sz="2400" strike="sngStrike" dirty="0">
                <a:solidFill>
                  <a:srgbClr val="FF0000"/>
                </a:solidFill>
              </a:rPr>
              <a:t>(with epitope)</a:t>
            </a:r>
          </a:p>
          <a:p>
            <a:r>
              <a:rPr lang="en-US" sz="2400" dirty="0">
                <a:solidFill>
                  <a:srgbClr val="008000"/>
                </a:solidFill>
              </a:rPr>
              <a:t>Green: antibody </a:t>
            </a:r>
            <a:r>
              <a:rPr lang="en-US" sz="2400" b="1" dirty="0">
                <a:solidFill>
                  <a:srgbClr val="008000"/>
                </a:solidFill>
              </a:rPr>
              <a:t>specifically</a:t>
            </a:r>
            <a:r>
              <a:rPr lang="en-US" sz="2400" dirty="0">
                <a:solidFill>
                  <a:srgbClr val="008000"/>
                </a:solidFill>
              </a:rPr>
              <a:t> binds to the epitope of TF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32197" y="6314404"/>
            <a:ext cx="1533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 profile B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217" y="1467632"/>
            <a:ext cx="3203197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3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theory</a:t>
            </a:r>
            <a:r>
              <a:rPr lang="en-US" dirty="0" smtClean="0"/>
              <a:t>, </a:t>
            </a:r>
            <a:r>
              <a:rPr lang="en-US" dirty="0" smtClean="0"/>
              <a:t>the mock IP controls are better than DNA input </a:t>
            </a:r>
          </a:p>
          <a:p>
            <a:pPr marL="342900" lvl="1" indent="-342900">
              <a:buFont typeface="Arial"/>
              <a:buChar char="•"/>
            </a:pPr>
            <a:endParaRPr lang="en-US" sz="3200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In practice, mock IP </a:t>
            </a:r>
            <a:r>
              <a:rPr lang="en-US" dirty="0"/>
              <a:t>controls </a:t>
            </a:r>
            <a:r>
              <a:rPr lang="en-US" dirty="0" err="1"/>
              <a:t>immunoprecipitate</a:t>
            </a:r>
            <a:r>
              <a:rPr lang="en-US" dirty="0"/>
              <a:t> much less </a:t>
            </a:r>
            <a:r>
              <a:rPr lang="en-US" dirty="0" smtClean="0"/>
              <a:t>DNA, rendering statistics unreliable</a:t>
            </a:r>
          </a:p>
          <a:p>
            <a:pPr marL="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More appropriate control, but less </a:t>
            </a:r>
            <a:r>
              <a:rPr lang="en-US" dirty="0" smtClean="0">
                <a:solidFill>
                  <a:srgbClr val="FF0000"/>
                </a:solidFill>
              </a:rPr>
              <a:t>sufficient </a:t>
            </a:r>
            <a:r>
              <a:rPr lang="en-US" dirty="0" smtClean="0">
                <a:solidFill>
                  <a:srgbClr val="FF0000"/>
                </a:solidFill>
              </a:rPr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254197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mock IP </a:t>
            </a:r>
            <a:r>
              <a:rPr lang="en-US" dirty="0" smtClean="0"/>
              <a:t>or not</a:t>
            </a:r>
            <a:r>
              <a:rPr lang="en-US" dirty="0" smtClean="0"/>
              <a:t>, why is </a:t>
            </a:r>
            <a:r>
              <a:rPr lang="en-US" dirty="0" smtClean="0">
                <a:solidFill>
                  <a:srgbClr val="000000"/>
                </a:solidFill>
              </a:rPr>
              <a:t>that still the </a:t>
            </a:r>
            <a:r>
              <a:rPr lang="en-US" dirty="0" smtClean="0"/>
              <a:t>question?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G</a:t>
            </a:r>
            <a:r>
              <a:rPr lang="en-US" dirty="0" smtClean="0"/>
              <a:t>old </a:t>
            </a:r>
            <a:r>
              <a:rPr lang="en-US" dirty="0"/>
              <a:t>standard: </a:t>
            </a:r>
            <a:r>
              <a:rPr lang="en-US" dirty="0" smtClean="0"/>
              <a:t>the better control should prioritize TF </a:t>
            </a:r>
            <a:r>
              <a:rPr lang="en-US" dirty="0"/>
              <a:t>binding peaks </a:t>
            </a:r>
            <a:r>
              <a:rPr lang="en-US" dirty="0" smtClean="0"/>
              <a:t>with more TF binding motifs.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However,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Not many mock IP and DNA input controls are comparable and readily available</a:t>
            </a:r>
          </a:p>
          <a:p>
            <a:pPr marL="971550" lvl="1" indent="-514350">
              <a:buAutoNum type="arabicParenBoth"/>
            </a:pPr>
            <a:endParaRPr lang="en-US" dirty="0" smtClean="0"/>
          </a:p>
          <a:p>
            <a:pPr marL="971550" lvl="1" indent="-514350">
              <a:buAutoNum type="arabicParenBoth"/>
            </a:pPr>
            <a:r>
              <a:rPr lang="en-US" dirty="0" smtClean="0"/>
              <a:t>Lack of gold standard: many TFs has no binding motifs identified</a:t>
            </a:r>
          </a:p>
        </p:txBody>
      </p:sp>
    </p:spTree>
    <p:extLst>
      <p:ext uri="{BB962C8B-B14F-4D97-AF65-F5344CB8AC3E}">
        <p14:creationId xmlns:p14="http://schemas.microsoft.com/office/powerpoint/2010/main" val="3206103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713</Words>
  <Application>Microsoft Macintosh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 search of best control for ChIP-Seq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set</vt:lpstr>
      <vt:lpstr>PowerPoint Presentation</vt:lpstr>
      <vt:lpstr>PowerPoint Presentation</vt:lpstr>
      <vt:lpstr>PowerPoint Presentation</vt:lpstr>
      <vt:lpstr>PowerPoint Presentation</vt:lpstr>
      <vt:lpstr>Future work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Jin-rui Xu</dc:creator>
  <cp:lastModifiedBy>Jin-rui Xu</cp:lastModifiedBy>
  <cp:revision>277</cp:revision>
  <dcterms:created xsi:type="dcterms:W3CDTF">2017-02-13T14:06:24Z</dcterms:created>
  <dcterms:modified xsi:type="dcterms:W3CDTF">2017-02-15T23:22:32Z</dcterms:modified>
</cp:coreProperties>
</file>