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png"/><Relationship Id="rId4" Type="http://schemas.openxmlformats.org/officeDocument/2006/relationships/image" Target="../media/image06.png"/><Relationship Id="rId5" Type="http://schemas.openxmlformats.org/officeDocument/2006/relationships/hyperlink" Target="https://www.synapse.org/#!Synapse:syn80357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 Id="rId4" Type="http://schemas.openxmlformats.org/officeDocument/2006/relationships/hyperlink" Target="https://www.synapse.org/#!Synapse:syn730496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03.png"/><Relationship Id="rId5" Type="http://schemas.openxmlformats.org/officeDocument/2006/relationships/hyperlink" Target="https://www.synapse.org/#!Synapse:syn803574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1109350"/>
            <a:ext cx="8520600" cy="1228500"/>
          </a:xfrm>
          <a:prstGeom prst="rect">
            <a:avLst/>
          </a:prstGeom>
        </p:spPr>
        <p:txBody>
          <a:bodyPr anchorCtr="0" anchor="b" bIns="91425" lIns="91425" rIns="91425" tIns="91425">
            <a:noAutofit/>
          </a:bodyPr>
          <a:lstStyle/>
          <a:p>
            <a:pPr lvl="0" rtl="0">
              <a:lnSpc>
                <a:spcPct val="115000"/>
              </a:lnSpc>
              <a:spcBef>
                <a:spcPts val="0"/>
              </a:spcBef>
              <a:buClr>
                <a:schemeClr val="dk1"/>
              </a:buClr>
              <a:buSzPct val="45833"/>
              <a:buFont typeface="Arial"/>
              <a:buNone/>
            </a:pPr>
            <a:r>
              <a:rPr b="1" lang="en" sz="2400"/>
              <a:t>Patient-centric view of driver alterations and therapeutic opportunities in 2500 whole cancer genomes</a:t>
            </a:r>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63750" y="41550"/>
            <a:ext cx="8520600" cy="572700"/>
          </a:xfrm>
          <a:prstGeom prst="rect">
            <a:avLst/>
          </a:prstGeom>
        </p:spPr>
        <p:txBody>
          <a:bodyPr anchorCtr="0" anchor="t" bIns="91425" lIns="91425" rIns="91425" tIns="91425">
            <a:noAutofit/>
          </a:bodyPr>
          <a:lstStyle/>
          <a:p>
            <a:pPr lvl="0" rtl="0">
              <a:spcBef>
                <a:spcPts val="0"/>
              </a:spcBef>
              <a:buNone/>
            </a:pPr>
            <a:r>
              <a:rPr lang="en" sz="2000"/>
              <a:t>How to deal with somatic hypermutations in lymphomas?</a:t>
            </a:r>
          </a:p>
        </p:txBody>
      </p:sp>
      <p:pic>
        <p:nvPicPr>
          <p:cNvPr id="117" name="Shape 117"/>
          <p:cNvPicPr preferRelativeResize="0"/>
          <p:nvPr/>
        </p:nvPicPr>
        <p:blipFill>
          <a:blip r:embed="rId3">
            <a:alphaModFix/>
          </a:blip>
          <a:stretch>
            <a:fillRect/>
          </a:stretch>
        </p:blipFill>
        <p:spPr>
          <a:xfrm>
            <a:off x="598400" y="767775"/>
            <a:ext cx="3407524" cy="3477849"/>
          </a:xfrm>
          <a:prstGeom prst="rect">
            <a:avLst/>
          </a:prstGeom>
          <a:noFill/>
          <a:ln>
            <a:noFill/>
          </a:ln>
        </p:spPr>
      </p:pic>
      <p:pic>
        <p:nvPicPr>
          <p:cNvPr id="118" name="Shape 118"/>
          <p:cNvPicPr preferRelativeResize="0"/>
          <p:nvPr/>
        </p:nvPicPr>
        <p:blipFill>
          <a:blip r:embed="rId4">
            <a:alphaModFix/>
          </a:blip>
          <a:stretch>
            <a:fillRect/>
          </a:stretch>
        </p:blipFill>
        <p:spPr>
          <a:xfrm>
            <a:off x="4784174" y="729574"/>
            <a:ext cx="3407525" cy="3413815"/>
          </a:xfrm>
          <a:prstGeom prst="rect">
            <a:avLst/>
          </a:prstGeom>
          <a:noFill/>
          <a:ln>
            <a:noFill/>
          </a:ln>
        </p:spPr>
      </p:pic>
      <p:sp>
        <p:nvSpPr>
          <p:cNvPr id="119" name="Shape 119"/>
          <p:cNvSpPr txBox="1"/>
          <p:nvPr/>
        </p:nvSpPr>
        <p:spPr>
          <a:xfrm>
            <a:off x="7341850" y="4323825"/>
            <a:ext cx="1688700" cy="345000"/>
          </a:xfrm>
          <a:prstGeom prst="rect">
            <a:avLst/>
          </a:prstGeom>
          <a:noFill/>
          <a:ln>
            <a:noFill/>
          </a:ln>
        </p:spPr>
        <p:txBody>
          <a:bodyPr anchorCtr="0" anchor="t" bIns="91425" lIns="91425" rIns="91425" tIns="91425">
            <a:noAutofit/>
          </a:bodyPr>
          <a:lstStyle/>
          <a:p>
            <a:pPr lvl="0" rtl="0">
              <a:spcBef>
                <a:spcPts val="0"/>
              </a:spcBef>
              <a:buNone/>
            </a:pPr>
            <a:r>
              <a:rPr lang="en" sz="1000"/>
              <a:t>QQ-plots from </a:t>
            </a:r>
            <a:r>
              <a:rPr lang="en" sz="1000" u="sng">
                <a:solidFill>
                  <a:schemeClr val="hlink"/>
                </a:solidFill>
                <a:hlinkClick r:id="rId5"/>
              </a:rPr>
              <a:t>syn8035740</a:t>
            </a:r>
            <a:r>
              <a:rPr lang="en" sz="1000"/>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745175" y="207100"/>
            <a:ext cx="7476402" cy="4838699"/>
          </a:xfrm>
          <a:prstGeom prst="rect">
            <a:avLst/>
          </a:prstGeom>
          <a:noFill/>
          <a:ln>
            <a:noFill/>
          </a:ln>
        </p:spPr>
      </p:pic>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67" name="Shape 67"/>
          <p:cNvPicPr preferRelativeResize="0"/>
          <p:nvPr/>
        </p:nvPicPr>
        <p:blipFill>
          <a:blip r:embed="rId3">
            <a:alphaModFix/>
          </a:blip>
          <a:stretch>
            <a:fillRect/>
          </a:stretch>
        </p:blipFill>
        <p:spPr>
          <a:xfrm>
            <a:off x="462400" y="570549"/>
            <a:ext cx="6456175" cy="4570375"/>
          </a:xfrm>
          <a:prstGeom prst="rect">
            <a:avLst/>
          </a:prstGeom>
          <a:noFill/>
          <a:ln>
            <a:noFill/>
          </a:ln>
        </p:spPr>
      </p:pic>
      <p:sp>
        <p:nvSpPr>
          <p:cNvPr id="68" name="Shape 68"/>
          <p:cNvSpPr txBox="1"/>
          <p:nvPr/>
        </p:nvSpPr>
        <p:spPr>
          <a:xfrm>
            <a:off x="4166300" y="4728200"/>
            <a:ext cx="4616100" cy="501600"/>
          </a:xfrm>
          <a:prstGeom prst="rect">
            <a:avLst/>
          </a:prstGeom>
          <a:noFill/>
          <a:ln>
            <a:noFill/>
          </a:ln>
        </p:spPr>
        <p:txBody>
          <a:bodyPr anchorCtr="0" anchor="ctr" bIns="91425" lIns="91425" rIns="91425" tIns="91425">
            <a:noAutofit/>
          </a:bodyPr>
          <a:lstStyle/>
          <a:p>
            <a:pPr lvl="0" rtl="0" algn="r">
              <a:spcBef>
                <a:spcPts val="0"/>
              </a:spcBef>
              <a:buNone/>
            </a:pPr>
            <a:r>
              <a:rPr lang="en" sz="1200" u="sng">
                <a:solidFill>
                  <a:schemeClr val="hlink"/>
                </a:solidFill>
                <a:hlinkClick r:id="rId4"/>
              </a:rPr>
              <a:t>https://www.synapse.org/#!Synapse:syn7304967</a:t>
            </a:r>
          </a:p>
        </p:txBody>
      </p:sp>
      <p:sp>
        <p:nvSpPr>
          <p:cNvPr id="69" name="Shape 69"/>
          <p:cNvSpPr txBox="1"/>
          <p:nvPr>
            <p:ph type="title"/>
          </p:nvPr>
        </p:nvSpPr>
        <p:spPr>
          <a:xfrm>
            <a:off x="63750" y="41550"/>
            <a:ext cx="8520600" cy="572700"/>
          </a:xfrm>
          <a:prstGeom prst="rect">
            <a:avLst/>
          </a:prstGeom>
        </p:spPr>
        <p:txBody>
          <a:bodyPr anchorCtr="0" anchor="t" bIns="91425" lIns="91425" rIns="91425" tIns="91425">
            <a:noAutofit/>
          </a:bodyPr>
          <a:lstStyle/>
          <a:p>
            <a:pPr lvl="0" rtl="0">
              <a:spcBef>
                <a:spcPts val="0"/>
              </a:spcBef>
              <a:buNone/>
            </a:pPr>
            <a:r>
              <a:rPr lang="en" sz="1800"/>
              <a:t>Compendium of driver elements per tumor type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670450" y="152400"/>
            <a:ext cx="7560673"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80" name="Shape 80"/>
          <p:cNvSpPr txBox="1"/>
          <p:nvPr>
            <p:ph type="title"/>
          </p:nvPr>
        </p:nvSpPr>
        <p:spPr>
          <a:xfrm>
            <a:off x="457950" y="965737"/>
            <a:ext cx="7768200" cy="572700"/>
          </a:xfrm>
          <a:prstGeom prst="rect">
            <a:avLst/>
          </a:prstGeom>
        </p:spPr>
        <p:txBody>
          <a:bodyPr anchorCtr="0" anchor="t" bIns="91425" lIns="91425" rIns="91425" tIns="91425">
            <a:noAutofit/>
          </a:bodyPr>
          <a:lstStyle/>
          <a:p>
            <a:pPr lvl="0" rtl="0">
              <a:spcBef>
                <a:spcPts val="0"/>
              </a:spcBef>
              <a:buNone/>
            </a:pPr>
            <a:r>
              <a:rPr lang="en" sz="2000">
                <a:solidFill>
                  <a:srgbClr val="FF0000"/>
                </a:solidFill>
              </a:rPr>
              <a:t>Not all mutations in driver elements are driver mutations!</a:t>
            </a:r>
          </a:p>
        </p:txBody>
      </p:sp>
      <p:sp>
        <p:nvSpPr>
          <p:cNvPr id="81" name="Shape 81"/>
          <p:cNvSpPr txBox="1"/>
          <p:nvPr>
            <p:ph type="title"/>
          </p:nvPr>
        </p:nvSpPr>
        <p:spPr>
          <a:xfrm>
            <a:off x="1108875" y="1838350"/>
            <a:ext cx="6073500" cy="25401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t>Examples: </a:t>
            </a:r>
          </a:p>
          <a:p>
            <a:pPr lvl="0" rtl="0">
              <a:spcBef>
                <a:spcPts val="0"/>
              </a:spcBef>
              <a:buClr>
                <a:schemeClr val="dk1"/>
              </a:buClr>
              <a:buSzPct val="91666"/>
              <a:buFont typeface="Arial"/>
              <a:buNone/>
            </a:pPr>
            <a:r>
              <a:t/>
            </a:r>
            <a:endParaRPr sz="1200"/>
          </a:p>
          <a:p>
            <a:pPr lvl="0" rtl="0">
              <a:spcBef>
                <a:spcPts val="0"/>
              </a:spcBef>
              <a:buClr>
                <a:schemeClr val="dk1"/>
              </a:buClr>
              <a:buSzPct val="91666"/>
              <a:buFont typeface="Arial"/>
              <a:buNone/>
            </a:pPr>
            <a:r>
              <a:rPr lang="en" sz="1200"/>
              <a:t>TP53 is significantly mutated in Breast-AdenoCA (dNdScv p-value = 0)</a:t>
            </a:r>
          </a:p>
          <a:p>
            <a:pPr lvl="0" rtl="0">
              <a:spcBef>
                <a:spcPts val="0"/>
              </a:spcBef>
              <a:buClr>
                <a:schemeClr val="dk1"/>
              </a:buClr>
              <a:buSzPct val="91666"/>
              <a:buFont typeface="Arial"/>
              <a:buNone/>
            </a:pPr>
            <a:r>
              <a:rPr lang="en" sz="1200"/>
              <a:t>Expected proportion of driver mutations = 0.99 (meaning almost no passengers)</a:t>
            </a:r>
          </a:p>
          <a:p>
            <a:pPr lvl="0" rtl="0">
              <a:spcBef>
                <a:spcPts val="0"/>
              </a:spcBef>
              <a:buNone/>
            </a:pPr>
            <a:r>
              <a:t/>
            </a:r>
            <a:endParaRPr sz="1200"/>
          </a:p>
          <a:p>
            <a:pPr lvl="0" rtl="0">
              <a:spcBef>
                <a:spcPts val="0"/>
              </a:spcBef>
              <a:buNone/>
            </a:pPr>
            <a:r>
              <a:t/>
            </a:r>
            <a:endParaRPr sz="1200"/>
          </a:p>
          <a:p>
            <a:pPr lvl="0" rtl="0">
              <a:spcBef>
                <a:spcPts val="0"/>
              </a:spcBef>
              <a:buNone/>
            </a:pPr>
            <a:r>
              <a:rPr lang="en" sz="1200"/>
              <a:t>MAP3K1 is significantly mutated in Breast-AdenoCA (dNdScv p-value = 0)</a:t>
            </a:r>
          </a:p>
          <a:p>
            <a:pPr lvl="0" rtl="0">
              <a:spcBef>
                <a:spcPts val="0"/>
              </a:spcBef>
              <a:buNone/>
            </a:pPr>
            <a:r>
              <a:rPr lang="en" sz="1200"/>
              <a:t>Expected proportion of driver mutations = 0.80 (meaning 0.20 are passengers)</a:t>
            </a:r>
          </a:p>
          <a:p>
            <a:pPr lvl="0" rtl="0">
              <a:spcBef>
                <a:spcPts val="0"/>
              </a:spcBef>
              <a:buNone/>
            </a:pPr>
            <a:r>
              <a:t/>
            </a:r>
            <a:endParaRPr sz="1200"/>
          </a:p>
          <a:p>
            <a:pPr lvl="0" rtl="0">
              <a:spcBef>
                <a:spcPts val="0"/>
              </a:spcBef>
              <a:buNone/>
            </a:pPr>
            <a:r>
              <a:t/>
            </a:r>
            <a:endParaRPr sz="1200"/>
          </a:p>
          <a:p>
            <a:pPr lvl="0" rtl="0">
              <a:spcBef>
                <a:spcPts val="0"/>
              </a:spcBef>
              <a:buClr>
                <a:schemeClr val="dk1"/>
              </a:buClr>
              <a:buSzPct val="91666"/>
              <a:buFont typeface="Arial"/>
              <a:buNone/>
            </a:pPr>
            <a:r>
              <a:rPr lang="en" sz="1200"/>
              <a:t>FOXA1 is significantly mutated in Breast-AdenoCA (dNdScv p-value = 1.67e-05)</a:t>
            </a:r>
          </a:p>
          <a:p>
            <a:pPr lvl="0" rtl="0">
              <a:spcBef>
                <a:spcPts val="0"/>
              </a:spcBef>
              <a:buClr>
                <a:schemeClr val="dk1"/>
              </a:buClr>
              <a:buSzPct val="91666"/>
              <a:buFont typeface="Arial"/>
              <a:buNone/>
            </a:pPr>
            <a:r>
              <a:rPr lang="en" sz="1200"/>
              <a:t>Expected proportion of driver mutations = 0.60 (meaning 0.40 are passengers)</a:t>
            </a:r>
          </a:p>
          <a:p>
            <a:pPr lvl="0" rtl="0">
              <a:spcBef>
                <a:spcPts val="0"/>
              </a:spcBef>
              <a:buNone/>
            </a:pPr>
            <a:r>
              <a:t/>
            </a:r>
            <a:endParaRPr sz="1200"/>
          </a:p>
          <a:p>
            <a:pPr lvl="0" rtl="0">
              <a:spcBef>
                <a:spcPts val="0"/>
              </a:spcBef>
              <a:buNone/>
            </a:pPr>
            <a:r>
              <a:t/>
            </a:r>
            <a:endParaRPr sz="1400"/>
          </a:p>
          <a:p>
            <a:pPr lvl="0" rtl="0">
              <a:spcBef>
                <a:spcPts val="0"/>
              </a:spcBef>
              <a:buNone/>
            </a:pPr>
            <a:r>
              <a:t/>
            </a:r>
            <a:endParaRPr sz="1400"/>
          </a:p>
          <a:p>
            <a:pPr lvl="0" rtl="0">
              <a:spcBef>
                <a:spcPts val="0"/>
              </a:spcBef>
              <a:buNone/>
            </a:pPr>
            <a:r>
              <a:t/>
            </a:r>
            <a:endParaRPr sz="1400"/>
          </a:p>
          <a:p>
            <a:pPr lvl="0" rtl="0">
              <a:spcBef>
                <a:spcPts val="0"/>
              </a:spcBef>
              <a:buNone/>
            </a:pPr>
            <a:r>
              <a:t/>
            </a:r>
            <a:endParaRPr sz="1400"/>
          </a:p>
        </p:txBody>
      </p:sp>
      <p:sp>
        <p:nvSpPr>
          <p:cNvPr id="82" name="Shape 82"/>
          <p:cNvSpPr txBox="1"/>
          <p:nvPr>
            <p:ph type="title"/>
          </p:nvPr>
        </p:nvSpPr>
        <p:spPr>
          <a:xfrm>
            <a:off x="63750" y="41550"/>
            <a:ext cx="8520600" cy="572700"/>
          </a:xfrm>
          <a:prstGeom prst="rect">
            <a:avLst/>
          </a:prstGeom>
        </p:spPr>
        <p:txBody>
          <a:bodyPr anchorCtr="0" anchor="t" bIns="91425" lIns="91425" rIns="91425" tIns="91425">
            <a:noAutofit/>
          </a:bodyPr>
          <a:lstStyle/>
          <a:p>
            <a:pPr lvl="0" rtl="0">
              <a:spcBef>
                <a:spcPts val="0"/>
              </a:spcBef>
              <a:buNone/>
            </a:pPr>
            <a:r>
              <a:rPr lang="en" sz="2000"/>
              <a:t>Identification of driver mutations in individual patients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152400" y="1092075"/>
            <a:ext cx="8839200" cy="3014160"/>
          </a:xfrm>
          <a:prstGeom prst="rect">
            <a:avLst/>
          </a:prstGeom>
          <a:noFill/>
          <a:ln>
            <a:noFill/>
          </a:ln>
        </p:spPr>
      </p:pic>
      <p:sp>
        <p:nvSpPr>
          <p:cNvPr id="88" name="Shape 88"/>
          <p:cNvSpPr txBox="1"/>
          <p:nvPr>
            <p:ph type="title"/>
          </p:nvPr>
        </p:nvSpPr>
        <p:spPr>
          <a:xfrm>
            <a:off x="63750" y="41550"/>
            <a:ext cx="8520600" cy="572700"/>
          </a:xfrm>
          <a:prstGeom prst="rect">
            <a:avLst/>
          </a:prstGeom>
        </p:spPr>
        <p:txBody>
          <a:bodyPr anchorCtr="0" anchor="t" bIns="91425" lIns="91425" rIns="91425" tIns="91425">
            <a:noAutofit/>
          </a:bodyPr>
          <a:lstStyle/>
          <a:p>
            <a:pPr lvl="0" rtl="0">
              <a:spcBef>
                <a:spcPts val="0"/>
              </a:spcBef>
              <a:buNone/>
            </a:pPr>
            <a:r>
              <a:rPr lang="en" sz="2000"/>
              <a:t>Patient-centric catalog of driver alterations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94" name="Shape 94"/>
          <p:cNvSpPr txBox="1"/>
          <p:nvPr>
            <p:ph type="title"/>
          </p:nvPr>
        </p:nvSpPr>
        <p:spPr>
          <a:xfrm>
            <a:off x="63750" y="41550"/>
            <a:ext cx="8520600" cy="572700"/>
          </a:xfrm>
          <a:prstGeom prst="rect">
            <a:avLst/>
          </a:prstGeom>
        </p:spPr>
        <p:txBody>
          <a:bodyPr anchorCtr="0" anchor="t" bIns="91425" lIns="91425" rIns="91425" tIns="91425">
            <a:noAutofit/>
          </a:bodyPr>
          <a:lstStyle/>
          <a:p>
            <a:pPr lvl="0" rtl="0">
              <a:spcBef>
                <a:spcPts val="0"/>
              </a:spcBef>
              <a:buNone/>
            </a:pPr>
            <a:r>
              <a:rPr lang="en" sz="2000"/>
              <a:t>How to deal with promoters and 5’ UTR of melanoma?</a:t>
            </a:r>
          </a:p>
        </p:txBody>
      </p:sp>
      <p:pic>
        <p:nvPicPr>
          <p:cNvPr id="95" name="Shape 95"/>
          <p:cNvPicPr preferRelativeResize="0"/>
          <p:nvPr/>
        </p:nvPicPr>
        <p:blipFill>
          <a:blip r:embed="rId3">
            <a:alphaModFix/>
          </a:blip>
          <a:stretch>
            <a:fillRect/>
          </a:stretch>
        </p:blipFill>
        <p:spPr>
          <a:xfrm>
            <a:off x="1594712" y="832375"/>
            <a:ext cx="5458685" cy="422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63750" y="41550"/>
            <a:ext cx="8520600" cy="572700"/>
          </a:xfrm>
          <a:prstGeom prst="rect">
            <a:avLst/>
          </a:prstGeom>
        </p:spPr>
        <p:txBody>
          <a:bodyPr anchorCtr="0" anchor="t" bIns="91425" lIns="91425" rIns="91425" tIns="91425">
            <a:noAutofit/>
          </a:bodyPr>
          <a:lstStyle/>
          <a:p>
            <a:pPr lvl="0" rtl="0">
              <a:spcBef>
                <a:spcPts val="0"/>
              </a:spcBef>
              <a:buNone/>
            </a:pPr>
            <a:r>
              <a:rPr lang="en" sz="2000"/>
              <a:t>How to deal with promoters and 5’ UTR of melanoma?</a:t>
            </a:r>
          </a:p>
        </p:txBody>
      </p:sp>
      <p:sp>
        <p:nvSpPr>
          <p:cNvPr id="101" name="Shape 101"/>
          <p:cNvSpPr txBox="1"/>
          <p:nvPr/>
        </p:nvSpPr>
        <p:spPr>
          <a:xfrm>
            <a:off x="421625" y="3861200"/>
            <a:ext cx="8264700" cy="1162500"/>
          </a:xfrm>
          <a:prstGeom prst="rect">
            <a:avLst/>
          </a:prstGeom>
          <a:noFill/>
          <a:ln>
            <a:noFill/>
          </a:ln>
        </p:spPr>
        <p:txBody>
          <a:bodyPr anchorCtr="0" anchor="ctr" bIns="91425" lIns="91425" rIns="91425" tIns="91425">
            <a:noAutofit/>
          </a:bodyPr>
          <a:lstStyle/>
          <a:p>
            <a:pPr lvl="0" rtl="0">
              <a:spcBef>
                <a:spcPts val="0"/>
              </a:spcBef>
              <a:buNone/>
            </a:pPr>
            <a:r>
              <a:rPr lang="en" sz="1600">
                <a:solidFill>
                  <a:schemeClr val="dk1"/>
                </a:solidFill>
              </a:rPr>
              <a:t>For patient-centric paper we propose to restrict to validated driver mutations, instead of the PCAWG discovery. Eg. TERT promoter (Huang et al., Science 2013), NFKBIE promoter (Shain et al., Nature Genetics 2015)</a:t>
            </a:r>
          </a:p>
        </p:txBody>
      </p:sp>
      <p:pic>
        <p:nvPicPr>
          <p:cNvPr id="102" name="Shape 102"/>
          <p:cNvPicPr preferRelativeResize="0"/>
          <p:nvPr/>
        </p:nvPicPr>
        <p:blipFill>
          <a:blip r:embed="rId3">
            <a:alphaModFix/>
          </a:blip>
          <a:stretch>
            <a:fillRect/>
          </a:stretch>
        </p:blipFill>
        <p:spPr>
          <a:xfrm>
            <a:off x="625202" y="736918"/>
            <a:ext cx="3114372" cy="3054750"/>
          </a:xfrm>
          <a:prstGeom prst="rect">
            <a:avLst/>
          </a:prstGeom>
          <a:noFill/>
          <a:ln>
            <a:noFill/>
          </a:ln>
        </p:spPr>
      </p:pic>
      <p:pic>
        <p:nvPicPr>
          <p:cNvPr id="103" name="Shape 103"/>
          <p:cNvPicPr preferRelativeResize="0"/>
          <p:nvPr/>
        </p:nvPicPr>
        <p:blipFill>
          <a:blip r:embed="rId4">
            <a:alphaModFix/>
          </a:blip>
          <a:stretch>
            <a:fillRect/>
          </a:stretch>
        </p:blipFill>
        <p:spPr>
          <a:xfrm>
            <a:off x="4135999" y="730975"/>
            <a:ext cx="3061750" cy="3090426"/>
          </a:xfrm>
          <a:prstGeom prst="rect">
            <a:avLst/>
          </a:prstGeom>
          <a:noFill/>
          <a:ln>
            <a:noFill/>
          </a:ln>
        </p:spPr>
      </p:pic>
      <p:sp>
        <p:nvSpPr>
          <p:cNvPr id="104" name="Shape 104"/>
          <p:cNvSpPr txBox="1"/>
          <p:nvPr/>
        </p:nvSpPr>
        <p:spPr>
          <a:xfrm>
            <a:off x="7341850" y="3561825"/>
            <a:ext cx="1688700" cy="345000"/>
          </a:xfrm>
          <a:prstGeom prst="rect">
            <a:avLst/>
          </a:prstGeom>
          <a:noFill/>
          <a:ln>
            <a:noFill/>
          </a:ln>
        </p:spPr>
        <p:txBody>
          <a:bodyPr anchorCtr="0" anchor="t" bIns="91425" lIns="91425" rIns="91425" tIns="91425">
            <a:noAutofit/>
          </a:bodyPr>
          <a:lstStyle/>
          <a:p>
            <a:pPr lvl="0">
              <a:spcBef>
                <a:spcPts val="0"/>
              </a:spcBef>
              <a:buNone/>
            </a:pPr>
            <a:r>
              <a:rPr lang="en" sz="1000"/>
              <a:t>QQ-plots from </a:t>
            </a:r>
            <a:r>
              <a:rPr lang="en" sz="1000" u="sng">
                <a:solidFill>
                  <a:schemeClr val="hlink"/>
                </a:solidFill>
                <a:hlinkClick r:id="rId5"/>
              </a:rPr>
              <a:t>syn8035740</a:t>
            </a:r>
            <a:r>
              <a:rPr lang="en" sz="1000"/>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63750" y="41550"/>
            <a:ext cx="8520600" cy="572700"/>
          </a:xfrm>
          <a:prstGeom prst="rect">
            <a:avLst/>
          </a:prstGeom>
        </p:spPr>
        <p:txBody>
          <a:bodyPr anchorCtr="0" anchor="t" bIns="91425" lIns="91425" rIns="91425" tIns="91425">
            <a:noAutofit/>
          </a:bodyPr>
          <a:lstStyle/>
          <a:p>
            <a:pPr lvl="0" rtl="0">
              <a:spcBef>
                <a:spcPts val="0"/>
              </a:spcBef>
              <a:buNone/>
            </a:pPr>
            <a:r>
              <a:rPr lang="en" sz="2000"/>
              <a:t>How to deal with somatic hypermutations in lymphomas?</a:t>
            </a:r>
          </a:p>
        </p:txBody>
      </p:sp>
      <p:pic>
        <p:nvPicPr>
          <p:cNvPr id="110" name="Shape 110"/>
          <p:cNvPicPr preferRelativeResize="0"/>
          <p:nvPr/>
        </p:nvPicPr>
        <p:blipFill>
          <a:blip r:embed="rId3">
            <a:alphaModFix/>
          </a:blip>
          <a:stretch>
            <a:fillRect/>
          </a:stretch>
        </p:blipFill>
        <p:spPr>
          <a:xfrm>
            <a:off x="1730599" y="694250"/>
            <a:ext cx="5052124" cy="4424025"/>
          </a:xfrm>
          <a:prstGeom prst="rect">
            <a:avLst/>
          </a:prstGeom>
          <a:noFill/>
          <a:ln>
            <a:noFill/>
          </a:ln>
        </p:spPr>
      </p:pic>
      <p:sp>
        <p:nvSpPr>
          <p:cNvPr id="111" name="Shape 111"/>
          <p:cNvSpPr txBox="1"/>
          <p:nvPr/>
        </p:nvSpPr>
        <p:spPr>
          <a:xfrm>
            <a:off x="6897150" y="4656275"/>
            <a:ext cx="1730700" cy="462000"/>
          </a:xfrm>
          <a:prstGeom prst="rect">
            <a:avLst/>
          </a:prstGeom>
          <a:noFill/>
          <a:ln>
            <a:noFill/>
          </a:ln>
        </p:spPr>
        <p:txBody>
          <a:bodyPr anchorCtr="0" anchor="ctr" bIns="91425" lIns="91425" rIns="91425" tIns="91425">
            <a:noAutofit/>
          </a:bodyPr>
          <a:lstStyle/>
          <a:p>
            <a:pPr lvl="0" rtl="0">
              <a:spcBef>
                <a:spcPts val="0"/>
              </a:spcBef>
              <a:buNone/>
            </a:pPr>
            <a:r>
              <a:rPr lang="en" sz="1200">
                <a:solidFill>
                  <a:schemeClr val="dk1"/>
                </a:solidFill>
              </a:rPr>
              <a:t>L</a:t>
            </a:r>
            <a:r>
              <a:rPr lang="en" sz="1200">
                <a:solidFill>
                  <a:schemeClr val="dk1"/>
                </a:solidFill>
              </a:rPr>
              <a:t>ymph-BNHL</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