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9" r:id="rId4"/>
    <p:sldId id="258"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96"/>
    <p:restoredTop sz="80970"/>
  </p:normalViewPr>
  <p:slideViewPr>
    <p:cSldViewPr snapToGrid="0" snapToObjects="1">
      <p:cViewPr>
        <p:scale>
          <a:sx n="82" d="100"/>
          <a:sy n="82" d="100"/>
        </p:scale>
        <p:origin x="14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3D6C1-487A-214B-B8E8-ABDE5939002B}" type="datetimeFigureOut">
              <a:rPr lang="en-US" smtClean="0"/>
              <a:t>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B0F8E-60FD-EB44-B78A-8F67C5320079}" type="slidenum">
              <a:rPr lang="en-US" smtClean="0"/>
              <a:t>‹#›</a:t>
            </a:fld>
            <a:endParaRPr lang="en-US"/>
          </a:p>
        </p:txBody>
      </p:sp>
    </p:spTree>
    <p:extLst>
      <p:ext uri="{BB962C8B-B14F-4D97-AF65-F5344CB8AC3E}">
        <p14:creationId xmlns:p14="http://schemas.microsoft.com/office/powerpoint/2010/main" val="126343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Striated_muscle_tissue" TargetMode="External"/><Relationship Id="rId4" Type="http://schemas.openxmlformats.org/officeDocument/2006/relationships/hyperlink" Target="https://en.wikipedia.org/wiki/Skeletal_striated_muscle" TargetMode="External"/><Relationship Id="rId5" Type="http://schemas.openxmlformats.org/officeDocument/2006/relationships/hyperlink" Target="https://en.wikipedia.org/wiki/Myocytes" TargetMode="External"/><Relationship Id="rId6" Type="http://schemas.openxmlformats.org/officeDocument/2006/relationships/hyperlink" Target="https://en.wikipedia.org/wiki/Myogenesis" TargetMode="External"/><Relationship Id="rId7" Type="http://schemas.openxmlformats.org/officeDocument/2006/relationships/hyperlink" Target="https://en.wikipedia.org/wiki/Myofibrils"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9" Type="http://schemas.openxmlformats.org/officeDocument/2006/relationships/hyperlink" Target="https://en.wikipedia.org/wiki/Noncoding_DNA" TargetMode="External"/><Relationship Id="rId20" Type="http://schemas.openxmlformats.org/officeDocument/2006/relationships/hyperlink" Target="https://en.wikipedia.org/wiki/Frameshift" TargetMode="External"/><Relationship Id="rId21" Type="http://schemas.openxmlformats.org/officeDocument/2006/relationships/hyperlink" Target="https://en.wikipedia.org/wiki/Transcription_(genetics)" TargetMode="External"/><Relationship Id="rId22" Type="http://schemas.openxmlformats.org/officeDocument/2006/relationships/hyperlink" Target="https://en.wikipedia.org/wiki/Ribosomal_RNA" TargetMode="External"/><Relationship Id="rId10" Type="http://schemas.openxmlformats.org/officeDocument/2006/relationships/hyperlink" Target="https://en.wikipedia.org/wiki/Regulation_of_gene_expression" TargetMode="External"/><Relationship Id="rId11" Type="http://schemas.openxmlformats.org/officeDocument/2006/relationships/hyperlink" Target="https://en.wikipedia.org/wiki/Pseudogene#cite_note-pmid25391452-4" TargetMode="External"/><Relationship Id="rId12" Type="http://schemas.openxmlformats.org/officeDocument/2006/relationships/hyperlink" Target="https://en.wikipedia.org/wiki/Intron" TargetMode="External"/><Relationship Id="rId13" Type="http://schemas.openxmlformats.org/officeDocument/2006/relationships/hyperlink" Target="https://en.wikipedia.org/wiki/Promoter_(genetics)" TargetMode="External"/><Relationship Id="rId14" Type="http://schemas.openxmlformats.org/officeDocument/2006/relationships/hyperlink" Target="https://en.wikipedia.org/wiki/Messenger_RNA" TargetMode="External"/><Relationship Id="rId15" Type="http://schemas.openxmlformats.org/officeDocument/2006/relationships/hyperlink" Target="https://en.wikipedia.org/wiki/Chromosome" TargetMode="External"/><Relationship Id="rId16" Type="http://schemas.openxmlformats.org/officeDocument/2006/relationships/hyperlink" Target="https://en.wikipedia.org/wiki/Pseudogene#cite_note-5" TargetMode="External"/><Relationship Id="rId17" Type="http://schemas.openxmlformats.org/officeDocument/2006/relationships/hyperlink" Target="https://en.wikipedia.org/wiki/CpG_island" TargetMode="External"/><Relationship Id="rId18" Type="http://schemas.openxmlformats.org/officeDocument/2006/relationships/hyperlink" Target="https://en.wikipedia.org/wiki/RNA_splicing" TargetMode="External"/><Relationship Id="rId19" Type="http://schemas.openxmlformats.org/officeDocument/2006/relationships/hyperlink" Target="https://en.wikipedia.org/wiki/Stop_codon" TargetMode="External"/><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Gene" TargetMode="External"/><Relationship Id="rId4" Type="http://schemas.openxmlformats.org/officeDocument/2006/relationships/hyperlink" Target="https://en.wikipedia.org/wiki/Gene_expression" TargetMode="External"/><Relationship Id="rId5" Type="http://schemas.openxmlformats.org/officeDocument/2006/relationships/hyperlink" Target="https://en.wikipedia.org/wiki/Cell_(biology)" TargetMode="External"/><Relationship Id="rId6" Type="http://schemas.openxmlformats.org/officeDocument/2006/relationships/hyperlink" Target="https://en.wikipedia.org/wiki/Protein" TargetMode="External"/><Relationship Id="rId7" Type="http://schemas.openxmlformats.org/officeDocument/2006/relationships/hyperlink" Target="https://en.wikipedia.org/wiki/Pseudogene#cite_note-pmid3909943-3" TargetMode="External"/><Relationship Id="rId8" Type="http://schemas.openxmlformats.org/officeDocument/2006/relationships/hyperlink" Target="https://en.wikipedia.org/wiki/Mutatio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a:t>
            </a:fld>
            <a:endParaRPr lang="en-US"/>
          </a:p>
        </p:txBody>
      </p:sp>
    </p:spTree>
    <p:extLst>
      <p:ext uri="{BB962C8B-B14F-4D97-AF65-F5344CB8AC3E}">
        <p14:creationId xmlns:p14="http://schemas.microsoft.com/office/powerpoint/2010/main" val="24428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 heat map showing tissue expression of fetal tissue-restricted genes ordered by average expression across fetal tissues (left) and a zoom-in of the top 40 most abundant genes (right). The </a:t>
            </a:r>
            <a:r>
              <a:rPr lang="en-US" dirty="0" err="1" smtClean="0"/>
              <a:t>colour</a:t>
            </a:r>
            <a:r>
              <a:rPr lang="en-US" dirty="0" smtClean="0"/>
              <a:t> key indicates the spectral counts per gene.</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13</a:t>
            </a:fld>
            <a:endParaRPr lang="en-US"/>
          </a:p>
        </p:txBody>
      </p:sp>
    </p:spTree>
    <p:extLst>
      <p:ext uri="{BB962C8B-B14F-4D97-AF65-F5344CB8AC3E}">
        <p14:creationId xmlns:p14="http://schemas.microsoft.com/office/powerpoint/2010/main" val="2556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sarcomere</a:t>
            </a:r>
            <a:r>
              <a:rPr lang="en-US" sz="1200" b="0" i="0" kern="1200" dirty="0" smtClean="0">
                <a:solidFill>
                  <a:schemeClr val="tx1"/>
                </a:solidFill>
                <a:effectLst/>
                <a:latin typeface="+mn-lt"/>
                <a:ea typeface="+mn-ea"/>
                <a:cs typeface="+mn-cs"/>
              </a:rPr>
              <a:t> (Greek </a:t>
            </a:r>
            <a:r>
              <a:rPr lang="en-US" sz="1200" b="0" i="1" kern="1200" dirty="0" err="1" smtClean="0">
                <a:solidFill>
                  <a:schemeClr val="tx1"/>
                </a:solidFill>
                <a:effectLst/>
                <a:latin typeface="+mn-lt"/>
                <a:ea typeface="+mn-ea"/>
                <a:cs typeface="+mn-cs"/>
              </a:rPr>
              <a:t>sarx</a:t>
            </a:r>
            <a:r>
              <a:rPr lang="en-US" sz="1200" b="0" i="0" kern="1200" dirty="0" smtClean="0">
                <a:solidFill>
                  <a:schemeClr val="tx1"/>
                </a:solidFill>
                <a:effectLst/>
                <a:latin typeface="+mn-lt"/>
                <a:ea typeface="+mn-ea"/>
                <a:cs typeface="+mn-cs"/>
              </a:rPr>
              <a:t> "flesh", </a:t>
            </a:r>
            <a:r>
              <a:rPr lang="en-US" sz="1200" b="0" i="1" kern="1200" dirty="0" err="1" smtClean="0">
                <a:solidFill>
                  <a:schemeClr val="tx1"/>
                </a:solidFill>
                <a:effectLst/>
                <a:latin typeface="+mn-lt"/>
                <a:ea typeface="+mn-ea"/>
                <a:cs typeface="+mn-cs"/>
              </a:rPr>
              <a:t>meros</a:t>
            </a:r>
            <a:r>
              <a:rPr lang="en-US" sz="1200" b="0" i="0" kern="1200" dirty="0" smtClean="0">
                <a:solidFill>
                  <a:schemeClr val="tx1"/>
                </a:solidFill>
                <a:effectLst/>
                <a:latin typeface="+mn-lt"/>
                <a:ea typeface="+mn-ea"/>
                <a:cs typeface="+mn-cs"/>
              </a:rPr>
              <a:t> "part") is the basic unit of </a:t>
            </a:r>
            <a:r>
              <a:rPr lang="en-US" sz="1200" b="0" i="0" u="none" strike="noStrike" kern="1200" dirty="0" smtClean="0">
                <a:solidFill>
                  <a:schemeClr val="tx1"/>
                </a:solidFill>
                <a:effectLst/>
                <a:latin typeface="+mn-lt"/>
                <a:ea typeface="+mn-ea"/>
                <a:cs typeface="+mn-cs"/>
                <a:hlinkClick r:id="rId3" tooltip="Striated muscle tissue"/>
              </a:rPr>
              <a:t>striated muscle tissue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Skeletal striated muscle"/>
              </a:rPr>
              <a:t>Skeletal muscles</a:t>
            </a:r>
            <a:r>
              <a:rPr lang="en-US" sz="1200" b="0" i="0" kern="1200" dirty="0" smtClean="0">
                <a:solidFill>
                  <a:schemeClr val="tx1"/>
                </a:solidFill>
                <a:effectLst/>
                <a:latin typeface="+mn-lt"/>
                <a:ea typeface="+mn-ea"/>
                <a:cs typeface="+mn-cs"/>
              </a:rPr>
              <a:t> are composed of tubular muscle cells (</a:t>
            </a:r>
            <a:r>
              <a:rPr lang="en-US" sz="1200" b="0" i="0" u="none" strike="noStrike" kern="1200" dirty="0" smtClean="0">
                <a:solidFill>
                  <a:schemeClr val="tx1"/>
                </a:solidFill>
                <a:effectLst/>
                <a:latin typeface="+mn-lt"/>
                <a:ea typeface="+mn-ea"/>
                <a:cs typeface="+mn-cs"/>
                <a:hlinkClick r:id="rId5" tooltip="Myocytes"/>
              </a:rPr>
              <a:t>myocytes</a:t>
            </a:r>
            <a:r>
              <a:rPr lang="en-US" sz="1200" b="0" i="0" kern="1200" dirty="0" smtClean="0">
                <a:solidFill>
                  <a:schemeClr val="tx1"/>
                </a:solidFill>
                <a:effectLst/>
                <a:latin typeface="+mn-lt"/>
                <a:ea typeface="+mn-ea"/>
                <a:cs typeface="+mn-cs"/>
              </a:rPr>
              <a:t> called </a:t>
            </a:r>
            <a:r>
              <a:rPr lang="en-US" sz="1200" b="1" i="0" kern="1200" dirty="0" smtClean="0">
                <a:solidFill>
                  <a:schemeClr val="tx1"/>
                </a:solidFill>
                <a:effectLst/>
                <a:latin typeface="+mn-lt"/>
                <a:ea typeface="+mn-ea"/>
                <a:cs typeface="+mn-cs"/>
              </a:rPr>
              <a:t>muscle fibers</a:t>
            </a:r>
            <a:r>
              <a:rPr lang="en-US" sz="1200" b="0" i="0" kern="1200" dirty="0" smtClean="0">
                <a:solidFill>
                  <a:schemeClr val="tx1"/>
                </a:solidFill>
                <a:effectLst/>
                <a:latin typeface="+mn-lt"/>
                <a:ea typeface="+mn-ea"/>
                <a:cs typeface="+mn-cs"/>
              </a:rPr>
              <a:t> or </a:t>
            </a:r>
            <a:r>
              <a:rPr lang="en-US" sz="1200" b="1" i="0" kern="1200" dirty="0" err="1" smtClean="0">
                <a:solidFill>
                  <a:schemeClr val="tx1"/>
                </a:solidFill>
                <a:effectLst/>
                <a:latin typeface="+mn-lt"/>
                <a:ea typeface="+mn-ea"/>
                <a:cs typeface="+mn-cs"/>
              </a:rPr>
              <a:t>myofibers</a:t>
            </a:r>
            <a:r>
              <a:rPr lang="en-US" sz="1200" b="0" i="0" kern="1200" dirty="0" smtClean="0">
                <a:solidFill>
                  <a:schemeClr val="tx1"/>
                </a:solidFill>
                <a:effectLst/>
                <a:latin typeface="+mn-lt"/>
                <a:ea typeface="+mn-ea"/>
                <a:cs typeface="+mn-cs"/>
              </a:rPr>
              <a:t>) which are formed in a process known as </a:t>
            </a:r>
            <a:r>
              <a:rPr lang="en-US" sz="1200" b="0" i="0" u="none" strike="noStrike" kern="1200" dirty="0" smtClean="0">
                <a:solidFill>
                  <a:schemeClr val="tx1"/>
                </a:solidFill>
                <a:effectLst/>
                <a:latin typeface="+mn-lt"/>
                <a:ea typeface="+mn-ea"/>
                <a:cs typeface="+mn-cs"/>
                <a:hlinkClick r:id="rId6" tooltip="Myogenesis"/>
              </a:rPr>
              <a:t>myogenesis</a:t>
            </a:r>
            <a:r>
              <a:rPr lang="en-US" sz="1200" b="0" i="0" kern="1200" dirty="0" smtClean="0">
                <a:solidFill>
                  <a:schemeClr val="tx1"/>
                </a:solidFill>
                <a:effectLst/>
                <a:latin typeface="+mn-lt"/>
                <a:ea typeface="+mn-ea"/>
                <a:cs typeface="+mn-cs"/>
              </a:rPr>
              <a:t>. Muscle fibers contain numerous tubular </a:t>
            </a:r>
            <a:r>
              <a:rPr lang="en-US" sz="1200" b="0" i="0" u="none" strike="noStrike" kern="1200" dirty="0" smtClean="0">
                <a:solidFill>
                  <a:schemeClr val="tx1"/>
                </a:solidFill>
                <a:effectLst/>
                <a:latin typeface="+mn-lt"/>
                <a:ea typeface="+mn-ea"/>
                <a:cs typeface="+mn-cs"/>
                <a:hlinkClick r:id="rId7" tooltip="Myofibrils"/>
              </a:rPr>
              <a:t>myofibrils</a:t>
            </a:r>
            <a:r>
              <a:rPr lang="en-US" sz="1200" b="0" i="0" kern="1200" dirty="0" smtClean="0">
                <a:solidFill>
                  <a:schemeClr val="tx1"/>
                </a:solidFill>
                <a:effectLst/>
                <a:latin typeface="+mn-lt"/>
                <a:ea typeface="+mn-ea"/>
                <a:cs typeface="+mn-cs"/>
              </a:rPr>
              <a:t>. Myofibrils are composed of repeating sections of sarcomeres, which appear under the microscope as alternating dark and light bands. Sarcomeres are composed of long, fibrous proteins as filaments that slide past each other when a muscle contracts or relaxes.</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14</a:t>
            </a:fld>
            <a:endParaRPr lang="en-US"/>
          </a:p>
        </p:txBody>
      </p:sp>
    </p:spTree>
    <p:extLst>
      <p:ext uri="{BB962C8B-B14F-4D97-AF65-F5344CB8AC3E}">
        <p14:creationId xmlns:p14="http://schemas.microsoft.com/office/powerpoint/2010/main" val="586922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Sensitivity</a:t>
            </a:r>
            <a:r>
              <a:rPr lang="en-US" b="1" baseline="0" dirty="0" smtClean="0"/>
              <a:t> (true positive) as a function of fall-out (false positive)”</a:t>
            </a:r>
          </a:p>
          <a:p>
            <a:r>
              <a:rPr lang="en-US" b="0" baseline="0" dirty="0" smtClean="0"/>
              <a:t>Built using probability density functions of true/false-positive rate and plotting their cumulative density</a:t>
            </a:r>
          </a:p>
          <a:p>
            <a:endParaRPr lang="en-US" b="0" baseline="0" dirty="0" smtClean="0"/>
          </a:p>
          <a:p>
            <a:r>
              <a:rPr lang="en-US" b="0" baseline="0" dirty="0" smtClean="0"/>
              <a:t>Upper </a:t>
            </a:r>
            <a:r>
              <a:rPr lang="mr-IN" b="0" baseline="0" dirty="0" smtClean="0"/>
              <a:t>–</a:t>
            </a:r>
            <a:r>
              <a:rPr lang="en-US" b="0" baseline="0" dirty="0" smtClean="0"/>
              <a:t>right is perfect classifier,</a:t>
            </a:r>
            <a:endParaRPr lang="en-US" b="0" dirty="0" smtClean="0"/>
          </a:p>
          <a:p>
            <a:r>
              <a:rPr lang="en-US" dirty="0" smtClean="0"/>
              <a:t>An ROC curve showing a comparison of the performance of the current data set (blue, area under the curve (AUC) 5 0.762) with 111 individual gene expression data sets (orange) and a composite of the 111 individual data sets (red, AUC 5 0.692).</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15</a:t>
            </a:fld>
            <a:endParaRPr lang="en-US"/>
          </a:p>
        </p:txBody>
      </p:sp>
    </p:spTree>
    <p:extLst>
      <p:ext uri="{BB962C8B-B14F-4D97-AF65-F5344CB8AC3E}">
        <p14:creationId xmlns:p14="http://schemas.microsoft.com/office/powerpoint/2010/main" val="209680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Sensitivity</a:t>
            </a:r>
            <a:r>
              <a:rPr lang="en-US" b="1" baseline="0" dirty="0" smtClean="0"/>
              <a:t> (true positive) as a function of fall-out (false positive)”</a:t>
            </a:r>
          </a:p>
          <a:p>
            <a:r>
              <a:rPr lang="en-US" b="0" baseline="0" dirty="0" smtClean="0"/>
              <a:t>Built using probability density functions of true/false-positive rate and plotting their cumulative density</a:t>
            </a:r>
          </a:p>
          <a:p>
            <a:endParaRPr lang="en-US" b="0" baseline="0" dirty="0" smtClean="0"/>
          </a:p>
          <a:p>
            <a:r>
              <a:rPr lang="en-US" b="0" baseline="0" dirty="0" smtClean="0"/>
              <a:t>Upper </a:t>
            </a:r>
            <a:r>
              <a:rPr lang="mr-IN" b="0" baseline="0" dirty="0" smtClean="0"/>
              <a:t>–</a:t>
            </a:r>
            <a:r>
              <a:rPr lang="en-US" b="0" baseline="0" dirty="0" smtClean="0"/>
              <a:t>right is </a:t>
            </a:r>
            <a:r>
              <a:rPr lang="en-US" b="0" baseline="0" smtClean="0"/>
              <a:t>perfect classifier,</a:t>
            </a:r>
            <a:endParaRPr lang="en-US" b="0" smtClean="0"/>
          </a:p>
          <a:p>
            <a:r>
              <a:rPr lang="en-US" dirty="0" smtClean="0"/>
              <a:t>An ROC curve showing a comparison of the performance of the current data set (blue, area under the curve (AUC) 5 0.762) with 111 individual gene expression data sets (orange) and a composite of the 111 individual data sets (red, AUC 5 0.692).</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16</a:t>
            </a:fld>
            <a:endParaRPr lang="en-US"/>
          </a:p>
        </p:txBody>
      </p:sp>
    </p:spTree>
    <p:extLst>
      <p:ext uri="{BB962C8B-B14F-4D97-AF65-F5344CB8AC3E}">
        <p14:creationId xmlns:p14="http://schemas.microsoft.com/office/powerpoint/2010/main" val="853875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Sensitivity</a:t>
            </a:r>
            <a:r>
              <a:rPr lang="en-US" b="1" baseline="0" dirty="0" smtClean="0"/>
              <a:t> (true positive) as a function of fall-out (false positive)”</a:t>
            </a:r>
          </a:p>
          <a:p>
            <a:r>
              <a:rPr lang="en-US" b="0" baseline="0" dirty="0" smtClean="0"/>
              <a:t>Built using probability density functions of true/false-positive rate and plotting their cumulative density</a:t>
            </a:r>
          </a:p>
          <a:p>
            <a:endParaRPr lang="en-US" b="0" baseline="0" dirty="0" smtClean="0"/>
          </a:p>
          <a:p>
            <a:r>
              <a:rPr lang="en-US" b="0" baseline="0" dirty="0" smtClean="0"/>
              <a:t>Upper </a:t>
            </a:r>
            <a:r>
              <a:rPr lang="mr-IN" b="0" baseline="0" dirty="0" smtClean="0"/>
              <a:t>–</a:t>
            </a:r>
            <a:r>
              <a:rPr lang="en-US" b="0" baseline="0" dirty="0" smtClean="0"/>
              <a:t>right is </a:t>
            </a:r>
            <a:r>
              <a:rPr lang="en-US" b="0" baseline="0" smtClean="0"/>
              <a:t>perfect classifier,</a:t>
            </a:r>
            <a:endParaRPr lang="en-US" b="0" smtClean="0"/>
          </a:p>
          <a:p>
            <a:r>
              <a:rPr lang="en-US" dirty="0" smtClean="0"/>
              <a:t>An ROC curve showing a comparison of the performance of the current data set (blue, area under the curve (AUC) 5 0.762) with 111 individual gene expression data sets (orange) and a composite of the 111 individual data sets (red, AUC 5 0.692).</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17</a:t>
            </a:fld>
            <a:endParaRPr lang="en-US"/>
          </a:p>
        </p:txBody>
      </p:sp>
    </p:spTree>
    <p:extLst>
      <p:ext uri="{BB962C8B-B14F-4D97-AF65-F5344CB8AC3E}">
        <p14:creationId xmlns:p14="http://schemas.microsoft.com/office/powerpoint/2010/main" val="521790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Developmental stage-specific differential expression of protein complexes in fetal and adult liver tissues. Heat map shows protein complexes with less than or equal to half of their subunits expressed in one of the tissue types. The darker the </a:t>
            </a:r>
            <a:r>
              <a:rPr lang="en-US" dirty="0" err="1" smtClean="0"/>
              <a:t>colour</a:t>
            </a:r>
            <a:r>
              <a:rPr lang="en-US" dirty="0" smtClean="0"/>
              <a:t>, the greater the number of expressed subunits.</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18</a:t>
            </a:fld>
            <a:endParaRPr lang="en-US"/>
          </a:p>
        </p:txBody>
      </p:sp>
    </p:spTree>
    <p:extLst>
      <p:ext uri="{BB962C8B-B14F-4D97-AF65-F5344CB8AC3E}">
        <p14:creationId xmlns:p14="http://schemas.microsoft.com/office/powerpoint/2010/main" val="1512332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Exon structure of three known isoforms of FYN (left) along with abundance of isoform-specific peptides detected in the indicated cells/tissues (right). The </a:t>
            </a:r>
            <a:r>
              <a:rPr lang="en-US" dirty="0" err="1" smtClean="0"/>
              <a:t>colour</a:t>
            </a:r>
            <a:r>
              <a:rPr lang="en-US" dirty="0" smtClean="0"/>
              <a:t> key indicates a relative expression based on the spectral counts of isoform-specific peptides detected.</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19</a:t>
            </a:fld>
            <a:endParaRPr lang="en-US"/>
          </a:p>
        </p:txBody>
      </p:sp>
    </p:spTree>
    <p:extLst>
      <p:ext uri="{BB962C8B-B14F-4D97-AF65-F5344CB8AC3E}">
        <p14:creationId xmlns:p14="http://schemas.microsoft.com/office/powerpoint/2010/main" val="1988300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20S constitutive proteasome and 20S immunoproteasome core complexes. Expression of their corresponding components are depicted by a heat map (red indicates higher expression) in the Human Proteome Map portal.</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20</a:t>
            </a:fld>
            <a:endParaRPr lang="en-US"/>
          </a:p>
        </p:txBody>
      </p:sp>
    </p:spTree>
    <p:extLst>
      <p:ext uri="{BB962C8B-B14F-4D97-AF65-F5344CB8AC3E}">
        <p14:creationId xmlns:p14="http://schemas.microsoft.com/office/powerpoint/2010/main" val="78034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overview of the multiple databases used in the </a:t>
            </a:r>
            <a:r>
              <a:rPr lang="en-US" dirty="0" err="1" smtClean="0"/>
              <a:t>proteogenomic</a:t>
            </a:r>
            <a:r>
              <a:rPr lang="en-US" dirty="0" smtClean="0"/>
              <a:t> analysis. A subset of peptides corresponding to genome search-specific peptides were synthesized and </a:t>
            </a:r>
            <a:r>
              <a:rPr lang="en-US" dirty="0" err="1" smtClean="0"/>
              <a:t>analysed</a:t>
            </a:r>
            <a:r>
              <a:rPr lang="en-US" dirty="0" smtClean="0"/>
              <a:t> by mass spectrometry.</a:t>
            </a:r>
          </a:p>
          <a:p>
            <a:endParaRPr lang="en-US" dirty="0" smtClean="0"/>
          </a:p>
          <a:p>
            <a:r>
              <a:rPr lang="en-US" dirty="0" smtClean="0"/>
              <a:t>. More importantly, we discovered 808 novel annotations of the human genome including translation of 140 pseudogenes, 44 novel ORFs, 106 novel coding regions/ exons within annotated gene structures and 110 gene/protein/exon </a:t>
            </a:r>
            <a:r>
              <a:rPr lang="en-US" dirty="0" err="1" smtClean="0"/>
              <a:t>exten</a:t>
            </a:r>
            <a:r>
              <a:rPr lang="en-US" dirty="0" smtClean="0"/>
              <a:t>- </a:t>
            </a:r>
            <a:r>
              <a:rPr lang="en-US" dirty="0" err="1" smtClean="0"/>
              <a:t>sion</a:t>
            </a:r>
            <a:r>
              <a:rPr lang="en-US" dirty="0" smtClean="0"/>
              <a:t> events in addition to 198 novel protein N termini and 201 novel </a:t>
            </a:r>
            <a:r>
              <a:rPr lang="en-US" dirty="0" err="1" smtClean="0"/>
              <a:t>signalpeptide</a:t>
            </a:r>
            <a:r>
              <a:rPr lang="en-US" dirty="0" smtClean="0"/>
              <a:t> cleavage sites</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22</a:t>
            </a:fld>
            <a:endParaRPr lang="en-US"/>
          </a:p>
        </p:txBody>
      </p:sp>
    </p:spTree>
    <p:extLst>
      <p:ext uri="{BB962C8B-B14F-4D97-AF65-F5344CB8AC3E}">
        <p14:creationId xmlns:p14="http://schemas.microsoft.com/office/powerpoint/2010/main" val="144188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Pseudogenes</a:t>
            </a:r>
            <a:r>
              <a:rPr lang="en-US" sz="1200" b="0" i="0" kern="1200" dirty="0" smtClean="0">
                <a:solidFill>
                  <a:schemeClr val="tx1"/>
                </a:solidFill>
                <a:effectLst/>
                <a:latin typeface="+mn-lt"/>
                <a:ea typeface="+mn-ea"/>
                <a:cs typeface="+mn-cs"/>
              </a:rPr>
              <a:t> are segments of DNA that are related to real </a:t>
            </a:r>
            <a:r>
              <a:rPr lang="en-US" sz="1200" b="0" i="0" u="none" strike="noStrike" kern="1200" dirty="0" smtClean="0">
                <a:solidFill>
                  <a:schemeClr val="tx1"/>
                </a:solidFill>
                <a:effectLst/>
                <a:latin typeface="+mn-lt"/>
                <a:ea typeface="+mn-ea"/>
                <a:cs typeface="+mn-cs"/>
                <a:hlinkClick r:id="rId3" tooltip="Gene"/>
              </a:rPr>
              <a:t>genes</a:t>
            </a:r>
            <a:r>
              <a:rPr lang="en-US" sz="1200" b="0" i="0" kern="1200" dirty="0" smtClean="0">
                <a:solidFill>
                  <a:schemeClr val="tx1"/>
                </a:solidFill>
                <a:effectLst/>
                <a:latin typeface="+mn-lt"/>
                <a:ea typeface="+mn-ea"/>
                <a:cs typeface="+mn-cs"/>
              </a:rPr>
              <a:t>. Pseudogenes have lost at least some of the ability their real gene relative has in </a:t>
            </a:r>
            <a:r>
              <a:rPr lang="en-US" sz="1200" b="0" i="0" u="none" strike="noStrike" kern="1200" dirty="0" smtClean="0">
                <a:solidFill>
                  <a:schemeClr val="tx1"/>
                </a:solidFill>
                <a:effectLst/>
                <a:latin typeface="+mn-lt"/>
                <a:ea typeface="+mn-ea"/>
                <a:cs typeface="+mn-cs"/>
                <a:hlinkClick r:id="rId4" tooltip="Gene expression"/>
              </a:rPr>
              <a:t>gene expression</a:t>
            </a:r>
            <a:r>
              <a:rPr lang="en-US" sz="1200" b="0" i="0" kern="1200" dirty="0" smtClean="0">
                <a:solidFill>
                  <a:schemeClr val="tx1"/>
                </a:solidFill>
                <a:effectLst/>
                <a:latin typeface="+mn-lt"/>
                <a:ea typeface="+mn-ea"/>
                <a:cs typeface="+mn-cs"/>
              </a:rPr>
              <a:t> within the </a:t>
            </a:r>
            <a:r>
              <a:rPr lang="en-US" sz="1200" b="0" i="0" u="none" strike="noStrike" kern="1200" dirty="0" smtClean="0">
                <a:solidFill>
                  <a:schemeClr val="tx1"/>
                </a:solidFill>
                <a:effectLst/>
                <a:latin typeface="+mn-lt"/>
                <a:ea typeface="+mn-ea"/>
                <a:cs typeface="+mn-cs"/>
                <a:hlinkClick r:id="rId5" tooltip="Cell (biology)"/>
              </a:rPr>
              <a:t>cell</a:t>
            </a:r>
            <a:r>
              <a:rPr lang="en-US" sz="1200" b="0" i="0" kern="1200" dirty="0" smtClean="0">
                <a:solidFill>
                  <a:schemeClr val="tx1"/>
                </a:solidFill>
                <a:effectLst/>
                <a:latin typeface="+mn-lt"/>
                <a:ea typeface="+mn-ea"/>
                <a:cs typeface="+mn-cs"/>
              </a:rPr>
              <a:t> or their ability to code </a:t>
            </a:r>
            <a:r>
              <a:rPr lang="en-US" sz="1200" b="0" i="0" u="none" strike="noStrike" kern="1200" dirty="0" smtClean="0">
                <a:solidFill>
                  <a:schemeClr val="tx1"/>
                </a:solidFill>
                <a:effectLst/>
                <a:latin typeface="+mn-lt"/>
                <a:ea typeface="+mn-ea"/>
                <a:cs typeface="+mn-cs"/>
                <a:hlinkClick r:id="rId6" tooltip="Protein"/>
              </a:rPr>
              <a:t>protein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7"/>
              </a:rPr>
              <a:t>[3]</a:t>
            </a:r>
            <a:r>
              <a:rPr lang="en-US" sz="1200" b="0" i="0" kern="1200" dirty="0" smtClean="0">
                <a:solidFill>
                  <a:schemeClr val="tx1"/>
                </a:solidFill>
                <a:effectLst/>
                <a:latin typeface="+mn-lt"/>
                <a:ea typeface="+mn-ea"/>
                <a:cs typeface="+mn-cs"/>
              </a:rPr>
              <a:t> Pseudogenes often result from the accumulation of multiple </a:t>
            </a:r>
            <a:r>
              <a:rPr lang="en-US" sz="1200" b="0" i="0" u="none" strike="noStrike" kern="1200" dirty="0" smtClean="0">
                <a:solidFill>
                  <a:schemeClr val="tx1"/>
                </a:solidFill>
                <a:effectLst/>
                <a:latin typeface="+mn-lt"/>
                <a:ea typeface="+mn-ea"/>
                <a:cs typeface="+mn-cs"/>
                <a:hlinkClick r:id="rId8" tooltip="Mutation"/>
              </a:rPr>
              <a:t>mutations</a:t>
            </a:r>
            <a:r>
              <a:rPr lang="en-US" sz="1200" b="0" i="0" kern="1200" dirty="0" smtClean="0">
                <a:solidFill>
                  <a:schemeClr val="tx1"/>
                </a:solidFill>
                <a:effectLst/>
                <a:latin typeface="+mn-lt"/>
                <a:ea typeface="+mn-ea"/>
                <a:cs typeface="+mn-cs"/>
              </a:rPr>
              <a:t> within a gene whose product is not required for the survival of the organism. Although not </a:t>
            </a:r>
            <a:r>
              <a:rPr lang="en-US" sz="1200" b="0" i="1" kern="1200" dirty="0" smtClean="0">
                <a:solidFill>
                  <a:schemeClr val="tx1"/>
                </a:solidFill>
                <a:effectLst/>
                <a:latin typeface="+mn-lt"/>
                <a:ea typeface="+mn-ea"/>
                <a:cs typeface="+mn-cs"/>
              </a:rPr>
              <a:t>fully</a:t>
            </a:r>
            <a:r>
              <a:rPr lang="en-US" sz="1200" b="0" i="0" kern="1200" dirty="0" smtClean="0">
                <a:solidFill>
                  <a:schemeClr val="tx1"/>
                </a:solidFill>
                <a:effectLst/>
                <a:latin typeface="+mn-lt"/>
                <a:ea typeface="+mn-ea"/>
                <a:cs typeface="+mn-cs"/>
              </a:rPr>
              <a:t> functional, pseudogenes may be functional, similar to other kinds of </a:t>
            </a:r>
            <a:r>
              <a:rPr lang="en-US" sz="1200" b="0" i="0" u="none" strike="noStrike" kern="1200" dirty="0" smtClean="0">
                <a:solidFill>
                  <a:schemeClr val="tx1"/>
                </a:solidFill>
                <a:effectLst/>
                <a:latin typeface="+mn-lt"/>
                <a:ea typeface="+mn-ea"/>
                <a:cs typeface="+mn-cs"/>
                <a:hlinkClick r:id="rId9" tooltip="Noncoding DNA"/>
              </a:rPr>
              <a:t>noncoding DNA</a:t>
            </a:r>
            <a:r>
              <a:rPr lang="en-US" sz="1200" b="0" i="0" kern="1200" dirty="0" smtClean="0">
                <a:solidFill>
                  <a:schemeClr val="tx1"/>
                </a:solidFill>
                <a:effectLst/>
                <a:latin typeface="+mn-lt"/>
                <a:ea typeface="+mn-ea"/>
                <a:cs typeface="+mn-cs"/>
              </a:rPr>
              <a:t>, which can perform </a:t>
            </a:r>
            <a:r>
              <a:rPr lang="en-US" sz="1200" b="0" i="0" u="none" strike="noStrike" kern="1200" dirty="0" smtClean="0">
                <a:solidFill>
                  <a:schemeClr val="tx1"/>
                </a:solidFill>
                <a:effectLst/>
                <a:latin typeface="+mn-lt"/>
                <a:ea typeface="+mn-ea"/>
                <a:cs typeface="+mn-cs"/>
                <a:hlinkClick r:id="rId10" tooltip="Regulation of gene expression"/>
              </a:rPr>
              <a:t>regulatory functions</a:t>
            </a:r>
            <a:r>
              <a:rPr lang="en-US" sz="1200" b="0" i="0" kern="1200" dirty="0" smtClean="0">
                <a:solidFill>
                  <a:schemeClr val="tx1"/>
                </a:solidFill>
                <a:effectLst/>
                <a:latin typeface="+mn-lt"/>
                <a:ea typeface="+mn-ea"/>
                <a:cs typeface="+mn-cs"/>
              </a:rPr>
              <a:t>. The "pseudo" in "pseudogene" implies a variation in sequence relative to the parent coding gene, but does not necessarily indicate pseudo-function. Despite being non-coding, many pseudogenes have important roles in normal physiology and abnormal pathology.</a:t>
            </a:r>
            <a:r>
              <a:rPr lang="en-US" sz="1200" b="0" i="0" u="none" strike="noStrike" kern="1200" baseline="30000" dirty="0" smtClean="0">
                <a:solidFill>
                  <a:schemeClr val="tx1"/>
                </a:solidFill>
                <a:effectLst/>
                <a:latin typeface="+mn-lt"/>
                <a:ea typeface="+mn-ea"/>
                <a:cs typeface="+mn-cs"/>
                <a:hlinkClick r:id="rId11"/>
              </a:rPr>
              <a:t>[4]</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Although some pseudogenes do not have </a:t>
            </a:r>
            <a:r>
              <a:rPr lang="en-US" sz="1200" b="0" i="0" u="none" strike="noStrike" kern="1200" dirty="0" smtClean="0">
                <a:solidFill>
                  <a:schemeClr val="tx1"/>
                </a:solidFill>
                <a:effectLst/>
                <a:latin typeface="+mn-lt"/>
                <a:ea typeface="+mn-ea"/>
                <a:cs typeface="+mn-cs"/>
                <a:hlinkClick r:id="rId12" tooltip="Intron"/>
              </a:rPr>
              <a:t>introns</a:t>
            </a:r>
            <a:r>
              <a:rPr lang="en-US" sz="1200" b="0" i="0" kern="1200" dirty="0" smtClean="0">
                <a:solidFill>
                  <a:schemeClr val="tx1"/>
                </a:solidFill>
                <a:effectLst/>
                <a:latin typeface="+mn-lt"/>
                <a:ea typeface="+mn-ea"/>
                <a:cs typeface="+mn-cs"/>
              </a:rPr>
              <a:t> or </a:t>
            </a:r>
            <a:r>
              <a:rPr lang="en-US" sz="1200" b="0" i="0" u="none" strike="noStrike" kern="1200" dirty="0" smtClean="0">
                <a:solidFill>
                  <a:schemeClr val="tx1"/>
                </a:solidFill>
                <a:effectLst/>
                <a:latin typeface="+mn-lt"/>
                <a:ea typeface="+mn-ea"/>
                <a:cs typeface="+mn-cs"/>
                <a:hlinkClick r:id="rId13" tooltip="Promoter (genetics)"/>
              </a:rPr>
              <a:t>promoters</a:t>
            </a:r>
            <a:r>
              <a:rPr lang="en-US" sz="1200" b="0" i="0" kern="1200" dirty="0" smtClean="0">
                <a:solidFill>
                  <a:schemeClr val="tx1"/>
                </a:solidFill>
                <a:effectLst/>
                <a:latin typeface="+mn-lt"/>
                <a:ea typeface="+mn-ea"/>
                <a:cs typeface="+mn-cs"/>
              </a:rPr>
              <a:t> (such pseudogenes are copied from </a:t>
            </a:r>
            <a:r>
              <a:rPr lang="en-US" sz="1200" b="0" i="0" u="none" strike="noStrike" kern="1200" dirty="0" smtClean="0">
                <a:solidFill>
                  <a:schemeClr val="tx1"/>
                </a:solidFill>
                <a:effectLst/>
                <a:latin typeface="+mn-lt"/>
                <a:ea typeface="+mn-ea"/>
                <a:cs typeface="+mn-cs"/>
                <a:hlinkClick r:id="rId14" tooltip="Messenger RNA"/>
              </a:rPr>
              <a:t>messenger RNA</a:t>
            </a:r>
            <a:r>
              <a:rPr lang="en-US" sz="1200" b="0" i="0" kern="1200" dirty="0" smtClean="0">
                <a:solidFill>
                  <a:schemeClr val="tx1"/>
                </a:solidFill>
                <a:effectLst/>
                <a:latin typeface="+mn-lt"/>
                <a:ea typeface="+mn-ea"/>
                <a:cs typeface="+mn-cs"/>
              </a:rPr>
              <a:t> and incorporated into the </a:t>
            </a:r>
            <a:r>
              <a:rPr lang="en-US" sz="1200" b="0" i="0" u="none" strike="noStrike" kern="1200" dirty="0" smtClean="0">
                <a:solidFill>
                  <a:schemeClr val="tx1"/>
                </a:solidFill>
                <a:effectLst/>
                <a:latin typeface="+mn-lt"/>
                <a:ea typeface="+mn-ea"/>
                <a:cs typeface="+mn-cs"/>
                <a:hlinkClick r:id="rId15" tooltip="Chromosome"/>
              </a:rPr>
              <a:t>chromosome</a:t>
            </a:r>
            <a:r>
              <a:rPr lang="en-US" sz="1200" b="0" i="0" kern="1200" dirty="0" smtClean="0">
                <a:solidFill>
                  <a:schemeClr val="tx1"/>
                </a:solidFill>
                <a:effectLst/>
                <a:latin typeface="+mn-lt"/>
                <a:ea typeface="+mn-ea"/>
                <a:cs typeface="+mn-cs"/>
              </a:rPr>
              <a:t>, and are called "processed pseudogenes"),</a:t>
            </a:r>
            <a:r>
              <a:rPr lang="en-US" sz="1200" b="0" i="0" u="none" strike="noStrike" kern="1200" baseline="30000" dirty="0" smtClean="0">
                <a:solidFill>
                  <a:schemeClr val="tx1"/>
                </a:solidFill>
                <a:effectLst/>
                <a:latin typeface="+mn-lt"/>
                <a:ea typeface="+mn-ea"/>
                <a:cs typeface="+mn-cs"/>
                <a:hlinkClick r:id="rId16"/>
              </a:rPr>
              <a:t>[5]</a:t>
            </a:r>
            <a:r>
              <a:rPr lang="en-US" sz="1200" b="0" i="0" kern="1200" dirty="0" smtClean="0">
                <a:solidFill>
                  <a:schemeClr val="tx1"/>
                </a:solidFill>
                <a:effectLst/>
                <a:latin typeface="+mn-lt"/>
                <a:ea typeface="+mn-ea"/>
                <a:cs typeface="+mn-cs"/>
              </a:rPr>
              <a:t> others have some gene-like features such as promoters, </a:t>
            </a:r>
            <a:r>
              <a:rPr lang="en-US" sz="1200" b="0" i="0" u="none" strike="noStrike" kern="1200" dirty="0" smtClean="0">
                <a:solidFill>
                  <a:schemeClr val="tx1"/>
                </a:solidFill>
                <a:effectLst/>
                <a:latin typeface="+mn-lt"/>
                <a:ea typeface="+mn-ea"/>
                <a:cs typeface="+mn-cs"/>
                <a:hlinkClick r:id="rId17" tooltip="CpG island"/>
              </a:rPr>
              <a:t>CpG islands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8" tooltip="RNA splicing"/>
              </a:rPr>
              <a:t>splice sites</a:t>
            </a:r>
            <a:r>
              <a:rPr lang="en-US" sz="1200" b="0" i="0" kern="1200" dirty="0" smtClean="0">
                <a:solidFill>
                  <a:schemeClr val="tx1"/>
                </a:solidFill>
                <a:effectLst/>
                <a:latin typeface="+mn-lt"/>
                <a:ea typeface="+mn-ea"/>
                <a:cs typeface="+mn-cs"/>
              </a:rPr>
              <a:t>. They are different from normal genes due to either a lack of protein-coding ability resulting from a variety of disabling mutations (e.g. premature </a:t>
            </a:r>
            <a:r>
              <a:rPr lang="en-US" sz="1200" b="0" i="0" u="none" strike="noStrike" kern="1200" dirty="0" smtClean="0">
                <a:solidFill>
                  <a:schemeClr val="tx1"/>
                </a:solidFill>
                <a:effectLst/>
                <a:latin typeface="+mn-lt"/>
                <a:ea typeface="+mn-ea"/>
                <a:cs typeface="+mn-cs"/>
                <a:hlinkClick r:id="rId19" tooltip="Stop codon"/>
              </a:rPr>
              <a:t>stop codons</a:t>
            </a:r>
            <a:r>
              <a:rPr lang="en-US" sz="1200" b="0" i="0" kern="1200" dirty="0" smtClean="0">
                <a:solidFill>
                  <a:schemeClr val="tx1"/>
                </a:solidFill>
                <a:effectLst/>
                <a:latin typeface="+mn-lt"/>
                <a:ea typeface="+mn-ea"/>
                <a:cs typeface="+mn-cs"/>
              </a:rPr>
              <a:t> or </a:t>
            </a:r>
            <a:r>
              <a:rPr lang="en-US" sz="1200" b="0" i="0" u="none" strike="noStrike" kern="1200" dirty="0" smtClean="0">
                <a:solidFill>
                  <a:schemeClr val="tx1"/>
                </a:solidFill>
                <a:effectLst/>
                <a:latin typeface="+mn-lt"/>
                <a:ea typeface="+mn-ea"/>
                <a:cs typeface="+mn-cs"/>
                <a:hlinkClick r:id="rId20" tooltip="Frameshift"/>
              </a:rPr>
              <a:t>frameshifts</a:t>
            </a:r>
            <a:r>
              <a:rPr lang="en-US" sz="1200" b="0" i="0" kern="1200" dirty="0" smtClean="0">
                <a:solidFill>
                  <a:schemeClr val="tx1"/>
                </a:solidFill>
                <a:effectLst/>
                <a:latin typeface="+mn-lt"/>
                <a:ea typeface="+mn-ea"/>
                <a:cs typeface="+mn-cs"/>
              </a:rPr>
              <a:t>), a lack of </a:t>
            </a:r>
            <a:r>
              <a:rPr lang="en-US" sz="1200" b="0" i="0" u="none" strike="noStrike" kern="1200" dirty="0" smtClean="0">
                <a:solidFill>
                  <a:schemeClr val="tx1"/>
                </a:solidFill>
                <a:effectLst/>
                <a:latin typeface="+mn-lt"/>
                <a:ea typeface="+mn-ea"/>
                <a:cs typeface="+mn-cs"/>
                <a:hlinkClick r:id="rId21" tooltip="Transcription (genetics)"/>
              </a:rPr>
              <a:t>transcription</a:t>
            </a:r>
            <a:r>
              <a:rPr lang="en-US" sz="1200" b="0" i="0" kern="1200" dirty="0" smtClean="0">
                <a:solidFill>
                  <a:schemeClr val="tx1"/>
                </a:solidFill>
                <a:effectLst/>
                <a:latin typeface="+mn-lt"/>
                <a:ea typeface="+mn-ea"/>
                <a:cs typeface="+mn-cs"/>
              </a:rPr>
              <a:t>, or their inability to encode RNA (such as with </a:t>
            </a:r>
            <a:r>
              <a:rPr lang="en-US" sz="1200" b="0" i="0" u="none" strike="noStrike" kern="1200" dirty="0" smtClean="0">
                <a:solidFill>
                  <a:schemeClr val="tx1"/>
                </a:solidFill>
                <a:effectLst/>
                <a:latin typeface="+mn-lt"/>
                <a:ea typeface="+mn-ea"/>
                <a:cs typeface="+mn-cs"/>
                <a:hlinkClick r:id="rId22" tooltip="Ribosomal RNA"/>
              </a:rPr>
              <a:t>ribosomal RNA</a:t>
            </a:r>
            <a:r>
              <a:rPr lang="en-US" sz="1200" b="0" i="0" kern="1200" dirty="0" smtClean="0">
                <a:solidFill>
                  <a:schemeClr val="tx1"/>
                </a:solidFill>
                <a:effectLst/>
                <a:latin typeface="+mn-lt"/>
                <a:ea typeface="+mn-ea"/>
                <a:cs typeface="+mn-cs"/>
              </a:rPr>
              <a:t> pseudogenes).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CB0F8E-60FD-EB44-B78A-8F67C5320079}" type="slidenum">
              <a:rPr lang="en-US" smtClean="0"/>
              <a:t>23</a:t>
            </a:fld>
            <a:endParaRPr lang="en-US"/>
          </a:p>
        </p:txBody>
      </p:sp>
    </p:spTree>
    <p:extLst>
      <p:ext uri="{BB962C8B-B14F-4D97-AF65-F5344CB8AC3E}">
        <p14:creationId xmlns:p14="http://schemas.microsoft.com/office/powerpoint/2010/main" val="159673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B0F8E-60FD-EB44-B78A-8F67C5320079}" type="slidenum">
              <a:rPr lang="en-US" smtClean="0"/>
              <a:t>2</a:t>
            </a:fld>
            <a:endParaRPr lang="en-US"/>
          </a:p>
        </p:txBody>
      </p:sp>
    </p:spTree>
    <p:extLst>
      <p:ext uri="{BB962C8B-B14F-4D97-AF65-F5344CB8AC3E}">
        <p14:creationId xmlns:p14="http://schemas.microsoft.com/office/powerpoint/2010/main" val="1881909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heat map shows the expression of pseudogenes (listed by name or accession code number) across the </a:t>
            </a:r>
            <a:r>
              <a:rPr lang="en-US" dirty="0" err="1" smtClean="0"/>
              <a:t>analysed</a:t>
            </a:r>
            <a:r>
              <a:rPr lang="en-US" dirty="0" smtClean="0"/>
              <a:t> cells/tissues. Some pseudogenes such as VDAC1P7 and GAPDHP1 were found to be globally expressed, whereas others were more restricted in their expression or were detected only in a single cell type/tissue as indicated. </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24</a:t>
            </a:fld>
            <a:endParaRPr lang="en-US"/>
          </a:p>
        </p:txBody>
      </p:sp>
    </p:spTree>
    <p:extLst>
      <p:ext uri="{BB962C8B-B14F-4D97-AF65-F5344CB8AC3E}">
        <p14:creationId xmlns:p14="http://schemas.microsoft.com/office/powerpoint/2010/main" val="1786902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 of novel N termini detected with N-terminal acetylation is shown with respect to the location of the annotated translational start site. All sites in the 59 UTR are labelled upstream whereas those located downstream of the annotated AUG start sites are labelled as 1st Met, 2nd Met and so on</a:t>
            </a:r>
          </a:p>
          <a:p>
            <a:endParaRPr lang="en-US" dirty="0" smtClean="0"/>
          </a:p>
          <a:p>
            <a:endParaRPr lang="en-US" dirty="0" smtClean="0"/>
          </a:p>
          <a:p>
            <a:r>
              <a:rPr lang="en-US" dirty="0" smtClean="0"/>
              <a:t>We confirmed 4,105 annotated N termini in </a:t>
            </a:r>
            <a:r>
              <a:rPr lang="en-US" dirty="0" err="1" smtClean="0"/>
              <a:t>RefSeq</a:t>
            </a:r>
            <a:r>
              <a:rPr lang="en-US" dirty="0" smtClean="0"/>
              <a:t> (from 4,132 protein- coding genes) to generate the largest catalogue of experimentally </a:t>
            </a:r>
            <a:r>
              <a:rPr lang="en-US" dirty="0" err="1" smtClean="0"/>
              <a:t>vali</a:t>
            </a:r>
            <a:r>
              <a:rPr lang="en-US" dirty="0" smtClean="0"/>
              <a:t>- dated translational start sites in humans (,20% of annotated genes). Annotation of start sites in proteins can be imprecise because initiation AUG codons are generally predicted by computation and are prone to errors. For instance, the optimal </a:t>
            </a:r>
            <a:r>
              <a:rPr lang="en-US" dirty="0" err="1" smtClean="0"/>
              <a:t>Kozak</a:t>
            </a:r>
            <a:r>
              <a:rPr lang="en-US" dirty="0" smtClean="0"/>
              <a:t> consensus sequence (CCACC [AUG]G), which is widely believed to surround the true initiation codon, occurs only in half of the human genes33. By searching unmatched MS/ MS spectra against customized databases, we identified 3 cases that map upstream and 195 cases that map downstream (within 100 amino acids) of the currently annotated translational initiation sites (Fig. 5b). The nucleotide sequences that surround the AUG codon of these novel trans- </a:t>
            </a:r>
            <a:r>
              <a:rPr lang="en-US" dirty="0" err="1" smtClean="0"/>
              <a:t>lational</a:t>
            </a:r>
            <a:r>
              <a:rPr lang="en-US" dirty="0" smtClean="0"/>
              <a:t> start sites show the same pattern as bona fide translational start sites (Extended Data Fig. 6), strongly indicating that we have identified true novel or alternative start sites. We also confirmed 201 annotated signal peptide cleavage sites and revised t</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25</a:t>
            </a:fld>
            <a:endParaRPr lang="en-US"/>
          </a:p>
        </p:txBody>
      </p:sp>
    </p:spTree>
    <p:extLst>
      <p:ext uri="{BB962C8B-B14F-4D97-AF65-F5344CB8AC3E}">
        <p14:creationId xmlns:p14="http://schemas.microsoft.com/office/powerpoint/2010/main" val="86167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4</a:t>
            </a:fld>
            <a:endParaRPr lang="en-US"/>
          </a:p>
        </p:txBody>
      </p:sp>
    </p:spTree>
    <p:extLst>
      <p:ext uri="{BB962C8B-B14F-4D97-AF65-F5344CB8AC3E}">
        <p14:creationId xmlns:p14="http://schemas.microsoft.com/office/powerpoint/2010/main" val="29712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5</a:t>
            </a:fld>
            <a:endParaRPr lang="en-US"/>
          </a:p>
        </p:txBody>
      </p:sp>
    </p:spTree>
    <p:extLst>
      <p:ext uri="{BB962C8B-B14F-4D97-AF65-F5344CB8AC3E}">
        <p14:creationId xmlns:p14="http://schemas.microsoft.com/office/powerpoint/2010/main" val="143032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6</a:t>
            </a:fld>
            <a:endParaRPr lang="en-US"/>
          </a:p>
        </p:txBody>
      </p:sp>
    </p:spTree>
    <p:extLst>
      <p:ext uri="{BB962C8B-B14F-4D97-AF65-F5344CB8AC3E}">
        <p14:creationId xmlns:p14="http://schemas.microsoft.com/office/powerpoint/2010/main" val="49497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9</a:t>
            </a:fld>
            <a:endParaRPr lang="en-US"/>
          </a:p>
        </p:txBody>
      </p:sp>
    </p:spTree>
    <p:extLst>
      <p:ext uri="{BB962C8B-B14F-4D97-AF65-F5344CB8AC3E}">
        <p14:creationId xmlns:p14="http://schemas.microsoft.com/office/powerpoint/2010/main" val="62315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a:t>
            </a:r>
            <a:r>
              <a:rPr lang="en-US" baseline="0" dirty="0" smtClean="0"/>
              <a:t> 1a</a:t>
            </a:r>
          </a:p>
          <a:p>
            <a:r>
              <a:rPr lang="en-US" smtClean="0"/>
              <a:t>30 </a:t>
            </a:r>
            <a:r>
              <a:rPr lang="en-US" dirty="0" smtClean="0"/>
              <a:t>histologically normal human cell and tissue types, including 17 adult tissues 7 fetal tissues, and 6 </a:t>
            </a:r>
            <a:r>
              <a:rPr lang="en-US" dirty="0" err="1" smtClean="0"/>
              <a:t>haematopoietic</a:t>
            </a:r>
            <a:r>
              <a:rPr lang="en-US" dirty="0" smtClean="0"/>
              <a:t> cell types</a:t>
            </a:r>
          </a:p>
          <a:p>
            <a:r>
              <a:rPr lang="en-US" dirty="0" smtClean="0"/>
              <a:t>Pooled samples from three individuals per tissue type</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10</a:t>
            </a:fld>
            <a:endParaRPr lang="en-US"/>
          </a:p>
        </p:txBody>
      </p:sp>
    </p:spTree>
    <p:extLst>
      <p:ext uri="{BB962C8B-B14F-4D97-AF65-F5344CB8AC3E}">
        <p14:creationId xmlns:p14="http://schemas.microsoft.com/office/powerpoint/2010/main" val="119646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2a </a:t>
            </a:r>
          </a:p>
          <a:p>
            <a:r>
              <a:rPr lang="en-US" dirty="0" smtClean="0"/>
              <a:t>Tissue-supervised hierarchical clustering reveals the landscape of gene expression across the </a:t>
            </a:r>
            <a:r>
              <a:rPr lang="en-US" dirty="0" err="1" smtClean="0"/>
              <a:t>analysed</a:t>
            </a:r>
            <a:r>
              <a:rPr lang="en-US" dirty="0" smtClean="0"/>
              <a:t> cells and tissues. Selected tissue-restricted genes are highlighted in boxes to show some well-studied genes (black) as well as hypothetical proteins of unknown function (red). The </a:t>
            </a:r>
            <a:r>
              <a:rPr lang="en-US" dirty="0" err="1" smtClean="0"/>
              <a:t>colour</a:t>
            </a:r>
            <a:r>
              <a:rPr lang="en-US" dirty="0" smtClean="0"/>
              <a:t> key indicates the normalized spectral counts per gene detected across the tissues. </a:t>
            </a:r>
            <a:r>
              <a:rPr lang="en-US" dirty="0" err="1" smtClean="0"/>
              <a:t>n.d.</a:t>
            </a:r>
            <a:r>
              <a:rPr lang="en-US" dirty="0" smtClean="0"/>
              <a:t>, not determined.</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11</a:t>
            </a:fld>
            <a:endParaRPr lang="en-US"/>
          </a:p>
        </p:txBody>
      </p:sp>
    </p:spTree>
    <p:extLst>
      <p:ext uri="{BB962C8B-B14F-4D97-AF65-F5344CB8AC3E}">
        <p14:creationId xmlns:p14="http://schemas.microsoft.com/office/powerpoint/2010/main" val="142832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2a </a:t>
            </a:r>
          </a:p>
          <a:p>
            <a:r>
              <a:rPr lang="en-US" dirty="0" smtClean="0"/>
              <a:t>Tissue-supervised hierarchical clustering reveals the landscape of gene expression across the </a:t>
            </a:r>
            <a:r>
              <a:rPr lang="en-US" dirty="0" err="1" smtClean="0"/>
              <a:t>analysed</a:t>
            </a:r>
            <a:r>
              <a:rPr lang="en-US" dirty="0" smtClean="0"/>
              <a:t> cells and tissues. Selected tissue-restricted genes are highlighted in boxes to show some well-studied genes (black) as well as hypothetical proteins of unknown function (red). The </a:t>
            </a:r>
            <a:r>
              <a:rPr lang="en-US" dirty="0" err="1" smtClean="0"/>
              <a:t>colour</a:t>
            </a:r>
            <a:r>
              <a:rPr lang="en-US" dirty="0" smtClean="0"/>
              <a:t> key indicates the normalized spectral counts per gene detected across the tissues. </a:t>
            </a:r>
            <a:r>
              <a:rPr lang="en-US" dirty="0" err="1" smtClean="0"/>
              <a:t>n.d.</a:t>
            </a:r>
            <a:r>
              <a:rPr lang="en-US" dirty="0" smtClean="0"/>
              <a:t>, not determined.</a:t>
            </a:r>
            <a:endParaRPr lang="en-US" dirty="0"/>
          </a:p>
        </p:txBody>
      </p:sp>
      <p:sp>
        <p:nvSpPr>
          <p:cNvPr id="4" name="Slide Number Placeholder 3"/>
          <p:cNvSpPr>
            <a:spLocks noGrp="1"/>
          </p:cNvSpPr>
          <p:nvPr>
            <p:ph type="sldNum" sz="quarter" idx="10"/>
          </p:nvPr>
        </p:nvSpPr>
        <p:spPr/>
        <p:txBody>
          <a:bodyPr/>
          <a:lstStyle/>
          <a:p>
            <a:fld id="{64CB0F8E-60FD-EB44-B78A-8F67C5320079}" type="slidenum">
              <a:rPr lang="en-US" smtClean="0"/>
              <a:t>12</a:t>
            </a:fld>
            <a:endParaRPr lang="en-US"/>
          </a:p>
        </p:txBody>
      </p:sp>
    </p:spTree>
    <p:extLst>
      <p:ext uri="{BB962C8B-B14F-4D97-AF65-F5344CB8AC3E}">
        <p14:creationId xmlns:p14="http://schemas.microsoft.com/office/powerpoint/2010/main" val="1558773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52400" y="51640"/>
            <a:ext cx="2743200" cy="365125"/>
          </a:xfrm>
        </p:spPr>
        <p:txBody>
          <a:bodyPr/>
          <a:lstStyle/>
          <a:p>
            <a:r>
              <a:rPr lang="en-US" dirty="0" smtClean="0"/>
              <a:t>2/10/17 Stanley</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96400" y="33151"/>
            <a:ext cx="2743200" cy="365125"/>
          </a:xfrm>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111744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98927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97997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charset="0"/>
                <a:ea typeface="Times" charset="0"/>
                <a:cs typeface="Times"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7" name="Date Placeholder 3"/>
          <p:cNvSpPr txBox="1">
            <a:spLocks/>
          </p:cNvSpPr>
          <p:nvPr userDrawn="1"/>
        </p:nvSpPr>
        <p:spPr>
          <a:xfrm>
            <a:off x="152400" y="516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2/10/17 Stanley</a:t>
            </a:r>
          </a:p>
        </p:txBody>
      </p:sp>
      <p:sp>
        <p:nvSpPr>
          <p:cNvPr id="8" name="Slide Number Placeholder 5"/>
          <p:cNvSpPr txBox="1">
            <a:spLocks/>
          </p:cNvSpPr>
          <p:nvPr userDrawn="1"/>
        </p:nvSpPr>
        <p:spPr>
          <a:xfrm>
            <a:off x="9296400" y="331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8E123-D6BB-FF48-BE0C-4E6D878FE6C0}" type="slidenum">
              <a:rPr lang="en-US" smtClean="0"/>
              <a:pPr/>
              <a:t>‹#›</a:t>
            </a:fld>
            <a:endParaRPr lang="en-US"/>
          </a:p>
        </p:txBody>
      </p:sp>
    </p:spTree>
    <p:extLst>
      <p:ext uri="{BB962C8B-B14F-4D97-AF65-F5344CB8AC3E}">
        <p14:creationId xmlns:p14="http://schemas.microsoft.com/office/powerpoint/2010/main" val="107143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97035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75205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2/10/17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186413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2/10/17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81228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549695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25259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8E123-D6BB-FF48-BE0C-4E6D878FE6C0}" type="slidenum">
              <a:rPr lang="en-US" smtClean="0"/>
              <a:t>‹#›</a:t>
            </a:fld>
            <a:endParaRPr lang="en-US"/>
          </a:p>
        </p:txBody>
      </p:sp>
    </p:spTree>
    <p:extLst>
      <p:ext uri="{BB962C8B-B14F-4D97-AF65-F5344CB8AC3E}">
        <p14:creationId xmlns:p14="http://schemas.microsoft.com/office/powerpoint/2010/main" val="1916528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2/10/17</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8E123-D6BB-FF48-BE0C-4E6D878FE6C0}" type="slidenum">
              <a:rPr lang="en-US" smtClean="0"/>
              <a:t>‹#›</a:t>
            </a:fld>
            <a:endParaRPr lang="en-US"/>
          </a:p>
        </p:txBody>
      </p:sp>
    </p:spTree>
    <p:extLst>
      <p:ext uri="{BB962C8B-B14F-4D97-AF65-F5344CB8AC3E}">
        <p14:creationId xmlns:p14="http://schemas.microsoft.com/office/powerpoint/2010/main" val="1504978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New Roman" charset="0"/>
          <a:ea typeface="Times New Roman" charset="0"/>
          <a:cs typeface="Times New Roman"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New Roman" charset="0"/>
          <a:ea typeface="Times New Roman" charset="0"/>
          <a:cs typeface="Times New Roman"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New Roman" charset="0"/>
          <a:ea typeface="Times New Roman" charset="0"/>
          <a:cs typeface="Times New Roman"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New Roman" charset="0"/>
          <a:ea typeface="Times New Roman" charset="0"/>
          <a:cs typeface="Times New Roma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46921"/>
            <a:ext cx="12192001" cy="981141"/>
          </a:xfrm>
        </p:spPr>
        <p:txBody>
          <a:bodyPr/>
          <a:lstStyle/>
          <a:p>
            <a:r>
              <a:rPr lang="en-US" dirty="0" smtClean="0">
                <a:latin typeface="Times New Roman" charset="0"/>
                <a:ea typeface="Times New Roman" charset="0"/>
                <a:cs typeface="Times New Roman" charset="0"/>
              </a:rPr>
              <a:t>A draft map of the human proteome</a:t>
            </a:r>
            <a:endParaRPr lang="en-US"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524000" y="2028062"/>
            <a:ext cx="9144000" cy="2557190"/>
          </a:xfrm>
        </p:spPr>
        <p:txBody>
          <a:bodyPr>
            <a:normAutofit fontScale="92500" lnSpcReduction="10000"/>
          </a:bodyPr>
          <a:lstStyle/>
          <a:p>
            <a:r>
              <a:rPr lang="en-US" sz="3200" dirty="0" smtClean="0">
                <a:latin typeface="Times" charset="0"/>
                <a:ea typeface="Times" charset="0"/>
                <a:cs typeface="Times" charset="0"/>
              </a:rPr>
              <a:t>Min-</a:t>
            </a:r>
            <a:r>
              <a:rPr lang="en-US" sz="3200" dirty="0" err="1" smtClean="0">
                <a:latin typeface="Times" charset="0"/>
                <a:ea typeface="Times" charset="0"/>
                <a:cs typeface="Times" charset="0"/>
              </a:rPr>
              <a:t>Sik</a:t>
            </a:r>
            <a:r>
              <a:rPr lang="en-US" sz="3200" dirty="0" smtClean="0">
                <a:latin typeface="Times" charset="0"/>
                <a:ea typeface="Times" charset="0"/>
                <a:cs typeface="Times" charset="0"/>
              </a:rPr>
              <a:t> Kim </a:t>
            </a:r>
            <a:r>
              <a:rPr lang="en-US" sz="3200" i="1" dirty="0" smtClean="0">
                <a:latin typeface="Times" charset="0"/>
                <a:ea typeface="Times" charset="0"/>
                <a:cs typeface="Times" charset="0"/>
              </a:rPr>
              <a:t>et al.</a:t>
            </a:r>
            <a:endParaRPr lang="en-US" sz="3200" dirty="0" smtClean="0">
              <a:latin typeface="Times" charset="0"/>
              <a:ea typeface="Times" charset="0"/>
              <a:cs typeface="Times" charset="0"/>
            </a:endParaRPr>
          </a:p>
          <a:p>
            <a:r>
              <a:rPr lang="en-US" sz="3000" i="1" dirty="0" smtClean="0">
                <a:latin typeface="Times" charset="0"/>
                <a:ea typeface="Times" charset="0"/>
                <a:cs typeface="Times" charset="0"/>
              </a:rPr>
              <a:t>Nature</a:t>
            </a:r>
            <a:r>
              <a:rPr lang="en-US" sz="3000" dirty="0" smtClean="0">
                <a:latin typeface="Times" charset="0"/>
                <a:ea typeface="Times" charset="0"/>
                <a:cs typeface="Times" charset="0"/>
              </a:rPr>
              <a:t> (2014)</a:t>
            </a:r>
          </a:p>
          <a:p>
            <a:endParaRPr lang="en-US" dirty="0" smtClean="0">
              <a:latin typeface="Times" charset="0"/>
              <a:ea typeface="Times" charset="0"/>
              <a:cs typeface="Times" charset="0"/>
            </a:endParaRPr>
          </a:p>
          <a:p>
            <a:r>
              <a:rPr lang="en-US" dirty="0" smtClean="0">
                <a:latin typeface="Times" charset="0"/>
                <a:ea typeface="Times" charset="0"/>
                <a:cs typeface="Times" charset="0"/>
              </a:rPr>
              <a:t>Jay Stanley</a:t>
            </a:r>
          </a:p>
          <a:p>
            <a:r>
              <a:rPr lang="en-US" dirty="0" smtClean="0">
                <a:latin typeface="Times" charset="0"/>
                <a:ea typeface="Times" charset="0"/>
                <a:cs typeface="Times" charset="0"/>
              </a:rPr>
              <a:t>02/10/17</a:t>
            </a:r>
          </a:p>
          <a:p>
            <a:r>
              <a:rPr lang="en-US" dirty="0" smtClean="0">
                <a:latin typeface="Times" charset="0"/>
                <a:ea typeface="Times" charset="0"/>
                <a:cs typeface="Times" charset="0"/>
              </a:rPr>
              <a:t>CBB752b Discussion Section II</a:t>
            </a:r>
          </a:p>
        </p:txBody>
      </p:sp>
      <p:sp>
        <p:nvSpPr>
          <p:cNvPr id="7" name="Date Placeholder 6"/>
          <p:cNvSpPr>
            <a:spLocks noGrp="1"/>
          </p:cNvSpPr>
          <p:nvPr>
            <p:ph type="dt" sz="half" idx="10"/>
          </p:nvPr>
        </p:nvSpPr>
        <p:spPr/>
        <p:txBody>
          <a:bodyPr/>
          <a:lstStyle/>
          <a:p>
            <a:r>
              <a:rPr lang="en-US" dirty="0" smtClean="0"/>
              <a:t>2/10/17 Stanley</a:t>
            </a:r>
            <a:endParaRPr lang="en-US" dirty="0"/>
          </a:p>
        </p:txBody>
      </p:sp>
      <p:sp>
        <p:nvSpPr>
          <p:cNvPr id="8" name="Slide Number Placeholder 7"/>
          <p:cNvSpPr>
            <a:spLocks noGrp="1"/>
          </p:cNvSpPr>
          <p:nvPr>
            <p:ph type="sldNum" sz="quarter" idx="12"/>
          </p:nvPr>
        </p:nvSpPr>
        <p:spPr/>
        <p:txBody>
          <a:bodyPr/>
          <a:lstStyle/>
          <a:p>
            <a:fld id="{8758E123-D6BB-FF48-BE0C-4E6D878FE6C0}" type="slidenum">
              <a:rPr lang="en-US" smtClean="0"/>
              <a:t>1</a:t>
            </a:fld>
            <a:endParaRPr lang="en-US"/>
          </a:p>
        </p:txBody>
      </p:sp>
    </p:spTree>
    <p:extLst>
      <p:ext uri="{BB962C8B-B14F-4D97-AF65-F5344CB8AC3E}">
        <p14:creationId xmlns:p14="http://schemas.microsoft.com/office/powerpoint/2010/main" val="1407669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Tissue Sampling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410804"/>
            <a:ext cx="10058400" cy="5011174"/>
          </a:xfrm>
          <a:prstGeom prst="rect">
            <a:avLst/>
          </a:prstGeom>
        </p:spPr>
      </p:pic>
      <p:sp>
        <p:nvSpPr>
          <p:cNvPr id="5" name="TextBox 4"/>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425964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Tissue-specific proteome</a:t>
            </a:r>
            <a:endParaRPr lang="en-US" dirty="0"/>
          </a:p>
        </p:txBody>
      </p:sp>
      <p:sp>
        <p:nvSpPr>
          <p:cNvPr id="5" name="TextBox 4"/>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543" y="1311966"/>
            <a:ext cx="7700915" cy="4756136"/>
          </a:xfrm>
          <a:prstGeom prst="rect">
            <a:avLst/>
          </a:prstGeom>
        </p:spPr>
      </p:pic>
    </p:spTree>
    <p:extLst>
      <p:ext uri="{BB962C8B-B14F-4D97-AF65-F5344CB8AC3E}">
        <p14:creationId xmlns:p14="http://schemas.microsoft.com/office/powerpoint/2010/main" val="110625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Tissue-specific proteome</a:t>
            </a:r>
            <a:endParaRPr lang="en-US" dirty="0"/>
          </a:p>
        </p:txBody>
      </p:sp>
      <p:sp>
        <p:nvSpPr>
          <p:cNvPr id="5" name="TextBox 4"/>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543" y="1311966"/>
            <a:ext cx="7700915" cy="4756136"/>
          </a:xfrm>
          <a:prstGeom prst="rect">
            <a:avLst/>
          </a:prstGeom>
        </p:spPr>
      </p:pic>
      <p:cxnSp>
        <p:nvCxnSpPr>
          <p:cNvPr id="4" name="Straight Arrow Connector 3"/>
          <p:cNvCxnSpPr/>
          <p:nvPr/>
        </p:nvCxnSpPr>
        <p:spPr>
          <a:xfrm>
            <a:off x="2245543" y="1690688"/>
            <a:ext cx="1363317" cy="129105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7460" y="1163413"/>
            <a:ext cx="2488823" cy="369332"/>
          </a:xfrm>
          <a:prstGeom prst="rect">
            <a:avLst/>
          </a:prstGeom>
          <a:noFill/>
        </p:spPr>
        <p:txBody>
          <a:bodyPr wrap="none" rtlCol="0">
            <a:spAutoFit/>
          </a:bodyPr>
          <a:lstStyle/>
          <a:p>
            <a:r>
              <a:rPr lang="en-US" smtClean="0"/>
              <a:t>What’s going on here?</a:t>
            </a:r>
            <a:endParaRPr lang="en-US"/>
          </a:p>
        </p:txBody>
      </p:sp>
      <p:cxnSp>
        <p:nvCxnSpPr>
          <p:cNvPr id="9" name="Straight Arrow Connector 8"/>
          <p:cNvCxnSpPr/>
          <p:nvPr/>
        </p:nvCxnSpPr>
        <p:spPr>
          <a:xfrm>
            <a:off x="1974237" y="1704279"/>
            <a:ext cx="1590598" cy="143540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610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Fetal Tissue Proteome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794" y="1429078"/>
            <a:ext cx="3448412" cy="5167312"/>
          </a:xfrm>
          <a:prstGeom prst="rect">
            <a:avLst/>
          </a:prstGeom>
        </p:spPr>
      </p:pic>
      <p:sp>
        <p:nvSpPr>
          <p:cNvPr id="6" name="TextBox 5"/>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85430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Fetal Tissue Proteome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794" y="1429078"/>
            <a:ext cx="3448412" cy="5167312"/>
          </a:xfrm>
          <a:prstGeom prst="rect">
            <a:avLst/>
          </a:prstGeom>
        </p:spPr>
      </p:pic>
      <p:sp>
        <p:nvSpPr>
          <p:cNvPr id="6" name="TextBox 5"/>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cxnSp>
        <p:nvCxnSpPr>
          <p:cNvPr id="7" name="Straight Arrow Connector 6"/>
          <p:cNvCxnSpPr/>
          <p:nvPr/>
        </p:nvCxnSpPr>
        <p:spPr>
          <a:xfrm flipH="1">
            <a:off x="7590164" y="4740965"/>
            <a:ext cx="684845" cy="99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275009" y="4338274"/>
            <a:ext cx="2091504" cy="825260"/>
          </a:xfrm>
          <a:prstGeom prst="rect">
            <a:avLst/>
          </a:prstGeom>
          <a:noFill/>
        </p:spPr>
        <p:txBody>
          <a:bodyPr wrap="square" rtlCol="0">
            <a:spAutoFit/>
          </a:bodyPr>
          <a:lstStyle/>
          <a:p>
            <a:r>
              <a:rPr lang="en-US" sz="1600" dirty="0" smtClean="0"/>
              <a:t>Scaffold protein for striated muscle sarcomeres</a:t>
            </a:r>
            <a:endParaRPr lang="en-US" sz="1600" dirty="0"/>
          </a:p>
        </p:txBody>
      </p:sp>
      <p:cxnSp>
        <p:nvCxnSpPr>
          <p:cNvPr id="8" name="Straight Arrow Connector 7"/>
          <p:cNvCxnSpPr/>
          <p:nvPr/>
        </p:nvCxnSpPr>
        <p:spPr>
          <a:xfrm flipH="1">
            <a:off x="7604314" y="3186906"/>
            <a:ext cx="684845" cy="99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75009" y="2819309"/>
            <a:ext cx="2564709" cy="830997"/>
          </a:xfrm>
          <a:prstGeom prst="rect">
            <a:avLst/>
          </a:prstGeom>
          <a:noFill/>
        </p:spPr>
        <p:txBody>
          <a:bodyPr wrap="square" rtlCol="0">
            <a:spAutoFit/>
          </a:bodyPr>
          <a:lstStyle/>
          <a:p>
            <a:r>
              <a:rPr lang="en-US" sz="1600" dirty="0" smtClean="0"/>
              <a:t>“Retinol Binding Protein 2” intracellular vitamin A metabolism</a:t>
            </a:r>
            <a:endParaRPr lang="en-US" sz="1600" dirty="0"/>
          </a:p>
        </p:txBody>
      </p:sp>
    </p:spTree>
    <p:extLst>
      <p:ext uri="{BB962C8B-B14F-4D97-AF65-F5344CB8AC3E}">
        <p14:creationId xmlns:p14="http://schemas.microsoft.com/office/powerpoint/2010/main" val="103531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Predicting protein-protein interaction using proteome correlation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00" y="1943100"/>
            <a:ext cx="5511800" cy="2959100"/>
          </a:xfrm>
          <a:prstGeom prst="rect">
            <a:avLst/>
          </a:prstGeom>
        </p:spPr>
      </p:pic>
      <p:sp>
        <p:nvSpPr>
          <p:cNvPr id="6" name="TextBox 5"/>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84701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Predicting protein-protein interaction using proteome correlation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00" y="1943100"/>
            <a:ext cx="5511800" cy="2959100"/>
          </a:xfrm>
          <a:prstGeom prst="rect">
            <a:avLst/>
          </a:prstGeom>
        </p:spPr>
      </p:pic>
      <p:sp>
        <p:nvSpPr>
          <p:cNvPr id="6" name="TextBox 5"/>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
        <p:nvSpPr>
          <p:cNvPr id="3" name="TextBox 2"/>
          <p:cNvSpPr txBox="1"/>
          <p:nvPr/>
        </p:nvSpPr>
        <p:spPr>
          <a:xfrm>
            <a:off x="3329858" y="4969946"/>
            <a:ext cx="5532284" cy="369332"/>
          </a:xfrm>
          <a:prstGeom prst="rect">
            <a:avLst/>
          </a:prstGeom>
          <a:noFill/>
        </p:spPr>
        <p:txBody>
          <a:bodyPr wrap="none" rtlCol="0">
            <a:spAutoFit/>
          </a:bodyPr>
          <a:lstStyle/>
          <a:p>
            <a:pPr algn="ctr"/>
            <a:r>
              <a:rPr lang="en-US" b="1" dirty="0" smtClean="0"/>
              <a:t>Why is this result </a:t>
            </a:r>
            <a:r>
              <a:rPr lang="en-US" b="1" smtClean="0"/>
              <a:t>interesting enough to include?</a:t>
            </a:r>
            <a:endParaRPr lang="en-US" b="1" dirty="0"/>
          </a:p>
        </p:txBody>
      </p:sp>
    </p:spTree>
    <p:extLst>
      <p:ext uri="{BB962C8B-B14F-4D97-AF65-F5344CB8AC3E}">
        <p14:creationId xmlns:p14="http://schemas.microsoft.com/office/powerpoint/2010/main" val="2675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Predicting protein-protein interaction using proteome correlation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00" y="1943100"/>
            <a:ext cx="5511800" cy="2959100"/>
          </a:xfrm>
          <a:prstGeom prst="rect">
            <a:avLst/>
          </a:prstGeom>
        </p:spPr>
      </p:pic>
      <p:sp>
        <p:nvSpPr>
          <p:cNvPr id="6" name="TextBox 5"/>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
        <p:nvSpPr>
          <p:cNvPr id="3" name="TextBox 2"/>
          <p:cNvSpPr txBox="1"/>
          <p:nvPr/>
        </p:nvSpPr>
        <p:spPr>
          <a:xfrm>
            <a:off x="2294261" y="4969946"/>
            <a:ext cx="7603492" cy="923330"/>
          </a:xfrm>
          <a:prstGeom prst="rect">
            <a:avLst/>
          </a:prstGeom>
          <a:noFill/>
        </p:spPr>
        <p:txBody>
          <a:bodyPr wrap="none" rtlCol="0">
            <a:spAutoFit/>
          </a:bodyPr>
          <a:lstStyle/>
          <a:p>
            <a:pPr algn="ctr"/>
            <a:r>
              <a:rPr lang="en-US" b="1" dirty="0" smtClean="0"/>
              <a:t>Why is this result interesting enough to include?</a:t>
            </a:r>
          </a:p>
          <a:p>
            <a:pPr marL="285750" indent="-285750" algn="ctr">
              <a:buFont typeface="Arial" charset="0"/>
              <a:buChar char="•"/>
            </a:pPr>
            <a:r>
              <a:rPr lang="en-US" dirty="0" smtClean="0"/>
              <a:t>Very high degree of accurate prediction purely based on correlation</a:t>
            </a:r>
            <a:endParaRPr lang="en-US" dirty="0"/>
          </a:p>
          <a:p>
            <a:pPr marL="285750" indent="-285750" algn="ctr">
              <a:buFont typeface="Arial" charset="0"/>
              <a:buChar char="•"/>
            </a:pPr>
            <a:r>
              <a:rPr lang="en-US" dirty="0" smtClean="0"/>
              <a:t>FTMS/MS proteomics data more accurate than transcriptomics</a:t>
            </a:r>
          </a:p>
        </p:txBody>
      </p:sp>
    </p:spTree>
    <p:extLst>
      <p:ext uri="{BB962C8B-B14F-4D97-AF65-F5344CB8AC3E}">
        <p14:creationId xmlns:p14="http://schemas.microsoft.com/office/powerpoint/2010/main" val="716327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Development-dependent differential protein complex expression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330" y="2368684"/>
            <a:ext cx="5895340" cy="3701725"/>
          </a:xfrm>
          <a:prstGeom prst="rect">
            <a:avLst/>
          </a:prstGeom>
        </p:spPr>
      </p:pic>
      <p:sp>
        <p:nvSpPr>
          <p:cNvPr id="5" name="TextBox 4"/>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358783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t>
            </a:r>
            <a:r>
              <a:rPr lang="en-US" dirty="0" smtClean="0"/>
              <a:t>issue-dependent differential protein splicing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580" y="1894839"/>
            <a:ext cx="9006840" cy="4338661"/>
          </a:xfrm>
          <a:prstGeom prst="rect">
            <a:avLst/>
          </a:prstGeom>
        </p:spPr>
      </p:pic>
      <p:sp>
        <p:nvSpPr>
          <p:cNvPr id="6" name="TextBox 5"/>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201151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83276" y="1438975"/>
            <a:ext cx="6025447" cy="5147518"/>
          </a:xfrm>
          <a:prstGeom prst="rect">
            <a:avLst/>
          </a:prstGeom>
        </p:spPr>
      </p:pic>
      <p:sp>
        <p:nvSpPr>
          <p:cNvPr id="5" name="TextBox 4"/>
          <p:cNvSpPr txBox="1"/>
          <p:nvPr/>
        </p:nvSpPr>
        <p:spPr>
          <a:xfrm>
            <a:off x="6746278" y="6334780"/>
            <a:ext cx="5445722" cy="523220"/>
          </a:xfrm>
          <a:prstGeom prst="rect">
            <a:avLst/>
          </a:prstGeom>
          <a:noFill/>
        </p:spPr>
        <p:txBody>
          <a:bodyPr wrap="none" rtlCol="0">
            <a:spAutoFit/>
          </a:bodyPr>
          <a:lstStyle/>
          <a:p>
            <a:pPr algn="r"/>
            <a:r>
              <a:rPr lang="en-US" sz="1400" dirty="0" smtClean="0">
                <a:latin typeface="Times New Roman" charset="0"/>
                <a:ea typeface="Times New Roman" charset="0"/>
                <a:cs typeface="Times New Roman" charset="0"/>
              </a:rPr>
              <a:t>Visualization of non-B DNA motifs. </a:t>
            </a:r>
            <a:r>
              <a:rPr lang="en-US" sz="1400" i="1" dirty="0" smtClean="0">
                <a:latin typeface="Times New Roman" charset="0"/>
                <a:ea typeface="Times New Roman" charset="0"/>
                <a:cs typeface="Times New Roman" charset="0"/>
              </a:rPr>
              <a:t>non-B DB.</a:t>
            </a:r>
          </a:p>
          <a:p>
            <a:pPr algn="r"/>
            <a:r>
              <a:rPr lang="en-US" sz="1400" dirty="0" smtClean="0">
                <a:latin typeface="Times New Roman" charset="0"/>
                <a:ea typeface="Times New Roman" charset="0"/>
                <a:cs typeface="Times New Roman" charset="0"/>
              </a:rPr>
              <a:t>Accessed 02/07/17 https://</a:t>
            </a:r>
            <a:r>
              <a:rPr lang="en-US" sz="1400" dirty="0" err="1" smtClean="0">
                <a:latin typeface="Times New Roman" charset="0"/>
                <a:ea typeface="Times New Roman" charset="0"/>
                <a:cs typeface="Times New Roman" charset="0"/>
              </a:rPr>
              <a:t>nonb-abcc.ncifcrf.gov</a:t>
            </a:r>
            <a:r>
              <a:rPr lang="en-US" sz="1400" dirty="0" smtClean="0">
                <a:latin typeface="Times New Roman" charset="0"/>
                <a:ea typeface="Times New Roman" charset="0"/>
                <a:cs typeface="Times New Roman" charset="0"/>
              </a:rPr>
              <a:t>/apps/site/</a:t>
            </a:r>
            <a:r>
              <a:rPr lang="en-US" sz="1400" dirty="0" err="1" smtClean="0">
                <a:latin typeface="Times New Roman" charset="0"/>
                <a:ea typeface="Times New Roman" charset="0"/>
                <a:cs typeface="Times New Roman" charset="0"/>
              </a:rPr>
              <a:t>help_visualize</a:t>
            </a:r>
            <a:endParaRPr lang="en-US" sz="1400" dirty="0">
              <a:latin typeface="Times New Roman" charset="0"/>
              <a:ea typeface="Times New Roman" charset="0"/>
              <a:cs typeface="Times New Roman" charset="0"/>
            </a:endParaRPr>
          </a:p>
        </p:txBody>
      </p:sp>
      <p:sp>
        <p:nvSpPr>
          <p:cNvPr id="2" name="Title 1"/>
          <p:cNvSpPr>
            <a:spLocks noGrp="1"/>
          </p:cNvSpPr>
          <p:nvPr>
            <p:ph type="title"/>
          </p:nvPr>
        </p:nvSpPr>
        <p:spPr/>
        <p:txBody>
          <a:bodyPr/>
          <a:lstStyle/>
          <a:p>
            <a:pPr algn="ctr"/>
            <a:r>
              <a:rPr lang="en-US" dirty="0" smtClean="0"/>
              <a:t>Characterizing life: from </a:t>
            </a:r>
            <a:r>
              <a:rPr lang="en-US" b="1" dirty="0" smtClean="0"/>
              <a:t>genome</a:t>
            </a:r>
            <a:r>
              <a:rPr lang="en-US" dirty="0" smtClean="0"/>
              <a:t> to </a:t>
            </a:r>
            <a:r>
              <a:rPr lang="en-US" b="1" dirty="0" smtClean="0"/>
              <a:t>proteome</a:t>
            </a:r>
            <a:endParaRPr lang="en-US" b="1" dirty="0"/>
          </a:p>
        </p:txBody>
      </p:sp>
      <p:sp>
        <p:nvSpPr>
          <p:cNvPr id="10" name="TextBox 9"/>
          <p:cNvSpPr txBox="1"/>
          <p:nvPr/>
        </p:nvSpPr>
        <p:spPr>
          <a:xfrm>
            <a:off x="717176" y="143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7131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Cell-type dependent differential </a:t>
            </a:r>
            <a:r>
              <a:rPr lang="en-US" dirty="0" err="1" smtClean="0"/>
              <a:t>multimer</a:t>
            </a:r>
            <a:r>
              <a:rPr lang="en-US" dirty="0" smtClean="0"/>
              <a:t> organization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1727199"/>
            <a:ext cx="8737600" cy="4273133"/>
          </a:xfrm>
          <a:prstGeom prst="rect">
            <a:avLst/>
          </a:prstGeom>
        </p:spPr>
      </p:pic>
      <p:sp>
        <p:nvSpPr>
          <p:cNvPr id="7" name="TextBox 6"/>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367422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Differential protein expression, recap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784" y="3873697"/>
            <a:ext cx="4180956" cy="20447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60" y="3954622"/>
            <a:ext cx="4076700" cy="19637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160" y="1516032"/>
            <a:ext cx="3883680" cy="2438590"/>
          </a:xfrm>
          <a:prstGeom prst="rect">
            <a:avLst/>
          </a:prstGeom>
        </p:spPr>
      </p:pic>
      <p:sp>
        <p:nvSpPr>
          <p:cNvPr id="7" name="TextBox 6"/>
          <p:cNvSpPr txBox="1"/>
          <p:nvPr/>
        </p:nvSpPr>
        <p:spPr>
          <a:xfrm>
            <a:off x="4756512" y="4711381"/>
            <a:ext cx="2651175" cy="369332"/>
          </a:xfrm>
          <a:prstGeom prst="rect">
            <a:avLst/>
          </a:prstGeom>
          <a:noFill/>
        </p:spPr>
        <p:txBody>
          <a:bodyPr wrap="none" rtlCol="0">
            <a:spAutoFit/>
          </a:bodyPr>
          <a:lstStyle/>
          <a:p>
            <a:r>
              <a:rPr lang="en-US" b="1" dirty="0" smtClean="0"/>
              <a:t>What’s the difference?</a:t>
            </a:r>
            <a:endParaRPr lang="en-US" b="1" dirty="0"/>
          </a:p>
        </p:txBody>
      </p:sp>
    </p:spTree>
    <p:extLst>
      <p:ext uri="{BB962C8B-B14F-4D97-AF65-F5344CB8AC3E}">
        <p14:creationId xmlns:p14="http://schemas.microsoft.com/office/powerpoint/2010/main" val="1399614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Novel </a:t>
            </a:r>
            <a:r>
              <a:rPr lang="en-US" dirty="0" err="1" smtClean="0"/>
              <a:t>proteogenomic</a:t>
            </a:r>
            <a:r>
              <a:rPr lang="en-US" dirty="0" smtClean="0"/>
              <a:t> annotations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1507" y="1938661"/>
            <a:ext cx="7938706" cy="3421856"/>
          </a:xfrm>
        </p:spPr>
      </p:pic>
      <p:sp>
        <p:nvSpPr>
          <p:cNvPr id="5" name="TextBox 4"/>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cxnSp>
        <p:nvCxnSpPr>
          <p:cNvPr id="8" name="Straight Arrow Connector 7"/>
          <p:cNvCxnSpPr/>
          <p:nvPr/>
        </p:nvCxnSpPr>
        <p:spPr>
          <a:xfrm flipH="1">
            <a:off x="6096000" y="1814674"/>
            <a:ext cx="273803" cy="77911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80561" y="1445343"/>
            <a:ext cx="3467616" cy="369332"/>
          </a:xfrm>
          <a:prstGeom prst="rect">
            <a:avLst/>
          </a:prstGeom>
          <a:noFill/>
        </p:spPr>
        <p:txBody>
          <a:bodyPr wrap="none" rtlCol="0">
            <a:spAutoFit/>
          </a:bodyPr>
          <a:lstStyle/>
          <a:p>
            <a:r>
              <a:rPr lang="en-US" b="1" dirty="0" smtClean="0"/>
              <a:t>6-frame vs </a:t>
            </a:r>
            <a:r>
              <a:rPr lang="en-US" b="1" smtClean="0"/>
              <a:t>3-frame distinction</a:t>
            </a:r>
            <a:endParaRPr lang="en-US" b="1" dirty="0"/>
          </a:p>
        </p:txBody>
      </p:sp>
      <p:cxnSp>
        <p:nvCxnSpPr>
          <p:cNvPr id="12" name="Straight Arrow Connector 11"/>
          <p:cNvCxnSpPr/>
          <p:nvPr/>
        </p:nvCxnSpPr>
        <p:spPr>
          <a:xfrm>
            <a:off x="7692656" y="1788264"/>
            <a:ext cx="732351" cy="80552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386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Pseudogenes</a:t>
            </a:r>
            <a:endParaRPr lang="en-US" dirty="0"/>
          </a:p>
        </p:txBody>
      </p:sp>
      <p:pic>
        <p:nvPicPr>
          <p:cNvPr id="4" name="Content Placeholder 3"/>
          <p:cNvPicPr>
            <a:picLocks noGrp="1" noChangeAspect="1"/>
          </p:cNvPicPr>
          <p:nvPr>
            <p:ph idx="1"/>
          </p:nvPr>
        </p:nvPicPr>
        <p:blipFill>
          <a:blip r:embed="rId3"/>
          <a:stretch>
            <a:fillRect/>
          </a:stretch>
        </p:blipFill>
        <p:spPr>
          <a:xfrm>
            <a:off x="2963037" y="1690688"/>
            <a:ext cx="6265926" cy="4351338"/>
          </a:xfrm>
          <a:prstGeom prst="rect">
            <a:avLst/>
          </a:prstGeom>
        </p:spPr>
      </p:pic>
      <p:sp>
        <p:nvSpPr>
          <p:cNvPr id="5" name="TextBox 4"/>
          <p:cNvSpPr txBox="1"/>
          <p:nvPr/>
        </p:nvSpPr>
        <p:spPr>
          <a:xfrm>
            <a:off x="7857641" y="6540285"/>
            <a:ext cx="184731" cy="369332"/>
          </a:xfrm>
          <a:prstGeom prst="rect">
            <a:avLst/>
          </a:prstGeom>
          <a:noFill/>
        </p:spPr>
        <p:txBody>
          <a:bodyPr wrap="none" rtlCol="0">
            <a:spAutoFit/>
          </a:bodyPr>
          <a:lstStyle/>
          <a:p>
            <a:endParaRPr lang="en-US" dirty="0"/>
          </a:p>
        </p:txBody>
      </p:sp>
      <p:sp>
        <p:nvSpPr>
          <p:cNvPr id="7" name="TextBox 6"/>
          <p:cNvSpPr txBox="1"/>
          <p:nvPr/>
        </p:nvSpPr>
        <p:spPr>
          <a:xfrm>
            <a:off x="6919403" y="6334780"/>
            <a:ext cx="5272597"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C. </a:t>
            </a:r>
            <a:r>
              <a:rPr lang="en-US" sz="1400" dirty="0" err="1" smtClean="0">
                <a:latin typeface="Times New Roman" charset="0"/>
                <a:ea typeface="Times New Roman" charset="0"/>
                <a:cs typeface="Times New Roman" charset="0"/>
              </a:rPr>
              <a:t>Chandrasekaran</a:t>
            </a:r>
            <a:r>
              <a:rPr lang="en-US" sz="1400" dirty="0" smtClean="0">
                <a:latin typeface="Times New Roman" charset="0"/>
                <a:ea typeface="Times New Roman" charset="0"/>
                <a:cs typeface="Times New Roman" charset="0"/>
              </a:rPr>
              <a:t>, E. </a:t>
            </a:r>
            <a:r>
              <a:rPr lang="en-US" sz="1400" dirty="0" err="1" smtClean="0">
                <a:latin typeface="Times New Roman" charset="0"/>
                <a:ea typeface="Times New Roman" charset="0"/>
                <a:cs typeface="Times New Roman" charset="0"/>
              </a:rPr>
              <a:t>Bertrán</a:t>
            </a:r>
            <a:r>
              <a:rPr lang="en-US" sz="1400" dirty="0" smtClean="0">
                <a:latin typeface="Times New Roman" charset="0"/>
                <a:ea typeface="Times New Roman" charset="0"/>
                <a:cs typeface="Times New Roman" charset="0"/>
              </a:rPr>
              <a:t>. Origins of new genes and pseudogenes</a:t>
            </a:r>
          </a:p>
          <a:p>
            <a:pPr algn="r"/>
            <a:r>
              <a:rPr lang="en-US" sz="1400" i="1" dirty="0" smtClean="0">
                <a:latin typeface="Times New Roman" charset="0"/>
                <a:ea typeface="Times New Roman" charset="0"/>
                <a:cs typeface="Times New Roman" charset="0"/>
              </a:rPr>
              <a:t>Nature Education </a:t>
            </a:r>
            <a:r>
              <a:rPr lang="en-US" sz="1400" dirty="0" smtClean="0">
                <a:latin typeface="Times New Roman" charset="0"/>
                <a:ea typeface="Times New Roman" charset="0"/>
                <a:cs typeface="Times New Roman" charset="0"/>
              </a:rPr>
              <a:t>(</a:t>
            </a:r>
            <a:r>
              <a:rPr lang="en-US" sz="1400" dirty="0" smtClean="0">
                <a:latin typeface="Times New Roman" charset="0"/>
                <a:ea typeface="Times New Roman" charset="0"/>
                <a:cs typeface="Times New Roman" charset="0"/>
              </a:rPr>
              <a:t>2008)</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42438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Translated pseudogenes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332" y="1457990"/>
            <a:ext cx="4345337" cy="4777709"/>
          </a:xfrm>
          <a:prstGeom prst="rect">
            <a:avLst/>
          </a:prstGeom>
        </p:spPr>
      </p:pic>
      <p:sp>
        <p:nvSpPr>
          <p:cNvPr id="7" name="TextBox 6"/>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563794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Non-canonical translation start </a:t>
            </a:r>
            <a:r>
              <a:rPr lang="mr-IN" dirty="0" smtClean="0"/>
              <a:t>–</a:t>
            </a:r>
            <a:r>
              <a:rPr lang="en-US" dirty="0" smtClean="0"/>
              <a:t> novel N termini</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00" y="1958813"/>
            <a:ext cx="4978400" cy="4521200"/>
          </a:xfrm>
          <a:prstGeom prst="rect">
            <a:avLst/>
          </a:prstGeom>
        </p:spPr>
      </p:pic>
      <p:sp>
        <p:nvSpPr>
          <p:cNvPr id="7" name="TextBox 6"/>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80269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Summarizing the draft map</a:t>
            </a:r>
            <a:endParaRPr lang="en-US" dirty="0"/>
          </a:p>
        </p:txBody>
      </p:sp>
      <p:sp>
        <p:nvSpPr>
          <p:cNvPr id="4" name="TextBox 3"/>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800" y="1524000"/>
            <a:ext cx="5219700" cy="3810000"/>
          </a:xfrm>
          <a:prstGeom prst="rect">
            <a:avLst/>
          </a:prstGeom>
        </p:spPr>
      </p:pic>
    </p:spTree>
    <p:extLst>
      <p:ext uri="{BB962C8B-B14F-4D97-AF65-F5344CB8AC3E}">
        <p14:creationId xmlns:p14="http://schemas.microsoft.com/office/powerpoint/2010/main" val="72721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Proteomics workflow</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617068"/>
            <a:ext cx="10515600" cy="2338146"/>
          </a:xfrm>
        </p:spPr>
      </p:pic>
      <p:sp>
        <p:nvSpPr>
          <p:cNvPr id="7" name="TextBox 6"/>
          <p:cNvSpPr txBox="1"/>
          <p:nvPr/>
        </p:nvSpPr>
        <p:spPr>
          <a:xfrm>
            <a:off x="8044967" y="6334780"/>
            <a:ext cx="4212756" cy="523220"/>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Min-</a:t>
            </a:r>
            <a:r>
              <a:rPr lang="en-US" sz="1400" dirty="0" err="1" smtClean="0">
                <a:latin typeface="Times New Roman" charset="0"/>
                <a:ea typeface="Times New Roman" charset="0"/>
                <a:cs typeface="Times New Roman" charset="0"/>
              </a:rPr>
              <a:t>Sik</a:t>
            </a:r>
            <a:r>
              <a:rPr lang="en-US" sz="1400" dirty="0" smtClean="0">
                <a:latin typeface="Times New Roman" charset="0"/>
                <a:ea typeface="Times New Roman" charset="0"/>
                <a:cs typeface="Times New Roman" charset="0"/>
              </a:rPr>
              <a:t> Kim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A draft map of the human proteome.</a:t>
            </a:r>
          </a:p>
          <a:p>
            <a:pPr algn="r"/>
            <a:r>
              <a:rPr lang="en-US" sz="1400" i="1" dirty="0" smtClean="0">
                <a:latin typeface="Times New Roman" charset="0"/>
                <a:ea typeface="Times New Roman" charset="0"/>
                <a:cs typeface="Times New Roman" charset="0"/>
              </a:rPr>
              <a:t>Nature </a:t>
            </a:r>
            <a:r>
              <a:rPr lang="en-US" sz="1400" dirty="0" smtClean="0">
                <a:latin typeface="Times New Roman" charset="0"/>
                <a:ea typeface="Times New Roman" charset="0"/>
                <a:cs typeface="Times New Roman" charset="0"/>
              </a:rPr>
              <a:t>(2014)</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19904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4258244"/>
            <a:ext cx="10515600" cy="2338146"/>
          </a:xfrm>
        </p:spPr>
      </p:pic>
      <p:pic>
        <p:nvPicPr>
          <p:cNvPr id="15" name="Picture 14"/>
          <p:cNvPicPr>
            <a:picLocks noChangeAspect="1"/>
          </p:cNvPicPr>
          <p:nvPr/>
        </p:nvPicPr>
        <p:blipFill>
          <a:blip r:embed="rId4"/>
          <a:stretch>
            <a:fillRect/>
          </a:stretch>
        </p:blipFill>
        <p:spPr>
          <a:xfrm>
            <a:off x="5665694" y="1299940"/>
            <a:ext cx="6311153" cy="2417037"/>
          </a:xfrm>
          <a:prstGeom prst="rect">
            <a:avLst/>
          </a:prstGeom>
        </p:spPr>
      </p:pic>
      <p:sp>
        <p:nvSpPr>
          <p:cNvPr id="2" name="Title 1"/>
          <p:cNvSpPr>
            <a:spLocks noGrp="1"/>
          </p:cNvSpPr>
          <p:nvPr>
            <p:ph type="title"/>
          </p:nvPr>
        </p:nvSpPr>
        <p:spPr/>
        <p:txBody>
          <a:bodyPr/>
          <a:lstStyle/>
          <a:p>
            <a:pPr algn="ctr"/>
            <a:r>
              <a:rPr lang="en-US" dirty="0" smtClean="0"/>
              <a:t>Proteomics workflow: </a:t>
            </a:r>
            <a:r>
              <a:rPr lang="en-US" b="1" dirty="0" smtClean="0"/>
              <a:t>SDS-PAGE</a:t>
            </a:r>
            <a:endParaRPr lang="en-US" b="1" dirty="0"/>
          </a:p>
        </p:txBody>
      </p:sp>
      <p:sp>
        <p:nvSpPr>
          <p:cNvPr id="23" name="Rectangle 22"/>
          <p:cNvSpPr/>
          <p:nvPr/>
        </p:nvSpPr>
        <p:spPr>
          <a:xfrm>
            <a:off x="3741081" y="4379658"/>
            <a:ext cx="7929283" cy="24590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p:cNvCxnSpPr/>
          <p:nvPr/>
        </p:nvCxnSpPr>
        <p:spPr>
          <a:xfrm flipH="1">
            <a:off x="3747246" y="3796930"/>
            <a:ext cx="1398494" cy="4862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215153" y="1330431"/>
            <a:ext cx="5665694" cy="1207915"/>
          </a:xfrm>
          <a:prstGeom prst="rect">
            <a:avLst/>
          </a:prstGeom>
        </p:spPr>
      </p:pic>
      <p:sp>
        <p:nvSpPr>
          <p:cNvPr id="11" name="TextBox 10"/>
          <p:cNvSpPr txBox="1"/>
          <p:nvPr/>
        </p:nvSpPr>
        <p:spPr>
          <a:xfrm>
            <a:off x="215153" y="2111563"/>
            <a:ext cx="5450541" cy="1384995"/>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Sodium dodecyl sulfate (SDS)</a:t>
            </a:r>
          </a:p>
          <a:p>
            <a:pPr marL="342900" lvl="1" indent="-342900">
              <a:buFont typeface="Arial" charset="0"/>
              <a:buChar char="•"/>
            </a:pPr>
            <a:r>
              <a:rPr lang="en-US" sz="2000" dirty="0" smtClean="0">
                <a:latin typeface="Times New Roman" charset="0"/>
                <a:ea typeface="Times New Roman" charset="0"/>
                <a:cs typeface="Times New Roman" charset="0"/>
              </a:rPr>
              <a:t>Forces proteins into a rod like-shape via denaturation and coating with significant negative charge</a:t>
            </a:r>
          </a:p>
        </p:txBody>
      </p:sp>
      <p:cxnSp>
        <p:nvCxnSpPr>
          <p:cNvPr id="18" name="Straight Arrow Connector 17"/>
          <p:cNvCxnSpPr/>
          <p:nvPr/>
        </p:nvCxnSpPr>
        <p:spPr>
          <a:xfrm>
            <a:off x="3388658" y="3457460"/>
            <a:ext cx="4485" cy="86979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13881" y="3803594"/>
            <a:ext cx="6024282" cy="2616101"/>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Polyacrylamide gel electrophoresis (PAGE)</a:t>
            </a:r>
          </a:p>
          <a:p>
            <a:pPr marL="342900" indent="-342900">
              <a:buFont typeface="Arial" charset="0"/>
              <a:buChar char="•"/>
            </a:pPr>
            <a:r>
              <a:rPr lang="en-US" sz="2000" dirty="0" smtClean="0">
                <a:latin typeface="Times New Roman" charset="0"/>
                <a:ea typeface="Times New Roman" charset="0"/>
                <a:cs typeface="Times New Roman" charset="0"/>
              </a:rPr>
              <a:t>SDS coated protein extract is pipetted into a polyacrylamide gel</a:t>
            </a:r>
          </a:p>
          <a:p>
            <a:pPr marL="342900" indent="-342900">
              <a:buFont typeface="Arial" charset="0"/>
              <a:buChar char="•"/>
            </a:pPr>
            <a:r>
              <a:rPr lang="en-US" sz="2000" dirty="0" smtClean="0">
                <a:latin typeface="Times New Roman" charset="0"/>
                <a:ea typeface="Times New Roman" charset="0"/>
                <a:cs typeface="Times New Roman" charset="0"/>
              </a:rPr>
              <a:t>Applied voltage causes negatively charged proteins to migrate through the dense gel matrix</a:t>
            </a:r>
          </a:p>
          <a:p>
            <a:pPr marL="342900" indent="-342900">
              <a:buFont typeface="Arial" charset="0"/>
              <a:buChar char="•"/>
            </a:pPr>
            <a:r>
              <a:rPr lang="en-US" sz="2000" dirty="0" smtClean="0">
                <a:latin typeface="Times New Roman" charset="0"/>
                <a:ea typeface="Times New Roman" charset="0"/>
                <a:cs typeface="Times New Roman" charset="0"/>
              </a:rPr>
              <a:t>Smaller proteins migrate relatively faster in gel</a:t>
            </a:r>
          </a:p>
          <a:p>
            <a:pPr marL="342900" indent="-342900">
              <a:buFont typeface="Arial" charset="0"/>
              <a:buChar char="•"/>
            </a:pPr>
            <a:r>
              <a:rPr lang="en-US" sz="2000" dirty="0" smtClean="0">
                <a:latin typeface="Times New Roman" charset="0"/>
                <a:ea typeface="Times New Roman" charset="0"/>
                <a:cs typeface="Times New Roman" charset="0"/>
              </a:rPr>
              <a:t>Concentration of polyacrylamide gel changes the migration rate of proteins</a:t>
            </a:r>
          </a:p>
        </p:txBody>
      </p:sp>
      <p:sp>
        <p:nvSpPr>
          <p:cNvPr id="25" name="Rectangle 24"/>
          <p:cNvSpPr/>
          <p:nvPr/>
        </p:nvSpPr>
        <p:spPr>
          <a:xfrm>
            <a:off x="2254062" y="5354247"/>
            <a:ext cx="2269191" cy="13292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p:cNvSpPr/>
          <p:nvPr/>
        </p:nvSpPr>
        <p:spPr>
          <a:xfrm>
            <a:off x="2125754" y="5528719"/>
            <a:ext cx="673473" cy="43030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p:cNvSpPr txBox="1"/>
          <p:nvPr/>
        </p:nvSpPr>
        <p:spPr>
          <a:xfrm>
            <a:off x="7703527" y="6356179"/>
            <a:ext cx="4488473" cy="523220"/>
          </a:xfrm>
          <a:prstGeom prst="rect">
            <a:avLst/>
          </a:prstGeom>
          <a:noFill/>
        </p:spPr>
        <p:txBody>
          <a:bodyPr wrap="none" rtlCol="0">
            <a:spAutoFit/>
          </a:bodyPr>
          <a:lstStyle/>
          <a:p>
            <a:pPr algn="r"/>
            <a:r>
              <a:rPr lang="en-US" sz="1400" dirty="0" err="1" smtClean="0">
                <a:latin typeface="Times New Roman" charset="0"/>
                <a:ea typeface="Times New Roman" charset="0"/>
                <a:cs typeface="Times New Roman" charset="0"/>
              </a:rPr>
              <a:t>György</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Hegyi</a:t>
            </a:r>
            <a:r>
              <a:rPr lang="en-US" sz="1400" dirty="0" smtClean="0">
                <a:latin typeface="Times New Roman" charset="0"/>
                <a:ea typeface="Times New Roman" charset="0"/>
                <a:cs typeface="Times New Roman" charset="0"/>
              </a:rPr>
              <a:t> </a:t>
            </a:r>
            <a:r>
              <a:rPr lang="en-US" sz="1400" i="1" dirty="0" smtClean="0">
                <a:latin typeface="Times New Roman" charset="0"/>
                <a:ea typeface="Times New Roman" charset="0"/>
                <a:cs typeface="Times New Roman" charset="0"/>
              </a:rPr>
              <a:t>et </a:t>
            </a:r>
            <a:r>
              <a:rPr lang="en-US" sz="1400" dirty="0" smtClean="0">
                <a:latin typeface="Times New Roman" charset="0"/>
                <a:ea typeface="Times New Roman" charset="0"/>
                <a:cs typeface="Times New Roman" charset="0"/>
              </a:rPr>
              <a:t>al. Introduction to Practical Biochemistry. </a:t>
            </a:r>
          </a:p>
          <a:p>
            <a:pPr algn="r"/>
            <a:r>
              <a:rPr lang="en-US" sz="1400" dirty="0" err="1" smtClean="0">
                <a:latin typeface="Times New Roman" charset="0"/>
                <a:ea typeface="Times New Roman" charset="0"/>
                <a:cs typeface="Times New Roman" charset="0"/>
              </a:rPr>
              <a:t>Eötvös</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Loránd</a:t>
            </a:r>
            <a:r>
              <a:rPr lang="en-US" sz="1400" dirty="0" smtClean="0">
                <a:latin typeface="Times New Roman" charset="0"/>
                <a:ea typeface="Times New Roman" charset="0"/>
                <a:cs typeface="Times New Roman" charset="0"/>
              </a:rPr>
              <a:t> University (2013)</a:t>
            </a:r>
            <a:endParaRPr lang="en-US" sz="1400" i="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871984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Proteomics workflow: </a:t>
            </a:r>
            <a:r>
              <a:rPr lang="en-US" b="1" dirty="0" smtClean="0"/>
              <a:t>Trypsin digestion</a:t>
            </a:r>
            <a:endParaRPr lang="en-US" b="1"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4258244"/>
            <a:ext cx="10515600" cy="2338146"/>
          </a:xfrm>
        </p:spPr>
      </p:pic>
      <p:sp>
        <p:nvSpPr>
          <p:cNvPr id="8" name="Rectangle 7"/>
          <p:cNvSpPr/>
          <p:nvPr/>
        </p:nvSpPr>
        <p:spPr>
          <a:xfrm>
            <a:off x="3665444" y="5433015"/>
            <a:ext cx="2269191" cy="13292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5325035" y="4762676"/>
            <a:ext cx="6028765" cy="13292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153" y="1240747"/>
            <a:ext cx="3957061" cy="2967796"/>
          </a:xfrm>
          <a:prstGeom prst="rect">
            <a:avLst/>
          </a:prstGeom>
        </p:spPr>
      </p:pic>
      <p:sp>
        <p:nvSpPr>
          <p:cNvPr id="6" name="TextBox 5"/>
          <p:cNvSpPr txBox="1"/>
          <p:nvPr/>
        </p:nvSpPr>
        <p:spPr>
          <a:xfrm>
            <a:off x="8011426" y="4023877"/>
            <a:ext cx="3604513" cy="369332"/>
          </a:xfrm>
          <a:prstGeom prst="rect">
            <a:avLst/>
          </a:prstGeom>
          <a:noFill/>
        </p:spPr>
        <p:txBody>
          <a:bodyPr wrap="none" rtlCol="0">
            <a:spAutoFit/>
          </a:bodyPr>
          <a:lstStyle/>
          <a:p>
            <a:r>
              <a:rPr lang="en-US" b="1" dirty="0" smtClean="0">
                <a:latin typeface="+mj-lt"/>
              </a:rPr>
              <a:t>Crystal structure of bovine trypsin</a:t>
            </a:r>
            <a:endParaRPr lang="en-US" b="1" dirty="0">
              <a:latin typeface="+mj-lt"/>
            </a:endParaRPr>
          </a:p>
        </p:txBody>
      </p:sp>
      <p:sp>
        <p:nvSpPr>
          <p:cNvPr id="7" name="TextBox 6"/>
          <p:cNvSpPr txBox="1"/>
          <p:nvPr/>
        </p:nvSpPr>
        <p:spPr>
          <a:xfrm>
            <a:off x="7315200" y="5950067"/>
            <a:ext cx="4876800" cy="954107"/>
          </a:xfrm>
          <a:prstGeom prst="rect">
            <a:avLst/>
          </a:prstGeom>
          <a:noFill/>
        </p:spPr>
        <p:txBody>
          <a:bodyPr wrap="square" rtlCol="0">
            <a:spAutoFit/>
          </a:bodyPr>
          <a:lstStyle/>
          <a:p>
            <a:pPr algn="r"/>
            <a:r>
              <a:rPr lang="en-US" sz="1400" dirty="0" err="1" smtClean="0">
                <a:latin typeface="Times New Roman" charset="0"/>
                <a:ea typeface="Times New Roman" charset="0"/>
                <a:cs typeface="Times New Roman" charset="0"/>
              </a:rPr>
              <a:t>Leiros</a:t>
            </a:r>
            <a:r>
              <a:rPr lang="en-US" sz="1400" dirty="0" smtClean="0">
                <a:latin typeface="Times New Roman" charset="0"/>
                <a:ea typeface="Times New Roman" charset="0"/>
                <a:cs typeface="Times New Roman" charset="0"/>
              </a:rPr>
              <a:t> HK </a:t>
            </a:r>
            <a:r>
              <a:rPr lang="en-US" sz="1400" i="1" dirty="0" smtClean="0">
                <a:latin typeface="Times New Roman" charset="0"/>
                <a:ea typeface="Times New Roman" charset="0"/>
                <a:cs typeface="Times New Roman" charset="0"/>
              </a:rPr>
              <a:t>et al. </a:t>
            </a:r>
            <a:r>
              <a:rPr lang="en-US" sz="1400" dirty="0" smtClean="0">
                <a:latin typeface="Times New Roman" charset="0"/>
                <a:ea typeface="Times New Roman" charset="0"/>
                <a:cs typeface="Times New Roman" charset="0"/>
              </a:rPr>
              <a:t>Trypsin specificity as elucidated by LIE calculations, X-ray structures, and association constant measurements</a:t>
            </a:r>
          </a:p>
          <a:p>
            <a:pPr algn="r"/>
            <a:r>
              <a:rPr lang="en-US" sz="1400" i="1" dirty="0" smtClean="0">
                <a:latin typeface="Times New Roman" charset="0"/>
                <a:ea typeface="Times New Roman" charset="0"/>
                <a:cs typeface="Times New Roman" charset="0"/>
              </a:rPr>
              <a:t>Protein Sci. </a:t>
            </a:r>
            <a:r>
              <a:rPr lang="en-US" sz="1400" dirty="0" smtClean="0">
                <a:latin typeface="Times New Roman" charset="0"/>
                <a:ea typeface="Times New Roman" charset="0"/>
                <a:cs typeface="Times New Roman" charset="0"/>
              </a:rPr>
              <a:t>(2004)</a:t>
            </a:r>
            <a:endParaRPr lang="en-US" sz="1400" i="1" dirty="0" smtClean="0">
              <a:latin typeface="Times New Roman" charset="0"/>
              <a:ea typeface="Times New Roman" charset="0"/>
              <a:cs typeface="Times New Roman" charset="0"/>
            </a:endParaRPr>
          </a:p>
        </p:txBody>
      </p:sp>
      <p:sp>
        <p:nvSpPr>
          <p:cNvPr id="10" name="TextBox 9"/>
          <p:cNvSpPr txBox="1"/>
          <p:nvPr/>
        </p:nvSpPr>
        <p:spPr>
          <a:xfrm>
            <a:off x="464032" y="1343250"/>
            <a:ext cx="5829191" cy="2308324"/>
          </a:xfrm>
          <a:prstGeom prst="rect">
            <a:avLst/>
          </a:prstGeom>
          <a:noFill/>
        </p:spPr>
        <p:txBody>
          <a:bodyPr wrap="square" rtlCol="0">
            <a:spAutoFit/>
          </a:bodyPr>
          <a:lstStyle/>
          <a:p>
            <a:r>
              <a:rPr lang="en-US" sz="2400" b="1" dirty="0" smtClean="0">
                <a:latin typeface="Times" charset="0"/>
                <a:ea typeface="Times" charset="0"/>
                <a:cs typeface="Times" charset="0"/>
              </a:rPr>
              <a:t>Trypsin</a:t>
            </a:r>
          </a:p>
          <a:p>
            <a:pPr marL="342900" indent="-342900">
              <a:buFont typeface="Arial" charset="0"/>
              <a:buChar char="•"/>
            </a:pPr>
            <a:r>
              <a:rPr lang="en-US" sz="2000" dirty="0" smtClean="0">
                <a:latin typeface="Times" charset="0"/>
                <a:ea typeface="Times" charset="0"/>
                <a:cs typeface="Times" charset="0"/>
              </a:rPr>
              <a:t>Serine protease</a:t>
            </a:r>
          </a:p>
          <a:p>
            <a:pPr marL="342900" indent="-342900">
              <a:buFont typeface="Arial" charset="0"/>
              <a:buChar char="•"/>
            </a:pPr>
            <a:r>
              <a:rPr lang="en-US" sz="2000" dirty="0" smtClean="0">
                <a:latin typeface="Times" charset="0"/>
                <a:ea typeface="Times" charset="0"/>
                <a:cs typeface="Times" charset="0"/>
              </a:rPr>
              <a:t>Formed in the small intestine by proteolytic activation of its proenzyme, trypsinogen</a:t>
            </a:r>
          </a:p>
          <a:p>
            <a:pPr marL="342900" indent="-342900">
              <a:buFont typeface="Arial" charset="0"/>
              <a:buChar char="•"/>
            </a:pPr>
            <a:r>
              <a:rPr lang="en-US" sz="2000" dirty="0" smtClean="0">
                <a:latin typeface="Times" charset="0"/>
                <a:ea typeface="Times" charset="0"/>
                <a:cs typeface="Times" charset="0"/>
              </a:rPr>
              <a:t>Cleaves proteins into smaller fragments at consensus sequence (lysine or arginine)</a:t>
            </a:r>
          </a:p>
          <a:p>
            <a:pPr marL="342900" indent="-342900">
              <a:buFont typeface="Arial" charset="0"/>
              <a:buChar char="•"/>
            </a:pPr>
            <a:endParaRPr lang="en-US" sz="2000" dirty="0">
              <a:latin typeface="Times" charset="0"/>
              <a:ea typeface="Times" charset="0"/>
              <a:cs typeface="Times" charset="0"/>
            </a:endParaRPr>
          </a:p>
        </p:txBody>
      </p:sp>
      <p:pic>
        <p:nvPicPr>
          <p:cNvPr id="11" name="Picture 10"/>
          <p:cNvPicPr>
            <a:picLocks noChangeAspect="1"/>
          </p:cNvPicPr>
          <p:nvPr/>
        </p:nvPicPr>
        <p:blipFill>
          <a:blip r:embed="rId5"/>
          <a:stretch>
            <a:fillRect/>
          </a:stretch>
        </p:blipFill>
        <p:spPr>
          <a:xfrm>
            <a:off x="5458807" y="1980208"/>
            <a:ext cx="2719691" cy="2316774"/>
          </a:xfrm>
          <a:prstGeom prst="rect">
            <a:avLst/>
          </a:prstGeom>
        </p:spPr>
      </p:pic>
      <p:cxnSp>
        <p:nvCxnSpPr>
          <p:cNvPr id="12" name="Straight Arrow Connector 11"/>
          <p:cNvCxnSpPr/>
          <p:nvPr/>
        </p:nvCxnSpPr>
        <p:spPr>
          <a:xfrm flipH="1" flipV="1">
            <a:off x="7049568" y="2806992"/>
            <a:ext cx="123658" cy="16479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65444" y="5936413"/>
            <a:ext cx="619685"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06717" y="4441717"/>
            <a:ext cx="1409360" cy="369332"/>
          </a:xfrm>
          <a:prstGeom prst="rect">
            <a:avLst/>
          </a:prstGeom>
          <a:noFill/>
        </p:spPr>
        <p:txBody>
          <a:bodyPr wrap="none" rtlCol="0">
            <a:spAutoFit/>
          </a:bodyPr>
          <a:lstStyle/>
          <a:p>
            <a:r>
              <a:rPr lang="en-US" b="1" u="sng" dirty="0" smtClean="0">
                <a:latin typeface="Times New Roman" charset="0"/>
                <a:ea typeface="Times New Roman" charset="0"/>
                <a:cs typeface="Times New Roman" charset="0"/>
              </a:rPr>
              <a:t>Scissile</a:t>
            </a:r>
            <a:r>
              <a:rPr lang="en-US" dirty="0" smtClean="0">
                <a:latin typeface="Times New Roman" charset="0"/>
                <a:ea typeface="Times New Roman" charset="0"/>
                <a:cs typeface="Times New Roman" charset="0"/>
              </a:rPr>
              <a:t> bond</a:t>
            </a:r>
            <a:endParaRPr lang="en-US" dirty="0">
              <a:latin typeface="Times New Roman" charset="0"/>
              <a:ea typeface="Times New Roman" charset="0"/>
              <a:cs typeface="Times New Roman" charset="0"/>
            </a:endParaRPr>
          </a:p>
        </p:txBody>
      </p:sp>
      <p:cxnSp>
        <p:nvCxnSpPr>
          <p:cNvPr id="23" name="Straight Arrow Connector 22"/>
          <p:cNvCxnSpPr/>
          <p:nvPr/>
        </p:nvCxnSpPr>
        <p:spPr>
          <a:xfrm flipH="1" flipV="1">
            <a:off x="5337925" y="5074867"/>
            <a:ext cx="619685"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17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258244"/>
            <a:ext cx="10515600" cy="2338146"/>
          </a:xfrm>
          <a:prstGeom prst="rect">
            <a:avLst/>
          </a:prstGeom>
        </p:spPr>
      </p:pic>
      <p:sp>
        <p:nvSpPr>
          <p:cNvPr id="2" name="Title 1"/>
          <p:cNvSpPr>
            <a:spLocks noGrp="1"/>
          </p:cNvSpPr>
          <p:nvPr>
            <p:ph type="title"/>
          </p:nvPr>
        </p:nvSpPr>
        <p:spPr/>
        <p:txBody>
          <a:bodyPr/>
          <a:lstStyle/>
          <a:p>
            <a:pPr algn="ctr"/>
            <a:r>
              <a:rPr lang="en-US" dirty="0" smtClean="0"/>
              <a:t>Proteomics workflow: </a:t>
            </a:r>
            <a:r>
              <a:rPr lang="en-US" b="1" dirty="0" err="1" smtClean="0"/>
              <a:t>bRPLC</a:t>
            </a:r>
            <a:endParaRPr lang="en-US" b="1" dirty="0"/>
          </a:p>
        </p:txBody>
      </p:sp>
      <p:sp>
        <p:nvSpPr>
          <p:cNvPr id="3" name="TextBox 2"/>
          <p:cNvSpPr txBox="1"/>
          <p:nvPr/>
        </p:nvSpPr>
        <p:spPr>
          <a:xfrm>
            <a:off x="412376" y="1690688"/>
            <a:ext cx="11779624" cy="2308324"/>
          </a:xfrm>
          <a:prstGeom prst="rect">
            <a:avLst/>
          </a:prstGeom>
          <a:noFill/>
        </p:spPr>
        <p:txBody>
          <a:bodyPr wrap="square" rtlCol="0">
            <a:spAutoFit/>
          </a:bodyPr>
          <a:lstStyle/>
          <a:p>
            <a:r>
              <a:rPr lang="en-US" sz="2400" b="1" dirty="0" smtClean="0">
                <a:latin typeface="Times New Roman" charset="0"/>
                <a:ea typeface="Times New Roman" charset="0"/>
                <a:cs typeface="Times New Roman" charset="0"/>
              </a:rPr>
              <a:t>b</a:t>
            </a:r>
            <a:r>
              <a:rPr lang="en-US" sz="2400" dirty="0" smtClean="0">
                <a:latin typeface="Times New Roman" charset="0"/>
                <a:ea typeface="Times New Roman" charset="0"/>
                <a:cs typeface="Times New Roman" charset="0"/>
              </a:rPr>
              <a:t>asic </a:t>
            </a:r>
            <a:r>
              <a:rPr lang="en-US" sz="2400" b="1" dirty="0" smtClean="0">
                <a:latin typeface="Times New Roman" charset="0"/>
                <a:ea typeface="Times New Roman" charset="0"/>
                <a:cs typeface="Times New Roman" charset="0"/>
              </a:rPr>
              <a:t>R</a:t>
            </a:r>
            <a:r>
              <a:rPr lang="en-US" sz="2400" dirty="0" smtClean="0">
                <a:latin typeface="Times New Roman" charset="0"/>
                <a:ea typeface="Times New Roman" charset="0"/>
                <a:cs typeface="Times New Roman" charset="0"/>
              </a:rPr>
              <a:t>eversed </a:t>
            </a:r>
            <a:r>
              <a:rPr lang="en-US" sz="2400" b="1" dirty="0" smtClean="0">
                <a:latin typeface="Times New Roman" charset="0"/>
                <a:ea typeface="Times New Roman" charset="0"/>
                <a:cs typeface="Times New Roman" charset="0"/>
              </a:rPr>
              <a:t>P</a:t>
            </a:r>
            <a:r>
              <a:rPr lang="en-US" sz="2400" dirty="0" smtClean="0">
                <a:latin typeface="Times New Roman" charset="0"/>
                <a:ea typeface="Times New Roman" charset="0"/>
                <a:cs typeface="Times New Roman" charset="0"/>
              </a:rPr>
              <a:t>hase </a:t>
            </a:r>
            <a:r>
              <a:rPr lang="en-US" sz="2400" b="1" dirty="0" smtClean="0">
                <a:latin typeface="Times New Roman" charset="0"/>
                <a:ea typeface="Times New Roman" charset="0"/>
                <a:cs typeface="Times New Roman" charset="0"/>
              </a:rPr>
              <a:t>L</a:t>
            </a:r>
            <a:r>
              <a:rPr lang="en-US" sz="2400" dirty="0" smtClean="0">
                <a:latin typeface="Times New Roman" charset="0"/>
                <a:ea typeface="Times New Roman" charset="0"/>
                <a:cs typeface="Times New Roman" charset="0"/>
              </a:rPr>
              <a:t>iquid </a:t>
            </a:r>
            <a:r>
              <a:rPr lang="en-US" sz="2400" b="1" dirty="0" smtClean="0">
                <a:latin typeface="Times New Roman" charset="0"/>
                <a:ea typeface="Times New Roman" charset="0"/>
                <a:cs typeface="Times New Roman" charset="0"/>
              </a:rPr>
              <a:t>C</a:t>
            </a:r>
            <a:r>
              <a:rPr lang="en-US" sz="2400" dirty="0" smtClean="0">
                <a:latin typeface="Times New Roman" charset="0"/>
                <a:ea typeface="Times New Roman" charset="0"/>
                <a:cs typeface="Times New Roman" charset="0"/>
              </a:rPr>
              <a:t>hromatography</a:t>
            </a:r>
          </a:p>
          <a:p>
            <a:pPr marL="342900" indent="-342900">
              <a:buFont typeface="Arial" charset="0"/>
              <a:buChar char="•"/>
            </a:pPr>
            <a:r>
              <a:rPr lang="en-US" sz="2000" dirty="0" smtClean="0">
                <a:latin typeface="Times New Roman" charset="0"/>
                <a:ea typeface="Times New Roman" charset="0"/>
                <a:cs typeface="Times New Roman" charset="0"/>
              </a:rPr>
              <a:t>Reversed Phase refers to non-polar </a:t>
            </a:r>
            <a:r>
              <a:rPr lang="en-US" sz="2000" b="1" u="sng" dirty="0" smtClean="0">
                <a:latin typeface="Times New Roman" charset="0"/>
                <a:ea typeface="Times New Roman" charset="0"/>
                <a:cs typeface="Times New Roman" charset="0"/>
              </a:rPr>
              <a:t>stationary phase</a:t>
            </a:r>
            <a:r>
              <a:rPr lang="en-US" sz="2000" dirty="0" smtClean="0">
                <a:latin typeface="Times New Roman" charset="0"/>
                <a:ea typeface="Times New Roman" charset="0"/>
                <a:cs typeface="Times New Roman" charset="0"/>
              </a:rPr>
              <a:t>. Traditional chromatography uses polar stationary phase</a:t>
            </a:r>
          </a:p>
          <a:p>
            <a:pPr marL="342900" indent="-342900">
              <a:buFont typeface="Arial" charset="0"/>
              <a:buChar char="•"/>
            </a:pPr>
            <a:r>
              <a:rPr lang="en-US" sz="2000" dirty="0" smtClean="0">
                <a:latin typeface="Times New Roman" charset="0"/>
                <a:ea typeface="Times New Roman" charset="0"/>
                <a:cs typeface="Times New Roman" charset="0"/>
              </a:rPr>
              <a:t>Digested samples are dissolved in basic solvent A (10mM </a:t>
            </a:r>
            <a:r>
              <a:rPr lang="en-US" sz="2000" dirty="0" err="1" smtClean="0">
                <a:latin typeface="Times New Roman" charset="0"/>
                <a:ea typeface="Times New Roman" charset="0"/>
                <a:cs typeface="Times New Roman" charset="0"/>
              </a:rPr>
              <a:t>triethylammonium</a:t>
            </a:r>
            <a:r>
              <a:rPr lang="en-US" sz="2000" dirty="0" smtClean="0">
                <a:latin typeface="Times New Roman" charset="0"/>
                <a:ea typeface="Times New Roman" charset="0"/>
                <a:cs typeface="Times New Roman" charset="0"/>
              </a:rPr>
              <a:t> bicarbonate, pH8.5)</a:t>
            </a:r>
          </a:p>
          <a:p>
            <a:pPr marL="342900" indent="-342900">
              <a:buFont typeface="Arial" charset="0"/>
              <a:buChar char="•"/>
            </a:pPr>
            <a:r>
              <a:rPr lang="en-US" sz="2000" dirty="0">
                <a:latin typeface="Times New Roman" charset="0"/>
                <a:ea typeface="Times New Roman" charset="0"/>
                <a:cs typeface="Times New Roman" charset="0"/>
              </a:rPr>
              <a:t>H</a:t>
            </a:r>
            <a:r>
              <a:rPr lang="en-US" sz="2000" dirty="0" smtClean="0">
                <a:latin typeface="Times New Roman" charset="0"/>
                <a:ea typeface="Times New Roman" charset="0"/>
                <a:cs typeface="Times New Roman" charset="0"/>
              </a:rPr>
              <a:t>ydrophobic residues bind preferentially (‘stick’) to non-polar stationary phase</a:t>
            </a:r>
          </a:p>
          <a:p>
            <a:pPr marL="342900" indent="-342900">
              <a:buFont typeface="Arial" charset="0"/>
              <a:buChar char="•"/>
            </a:pPr>
            <a:r>
              <a:rPr lang="en-US" sz="2000" dirty="0" smtClean="0">
                <a:latin typeface="Times New Roman" charset="0"/>
                <a:ea typeface="Times New Roman" charset="0"/>
                <a:cs typeface="Times New Roman" charset="0"/>
              </a:rPr>
              <a:t>A second solvent (</a:t>
            </a:r>
            <a:r>
              <a:rPr lang="en-US" sz="2000" b="1" u="sng" dirty="0" smtClean="0">
                <a:latin typeface="Times New Roman" charset="0"/>
                <a:ea typeface="Times New Roman" charset="0"/>
                <a:cs typeface="Times New Roman" charset="0"/>
              </a:rPr>
              <a:t>mobile phase</a:t>
            </a:r>
            <a:r>
              <a:rPr lang="en-US" sz="2000" dirty="0" smtClean="0">
                <a:latin typeface="Times New Roman" charset="0"/>
                <a:ea typeface="Times New Roman" charset="0"/>
                <a:cs typeface="Times New Roman" charset="0"/>
              </a:rPr>
              <a:t>) is then titrated onto the column in increasing concentration (0-100%)</a:t>
            </a:r>
          </a:p>
          <a:p>
            <a:pPr marL="342900" indent="-342900">
              <a:buFont typeface="Arial" charset="0"/>
              <a:buChar char="•"/>
            </a:pPr>
            <a:r>
              <a:rPr lang="en-US" sz="2000" dirty="0" smtClean="0">
                <a:latin typeface="Times New Roman" charset="0"/>
                <a:ea typeface="Times New Roman" charset="0"/>
                <a:cs typeface="Times New Roman" charset="0"/>
              </a:rPr>
              <a:t>Increasing concentration corresponds to increasing non-polarity.  As hydrophobicity increases in the mobile phase, more hydrophobic molecules are eluted</a:t>
            </a:r>
          </a:p>
        </p:txBody>
      </p:sp>
      <p:sp>
        <p:nvSpPr>
          <p:cNvPr id="6" name="Rectangle 5"/>
          <p:cNvSpPr/>
          <p:nvPr/>
        </p:nvSpPr>
        <p:spPr>
          <a:xfrm>
            <a:off x="5260157" y="4649906"/>
            <a:ext cx="5950208" cy="155482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Straight Arrow Connector 7"/>
          <p:cNvCxnSpPr/>
          <p:nvPr/>
        </p:nvCxnSpPr>
        <p:spPr>
          <a:xfrm flipH="1" flipV="1">
            <a:off x="5476315" y="5856616"/>
            <a:ext cx="619685"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69424" y="3841239"/>
            <a:ext cx="4840941" cy="2400657"/>
          </a:xfrm>
          <a:prstGeom prst="rect">
            <a:avLst/>
          </a:prstGeom>
          <a:noFill/>
        </p:spPr>
        <p:txBody>
          <a:bodyPr wrap="square" rtlCol="0">
            <a:spAutoFit/>
          </a:bodyPr>
          <a:lstStyle/>
          <a:p>
            <a:r>
              <a:rPr lang="en-US" sz="2400" b="1" dirty="0" smtClean="0">
                <a:latin typeface="Times New Roman" charset="0"/>
                <a:ea typeface="Times New Roman" charset="0"/>
                <a:cs typeface="Times New Roman" charset="0"/>
              </a:rPr>
              <a:t>Advantages of RPLC:</a:t>
            </a:r>
          </a:p>
          <a:p>
            <a:pPr marL="342900" indent="-342900">
              <a:buFont typeface="Arial" charset="0"/>
              <a:buChar char="•"/>
            </a:pPr>
            <a:r>
              <a:rPr lang="en-US" dirty="0" smtClean="0">
                <a:latin typeface="Times New Roman" charset="0"/>
                <a:ea typeface="Times New Roman" charset="0"/>
                <a:cs typeface="Times New Roman" charset="0"/>
              </a:rPr>
              <a:t>Owing to their hydrophobic core, proteins are better retained on hydrophobic stationary phase</a:t>
            </a:r>
          </a:p>
          <a:p>
            <a:pPr marL="342900" indent="-342900">
              <a:buFont typeface="Arial" charset="0"/>
              <a:buChar char="•"/>
            </a:pPr>
            <a:r>
              <a:rPr lang="en-US" dirty="0" smtClean="0">
                <a:latin typeface="Times New Roman" charset="0"/>
                <a:ea typeface="Times New Roman" charset="0"/>
                <a:cs typeface="Times New Roman" charset="0"/>
              </a:rPr>
              <a:t>Less polar solvents can be used, which allows for finer control of eluent fractions and gradient separations</a:t>
            </a:r>
          </a:p>
          <a:p>
            <a:pPr marL="342900" indent="-342900">
              <a:buFont typeface="Arial" charset="0"/>
              <a:buChar char="•"/>
            </a:pPr>
            <a:r>
              <a:rPr lang="en-US" dirty="0" smtClean="0">
                <a:latin typeface="Times New Roman" charset="0"/>
                <a:ea typeface="Times New Roman" charset="0"/>
                <a:cs typeface="Times New Roman" charset="0"/>
              </a:rPr>
              <a:t>pH selectivity can control separations</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02947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258244"/>
            <a:ext cx="10515600" cy="2338146"/>
          </a:xfrm>
          <a:prstGeom prst="rect">
            <a:avLst/>
          </a:prstGeom>
        </p:spPr>
      </p:pic>
      <p:sp>
        <p:nvSpPr>
          <p:cNvPr id="2" name="Title 1"/>
          <p:cNvSpPr>
            <a:spLocks noGrp="1"/>
          </p:cNvSpPr>
          <p:nvPr>
            <p:ph type="title"/>
          </p:nvPr>
        </p:nvSpPr>
        <p:spPr/>
        <p:txBody>
          <a:bodyPr/>
          <a:lstStyle/>
          <a:p>
            <a:pPr algn="ctr"/>
            <a:r>
              <a:rPr lang="en-US" dirty="0" smtClean="0"/>
              <a:t>Proteomics workflow: </a:t>
            </a:r>
            <a:r>
              <a:rPr lang="en-US" b="1" dirty="0" smtClean="0"/>
              <a:t>RPLC</a:t>
            </a:r>
            <a:endParaRPr lang="en-US" dirty="0"/>
          </a:p>
        </p:txBody>
      </p:sp>
      <p:sp>
        <p:nvSpPr>
          <p:cNvPr id="6" name="Rectangle 5"/>
          <p:cNvSpPr/>
          <p:nvPr/>
        </p:nvSpPr>
        <p:spPr>
          <a:xfrm>
            <a:off x="7281704" y="4767968"/>
            <a:ext cx="4072096" cy="13186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838200" y="1459855"/>
            <a:ext cx="8813631" cy="1692771"/>
          </a:xfrm>
          <a:prstGeom prst="rect">
            <a:avLst/>
          </a:prstGeom>
          <a:noFill/>
        </p:spPr>
        <p:txBody>
          <a:bodyPr wrap="none" rtlCol="0">
            <a:spAutoFit/>
          </a:bodyPr>
          <a:lstStyle/>
          <a:p>
            <a:r>
              <a:rPr lang="en-US" sz="2400" b="1" dirty="0" smtClean="0">
                <a:latin typeface="Times New Roman" charset="0"/>
                <a:ea typeface="Times New Roman" charset="0"/>
                <a:cs typeface="Times New Roman" charset="0"/>
              </a:rPr>
              <a:t>RPLC </a:t>
            </a:r>
            <a:r>
              <a:rPr lang="en-US" sz="2400" dirty="0" smtClean="0">
                <a:latin typeface="Times New Roman" charset="0"/>
                <a:ea typeface="Times New Roman" charset="0"/>
                <a:cs typeface="Times New Roman" charset="0"/>
              </a:rPr>
              <a:t>was repeated using an analytical column</a:t>
            </a:r>
          </a:p>
          <a:p>
            <a:pPr marL="342900" indent="-342900">
              <a:buFont typeface="Arial" charset="0"/>
              <a:buChar char="•"/>
            </a:pPr>
            <a:r>
              <a:rPr lang="en-US" sz="2000" dirty="0" smtClean="0">
                <a:latin typeface="Times New Roman" charset="0"/>
                <a:ea typeface="Times New Roman" charset="0"/>
                <a:cs typeface="Times New Roman" charset="0"/>
              </a:rPr>
              <a:t>Solvent A was changed to 0.1% formic acid in water</a:t>
            </a:r>
          </a:p>
          <a:p>
            <a:pPr marL="342900" indent="-342900">
              <a:buFont typeface="Arial" charset="0"/>
              <a:buChar char="•"/>
            </a:pPr>
            <a:r>
              <a:rPr lang="en-US" sz="2000" dirty="0" smtClean="0">
                <a:latin typeface="Times New Roman" charset="0"/>
                <a:ea typeface="Times New Roman" charset="0"/>
                <a:cs typeface="Times New Roman" charset="0"/>
              </a:rPr>
              <a:t>Mobile phase changed to 7-30% solvent B (0.1% formic acid in 95% acetonitrile)</a:t>
            </a:r>
          </a:p>
          <a:p>
            <a:pPr marL="342900" indent="-342900">
              <a:buFont typeface="Arial" charset="0"/>
              <a:buChar char="•"/>
            </a:pPr>
            <a:r>
              <a:rPr lang="en-US" sz="2000" dirty="0" smtClean="0">
                <a:latin typeface="Times New Roman" charset="0"/>
                <a:ea typeface="Times New Roman" charset="0"/>
                <a:cs typeface="Times New Roman" charset="0"/>
              </a:rPr>
              <a:t>This step produces a chromatogram (below) for each eluent fraction</a:t>
            </a:r>
          </a:p>
          <a:p>
            <a:pPr marL="342900" indent="-342900">
              <a:buFont typeface="Arial" charset="0"/>
              <a:buChar char="•"/>
            </a:pPr>
            <a:r>
              <a:rPr lang="en-US" sz="2000" dirty="0" smtClean="0">
                <a:latin typeface="Times New Roman" charset="0"/>
                <a:ea typeface="Times New Roman" charset="0"/>
                <a:cs typeface="Times New Roman" charset="0"/>
              </a:rPr>
              <a:t>Facilitates absorbance based quantification of protein composition</a:t>
            </a:r>
            <a:endParaRPr lang="en-US" sz="2000" dirty="0">
              <a:latin typeface="Times New Roman" charset="0"/>
              <a:ea typeface="Times New Roman" charset="0"/>
              <a:cs typeface="Times New Roman" charset="0"/>
            </a:endParaRPr>
          </a:p>
        </p:txBody>
      </p:sp>
      <p:cxnSp>
        <p:nvCxnSpPr>
          <p:cNvPr id="8" name="Straight Arrow Connector 7"/>
          <p:cNvCxnSpPr/>
          <p:nvPr/>
        </p:nvCxnSpPr>
        <p:spPr>
          <a:xfrm flipH="1" flipV="1">
            <a:off x="7425282" y="5193227"/>
            <a:ext cx="619685"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997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Proteomics workflow: </a:t>
            </a:r>
            <a:r>
              <a:rPr lang="en-US" b="1" dirty="0" smtClean="0"/>
              <a:t>Tandem MS</a:t>
            </a:r>
            <a:endParaRPr lang="en-US" b="1"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258244"/>
            <a:ext cx="10515600" cy="2338146"/>
          </a:xfrm>
          <a:prstGeom prst="rect">
            <a:avLst/>
          </a:prstGeom>
        </p:spPr>
      </p:pic>
      <p:cxnSp>
        <p:nvCxnSpPr>
          <p:cNvPr id="9" name="Straight Arrow Connector 8"/>
          <p:cNvCxnSpPr/>
          <p:nvPr/>
        </p:nvCxnSpPr>
        <p:spPr>
          <a:xfrm>
            <a:off x="8534400" y="4446494"/>
            <a:ext cx="2507" cy="51995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018494" y="4767968"/>
            <a:ext cx="2335305" cy="13186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906214" y="2089692"/>
            <a:ext cx="9279932" cy="1077218"/>
          </a:xfrm>
          <a:prstGeom prst="rect">
            <a:avLst/>
          </a:prstGeom>
          <a:noFill/>
        </p:spPr>
        <p:txBody>
          <a:bodyPr wrap="square" rtlCol="0">
            <a:spAutoFit/>
          </a:bodyPr>
          <a:lstStyle/>
          <a:p>
            <a:pPr algn="ctr"/>
            <a:r>
              <a:rPr lang="en-US" sz="2400" b="1" dirty="0" smtClean="0">
                <a:latin typeface="Times New Roman" charset="0"/>
                <a:ea typeface="Times New Roman" charset="0"/>
                <a:cs typeface="Times New Roman" charset="0"/>
              </a:rPr>
              <a:t>MS/MS</a:t>
            </a:r>
          </a:p>
          <a:p>
            <a:pPr marL="342900" indent="-342900" algn="ctr">
              <a:buFont typeface="Arial" charset="0"/>
              <a:buChar char="•"/>
            </a:pPr>
            <a:r>
              <a:rPr lang="en-US" sz="2000" dirty="0" smtClean="0">
                <a:latin typeface="Times New Roman" charset="0"/>
                <a:ea typeface="Times New Roman" charset="0"/>
                <a:cs typeface="Times New Roman" charset="0"/>
              </a:rPr>
              <a:t>Eluent from RPLC flows directly into mass </a:t>
            </a:r>
            <a:r>
              <a:rPr lang="en-US" sz="2000" dirty="0" smtClean="0">
                <a:latin typeface="Times New Roman" charset="0"/>
                <a:ea typeface="Times New Roman" charset="0"/>
                <a:cs typeface="Times New Roman" charset="0"/>
              </a:rPr>
              <a:t>spectrometer</a:t>
            </a:r>
          </a:p>
          <a:p>
            <a:pPr marL="342900" indent="-342900" algn="ctr">
              <a:buFont typeface="Arial" charset="0"/>
              <a:buChar char="•"/>
            </a:pPr>
            <a:r>
              <a:rPr lang="en-US" sz="2000" dirty="0" smtClean="0">
                <a:latin typeface="Times New Roman" charset="0"/>
                <a:ea typeface="Times New Roman" charset="0"/>
                <a:cs typeface="Times New Roman" charset="0"/>
              </a:rPr>
              <a:t>Two rounds of ionization / fragmentation and mass analysis are performed</a:t>
            </a:r>
            <a:endParaRPr lang="en-US" sz="20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310242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Tandem MS</a:t>
            </a:r>
            <a:endParaRPr lang="en-US" dirty="0"/>
          </a:p>
        </p:txBody>
      </p:sp>
      <p:pic>
        <p:nvPicPr>
          <p:cNvPr id="4" name="Picture 3"/>
          <p:cNvPicPr>
            <a:picLocks noChangeAspect="1"/>
          </p:cNvPicPr>
          <p:nvPr/>
        </p:nvPicPr>
        <p:blipFill>
          <a:blip r:embed="rId3"/>
          <a:stretch>
            <a:fillRect/>
          </a:stretch>
        </p:blipFill>
        <p:spPr>
          <a:xfrm>
            <a:off x="348254" y="2849599"/>
            <a:ext cx="11843746" cy="3824088"/>
          </a:xfrm>
          <a:prstGeom prst="rect">
            <a:avLst/>
          </a:prstGeom>
        </p:spPr>
      </p:pic>
      <p:sp>
        <p:nvSpPr>
          <p:cNvPr id="5" name="TextBox 4"/>
          <p:cNvSpPr txBox="1"/>
          <p:nvPr/>
        </p:nvSpPr>
        <p:spPr>
          <a:xfrm>
            <a:off x="502025" y="1874464"/>
            <a:ext cx="225910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Captures, focuses, and transmit ions</a:t>
            </a:r>
            <a:endParaRPr lang="en-US" dirty="0"/>
          </a:p>
        </p:txBody>
      </p:sp>
      <p:cxnSp>
        <p:nvCxnSpPr>
          <p:cNvPr id="6" name="Straight Arrow Connector 5"/>
          <p:cNvCxnSpPr/>
          <p:nvPr/>
        </p:nvCxnSpPr>
        <p:spPr>
          <a:xfrm>
            <a:off x="1697294" y="2527102"/>
            <a:ext cx="59790" cy="71313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523341" y="4624766"/>
            <a:ext cx="1" cy="50027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85367" y="5203706"/>
            <a:ext cx="215152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Isolates ions by mass and removes neutral charges </a:t>
            </a:r>
            <a:endParaRPr lang="en-US" dirty="0"/>
          </a:p>
        </p:txBody>
      </p:sp>
      <p:cxnSp>
        <p:nvCxnSpPr>
          <p:cNvPr id="11" name="Straight Arrow Connector 10"/>
          <p:cNvCxnSpPr/>
          <p:nvPr/>
        </p:nvCxnSpPr>
        <p:spPr>
          <a:xfrm flipH="1">
            <a:off x="3621742" y="2751781"/>
            <a:ext cx="49082" cy="48378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52353" y="1664049"/>
            <a:ext cx="215152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Accumulates and routes ions; </a:t>
            </a:r>
            <a:endParaRPr lang="en-US" dirty="0"/>
          </a:p>
        </p:txBody>
      </p:sp>
      <p:cxnSp>
        <p:nvCxnSpPr>
          <p:cNvPr id="14" name="Straight Arrow Connector 13"/>
          <p:cNvCxnSpPr/>
          <p:nvPr/>
        </p:nvCxnSpPr>
        <p:spPr>
          <a:xfrm flipH="1">
            <a:off x="7200868" y="2708096"/>
            <a:ext cx="73767" cy="47067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36291" y="1660437"/>
            <a:ext cx="215152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Focuses ions; injects into mass analyzer</a:t>
            </a:r>
            <a:endParaRPr lang="en-US" dirty="0"/>
          </a:p>
        </p:txBody>
      </p:sp>
      <p:sp>
        <p:nvSpPr>
          <p:cNvPr id="17" name="TextBox 16"/>
          <p:cNvSpPr txBox="1"/>
          <p:nvPr/>
        </p:nvSpPr>
        <p:spPr>
          <a:xfrm>
            <a:off x="5103881" y="1843603"/>
            <a:ext cx="162048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Secondary mass filtration</a:t>
            </a:r>
            <a:endParaRPr lang="en-US" dirty="0"/>
          </a:p>
        </p:txBody>
      </p:sp>
      <p:cxnSp>
        <p:nvCxnSpPr>
          <p:cNvPr id="18" name="Straight Arrow Connector 17"/>
          <p:cNvCxnSpPr/>
          <p:nvPr/>
        </p:nvCxnSpPr>
        <p:spPr>
          <a:xfrm>
            <a:off x="6096000" y="2519936"/>
            <a:ext cx="29025" cy="58968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079041" y="2181784"/>
            <a:ext cx="218521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t>low energy collision</a:t>
            </a:r>
            <a:endParaRPr lang="en-US" dirty="0"/>
          </a:p>
        </p:txBody>
      </p:sp>
      <p:cxnSp>
        <p:nvCxnSpPr>
          <p:cNvPr id="24" name="Straight Arrow Connector 23"/>
          <p:cNvCxnSpPr/>
          <p:nvPr/>
        </p:nvCxnSpPr>
        <p:spPr>
          <a:xfrm flipH="1">
            <a:off x="8476435" y="2527102"/>
            <a:ext cx="757212" cy="5273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43069" y="6016117"/>
            <a:ext cx="394210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t>Mass-analysis and </a:t>
            </a:r>
            <a:r>
              <a:rPr lang="en-US" smtClean="0"/>
              <a:t>ion fragmentation</a:t>
            </a:r>
            <a:endParaRPr lang="en-US" dirty="0"/>
          </a:p>
        </p:txBody>
      </p:sp>
      <p:cxnSp>
        <p:nvCxnSpPr>
          <p:cNvPr id="28" name="Straight Arrow Connector 27"/>
          <p:cNvCxnSpPr/>
          <p:nvPr/>
        </p:nvCxnSpPr>
        <p:spPr>
          <a:xfrm flipH="1" flipV="1">
            <a:off x="4314081" y="4731792"/>
            <a:ext cx="384348" cy="107606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103882" y="4796765"/>
            <a:ext cx="70126" cy="12160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215130" y="6527414"/>
            <a:ext cx="1544012" cy="369332"/>
          </a:xfrm>
          <a:prstGeom prst="rect">
            <a:avLst/>
          </a:prstGeom>
          <a:noFill/>
        </p:spPr>
        <p:txBody>
          <a:bodyPr wrap="none" rtlCol="0">
            <a:spAutoFit/>
          </a:bodyPr>
          <a:lstStyle/>
          <a:p>
            <a:r>
              <a:rPr lang="en-US" smtClean="0"/>
              <a:t>Thermofisher</a:t>
            </a:r>
            <a:endParaRPr lang="en-US" dirty="0"/>
          </a:p>
        </p:txBody>
      </p:sp>
    </p:spTree>
    <p:extLst>
      <p:ext uri="{BB962C8B-B14F-4D97-AF65-F5344CB8AC3E}">
        <p14:creationId xmlns:p14="http://schemas.microsoft.com/office/powerpoint/2010/main" val="1337641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259</TotalTime>
  <Words>1877</Words>
  <Application>Microsoft Macintosh PowerPoint</Application>
  <PresentationFormat>Widescreen</PresentationFormat>
  <Paragraphs>180</Paragraphs>
  <Slides>26</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Mangal</vt:lpstr>
      <vt:lpstr>Times</vt:lpstr>
      <vt:lpstr>Times New Roman</vt:lpstr>
      <vt:lpstr>Arial</vt:lpstr>
      <vt:lpstr>Office Theme</vt:lpstr>
      <vt:lpstr>A draft map of the human proteome</vt:lpstr>
      <vt:lpstr>Characterizing life: from genome to proteome</vt:lpstr>
      <vt:lpstr>Proteomics workflow</vt:lpstr>
      <vt:lpstr>Proteomics workflow: SDS-PAGE</vt:lpstr>
      <vt:lpstr>Proteomics workflow: Trypsin digestion</vt:lpstr>
      <vt:lpstr>Proteomics workflow: bRPLC</vt:lpstr>
      <vt:lpstr>Proteomics workflow: RPLC</vt:lpstr>
      <vt:lpstr>Proteomics workflow: Tandem MS</vt:lpstr>
      <vt:lpstr>Tandem MS</vt:lpstr>
      <vt:lpstr>Tissue Sampling</vt:lpstr>
      <vt:lpstr>Tissue-specific proteome</vt:lpstr>
      <vt:lpstr>Tissue-specific proteome</vt:lpstr>
      <vt:lpstr>Fetal Tissue Proteome</vt:lpstr>
      <vt:lpstr>Fetal Tissue Proteome</vt:lpstr>
      <vt:lpstr>Predicting protein-protein interaction using proteome correlation</vt:lpstr>
      <vt:lpstr>Predicting protein-protein interaction using proteome correlation</vt:lpstr>
      <vt:lpstr>Predicting protein-protein interaction using proteome correlation</vt:lpstr>
      <vt:lpstr>Development-dependent differential protein complex expression</vt:lpstr>
      <vt:lpstr>Tissue-dependent differential protein splicing</vt:lpstr>
      <vt:lpstr>Cell-type dependent differential multimer organization</vt:lpstr>
      <vt:lpstr>Differential protein expression, recap</vt:lpstr>
      <vt:lpstr>Novel proteogenomic annotations</vt:lpstr>
      <vt:lpstr>Pseudogenes</vt:lpstr>
      <vt:lpstr>Translated pseudogenes</vt:lpstr>
      <vt:lpstr>Non-canonical translation start – novel N termini</vt:lpstr>
      <vt:lpstr>Summarizing the draft map</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draft map of the human proteome</dc:title>
  <dc:creator>Jay Stanley</dc:creator>
  <cp:lastModifiedBy>Jay Stanley</cp:lastModifiedBy>
  <cp:revision>28</cp:revision>
  <cp:lastPrinted>2017-02-07T16:14:18Z</cp:lastPrinted>
  <dcterms:created xsi:type="dcterms:W3CDTF">2017-02-07T15:01:23Z</dcterms:created>
  <dcterms:modified xsi:type="dcterms:W3CDTF">2017-02-09T23:43:53Z</dcterms:modified>
</cp:coreProperties>
</file>