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sldIdLst>
    <p:sldId id="259" r:id="rId2"/>
    <p:sldId id="261" r:id="rId3"/>
    <p:sldId id="257" r:id="rId4"/>
    <p:sldId id="258" r:id="rId5"/>
    <p:sldId id="256" r:id="rId6"/>
    <p:sldId id="260" r:id="rId7"/>
    <p:sldId id="264" r:id="rId8"/>
    <p:sldId id="262" r:id="rId9"/>
    <p:sldId id="265" r:id="rId10"/>
    <p:sldId id="266" r:id="rId11"/>
    <p:sldId id="267"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0" d="100"/>
          <a:sy n="90" d="100"/>
        </p:scale>
        <p:origin x="-208"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Leo:Downloads:Signature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Leo:Downloads:PaperE:Figures:Signature_change_clonal.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tx>
            <c:v>Female Reproductive</c:v>
          </c:tx>
          <c:invertIfNegative val="0"/>
          <c:cat>
            <c:strLit>
              <c:ptCount val="1"/>
              <c:pt idx="0">
                <c:v>_x0011_Change in Entropy</c:v>
              </c:pt>
            </c:strLit>
          </c:cat>
          <c:val>
            <c:numRef>
              <c:f>CLones!$B$46</c:f>
              <c:numCache>
                <c:formatCode>General</c:formatCode>
                <c:ptCount val="1"/>
                <c:pt idx="0">
                  <c:v>-0.00682690373104053</c:v>
                </c:pt>
              </c:numCache>
            </c:numRef>
          </c:val>
        </c:ser>
        <c:ser>
          <c:idx val="1"/>
          <c:order val="1"/>
          <c:tx>
            <c:v>Sarcoma</c:v>
          </c:tx>
          <c:invertIfNegative val="0"/>
          <c:cat>
            <c:strLit>
              <c:ptCount val="1"/>
              <c:pt idx="0">
                <c:v>_x0011_Change in Entropy</c:v>
              </c:pt>
            </c:strLit>
          </c:cat>
          <c:val>
            <c:numRef>
              <c:f>CLones!$D$11</c:f>
              <c:numCache>
                <c:formatCode>General</c:formatCode>
                <c:ptCount val="1"/>
                <c:pt idx="0">
                  <c:v>0.0147384299800044</c:v>
                </c:pt>
              </c:numCache>
            </c:numRef>
          </c:val>
        </c:ser>
        <c:ser>
          <c:idx val="2"/>
          <c:order val="2"/>
          <c:tx>
            <c:v>Kidney</c:v>
          </c:tx>
          <c:invertIfNegative val="0"/>
          <c:cat>
            <c:strLit>
              <c:ptCount val="1"/>
              <c:pt idx="0">
                <c:v>_x0011_Change in Entropy</c:v>
              </c:pt>
            </c:strLit>
          </c:cat>
          <c:val>
            <c:numRef>
              <c:f>CLones!$H$38</c:f>
              <c:numCache>
                <c:formatCode>General</c:formatCode>
                <c:ptCount val="1"/>
                <c:pt idx="0">
                  <c:v>-0.0140634267998682</c:v>
                </c:pt>
              </c:numCache>
            </c:numRef>
          </c:val>
        </c:ser>
        <c:ser>
          <c:idx val="3"/>
          <c:order val="3"/>
          <c:tx>
            <c:v>Lymph</c:v>
          </c:tx>
          <c:invertIfNegative val="0"/>
          <c:cat>
            <c:strLit>
              <c:ptCount val="1"/>
              <c:pt idx="0">
                <c:v>_x0011_Change in Entropy</c:v>
              </c:pt>
            </c:strLit>
          </c:cat>
          <c:val>
            <c:numRef>
              <c:f>CLones!$J$43</c:f>
              <c:numCache>
                <c:formatCode>General</c:formatCode>
                <c:ptCount val="1"/>
                <c:pt idx="0">
                  <c:v>0.00629344367657781</c:v>
                </c:pt>
              </c:numCache>
            </c:numRef>
          </c:val>
        </c:ser>
        <c:ser>
          <c:idx val="4"/>
          <c:order val="4"/>
          <c:tx>
            <c:v>Carcinoma</c:v>
          </c:tx>
          <c:invertIfNegative val="0"/>
          <c:cat>
            <c:strLit>
              <c:ptCount val="1"/>
              <c:pt idx="0">
                <c:v>_x0011_Change in Entropy</c:v>
              </c:pt>
            </c:strLit>
          </c:cat>
          <c:val>
            <c:numRef>
              <c:f>CLones!$L$56</c:f>
              <c:numCache>
                <c:formatCode>General</c:formatCode>
                <c:ptCount val="1"/>
                <c:pt idx="0">
                  <c:v>-0.0182960963942204</c:v>
                </c:pt>
              </c:numCache>
            </c:numRef>
          </c:val>
        </c:ser>
        <c:ser>
          <c:idx val="5"/>
          <c:order val="5"/>
          <c:tx>
            <c:v>Glioma</c:v>
          </c:tx>
          <c:invertIfNegative val="0"/>
          <c:cat>
            <c:strLit>
              <c:ptCount val="1"/>
              <c:pt idx="0">
                <c:v>_x0011_Change in Entropy</c:v>
              </c:pt>
            </c:strLit>
          </c:cat>
          <c:val>
            <c:numRef>
              <c:f>CLones!$N$23</c:f>
              <c:numCache>
                <c:formatCode>General</c:formatCode>
                <c:ptCount val="1"/>
                <c:pt idx="0">
                  <c:v>0.0117526854376695</c:v>
                </c:pt>
              </c:numCache>
            </c:numRef>
          </c:val>
        </c:ser>
        <c:ser>
          <c:idx val="6"/>
          <c:order val="6"/>
          <c:tx>
            <c:v>CNS</c:v>
          </c:tx>
          <c:invertIfNegative val="0"/>
          <c:cat>
            <c:strLit>
              <c:ptCount val="1"/>
              <c:pt idx="0">
                <c:v>_x0011_Change in Entropy</c:v>
              </c:pt>
            </c:strLit>
          </c:cat>
          <c:val>
            <c:numRef>
              <c:f>CLones!$P$24</c:f>
              <c:numCache>
                <c:formatCode>General</c:formatCode>
                <c:ptCount val="1"/>
                <c:pt idx="0">
                  <c:v>0.00565418351297669</c:v>
                </c:pt>
              </c:numCache>
            </c:numRef>
          </c:val>
        </c:ser>
        <c:ser>
          <c:idx val="7"/>
          <c:order val="7"/>
          <c:tx>
            <c:v>Squamous</c:v>
          </c:tx>
          <c:invertIfNegative val="0"/>
          <c:cat>
            <c:strLit>
              <c:ptCount val="1"/>
              <c:pt idx="0">
                <c:v>_x0011_Change in Entropy</c:v>
              </c:pt>
            </c:strLit>
          </c:cat>
          <c:val>
            <c:numRef>
              <c:f>CLones!$R$24</c:f>
              <c:numCache>
                <c:formatCode>General</c:formatCode>
                <c:ptCount val="1"/>
                <c:pt idx="0">
                  <c:v>-0.0127872415292908</c:v>
                </c:pt>
              </c:numCache>
            </c:numRef>
          </c:val>
        </c:ser>
        <c:ser>
          <c:idx val="8"/>
          <c:order val="8"/>
          <c:tx>
            <c:v>Digestive</c:v>
          </c:tx>
          <c:invertIfNegative val="0"/>
          <c:cat>
            <c:strLit>
              <c:ptCount val="1"/>
              <c:pt idx="0">
                <c:v>_x0011_Change in Entropy</c:v>
              </c:pt>
            </c:strLit>
          </c:cat>
          <c:val>
            <c:numRef>
              <c:f>CLones!$F$132</c:f>
              <c:numCache>
                <c:formatCode>General</c:formatCode>
                <c:ptCount val="1"/>
                <c:pt idx="0">
                  <c:v>-0.0135595824499275</c:v>
                </c:pt>
              </c:numCache>
            </c:numRef>
          </c:val>
        </c:ser>
        <c:dLbls>
          <c:showLegendKey val="0"/>
          <c:showVal val="0"/>
          <c:showCatName val="0"/>
          <c:showSerName val="0"/>
          <c:showPercent val="0"/>
          <c:showBubbleSize val="0"/>
        </c:dLbls>
        <c:gapWidth val="150"/>
        <c:overlap val="-50"/>
        <c:axId val="-2125768792"/>
        <c:axId val="-2140478776"/>
      </c:barChart>
      <c:catAx>
        <c:axId val="-2125768792"/>
        <c:scaling>
          <c:orientation val="minMax"/>
        </c:scaling>
        <c:delete val="1"/>
        <c:axPos val="b"/>
        <c:majorTickMark val="out"/>
        <c:minorTickMark val="none"/>
        <c:tickLblPos val="nextTo"/>
        <c:crossAx val="-2140478776"/>
        <c:crosses val="autoZero"/>
        <c:auto val="1"/>
        <c:lblAlgn val="ctr"/>
        <c:lblOffset val="100"/>
        <c:noMultiLvlLbl val="0"/>
      </c:catAx>
      <c:valAx>
        <c:axId val="-2140478776"/>
        <c:scaling>
          <c:orientation val="minMax"/>
        </c:scaling>
        <c:delete val="0"/>
        <c:axPos val="l"/>
        <c:majorGridlines/>
        <c:numFmt formatCode="General" sourceLinked="1"/>
        <c:majorTickMark val="out"/>
        <c:minorTickMark val="none"/>
        <c:tickLblPos val="nextTo"/>
        <c:txPr>
          <a:bodyPr/>
          <a:lstStyle/>
          <a:p>
            <a:pPr>
              <a:defRPr>
                <a:latin typeface="Arial"/>
              </a:defRPr>
            </a:pPr>
            <a:endParaRPr lang="en-US"/>
          </a:p>
        </c:txPr>
        <c:crossAx val="-2125768792"/>
        <c:crosses val="autoZero"/>
        <c:crossBetween val="between"/>
      </c:valAx>
    </c:plotArea>
    <c:legend>
      <c:legendPos val="r"/>
      <c:layout/>
      <c:overlay val="0"/>
      <c:txPr>
        <a:bodyPr/>
        <a:lstStyle/>
        <a:p>
          <a:pPr>
            <a:defRPr>
              <a:latin typeface="Arial"/>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lineChart>
        <c:grouping val="standard"/>
        <c:varyColors val="0"/>
        <c:ser>
          <c:idx val="0"/>
          <c:order val="0"/>
          <c:tx>
            <c:strRef>
              <c:f>Sheet1!$A$3</c:f>
              <c:strCache>
                <c:ptCount val="1"/>
                <c:pt idx="0">
                  <c:v>Panc-AdenoCA_27</c:v>
                </c:pt>
              </c:strCache>
            </c:strRef>
          </c:tx>
          <c:marker>
            <c:symbol val="none"/>
          </c:marker>
          <c:cat>
            <c:numRef>
              <c:f>Sheet1!$B$2:$K$2</c:f>
              <c:numCache>
                <c:formatCode>General</c:formatCode>
                <c:ptCount val="10"/>
                <c:pt idx="1">
                  <c:v>20.0</c:v>
                </c:pt>
                <c:pt idx="2">
                  <c:v>30.0</c:v>
                </c:pt>
                <c:pt idx="3">
                  <c:v>40.0</c:v>
                </c:pt>
                <c:pt idx="4">
                  <c:v>50.0</c:v>
                </c:pt>
                <c:pt idx="5">
                  <c:v>60.0</c:v>
                </c:pt>
                <c:pt idx="6">
                  <c:v>70.0</c:v>
                </c:pt>
                <c:pt idx="7">
                  <c:v>80.0</c:v>
                </c:pt>
                <c:pt idx="8">
                  <c:v>90.0</c:v>
                </c:pt>
                <c:pt idx="9">
                  <c:v>100.0</c:v>
                </c:pt>
              </c:numCache>
            </c:numRef>
          </c:cat>
          <c:val>
            <c:numRef>
              <c:f>Sheet1!$B$3:$K$3</c:f>
              <c:numCache>
                <c:formatCode>General</c:formatCode>
                <c:ptCount val="10"/>
                <c:pt idx="1">
                  <c:v>0.3</c:v>
                </c:pt>
                <c:pt idx="2">
                  <c:v>0.31</c:v>
                </c:pt>
                <c:pt idx="3">
                  <c:v>0.32</c:v>
                </c:pt>
                <c:pt idx="4">
                  <c:v>0.25</c:v>
                </c:pt>
                <c:pt idx="5">
                  <c:v>0.25</c:v>
                </c:pt>
                <c:pt idx="6">
                  <c:v>0.25</c:v>
                </c:pt>
                <c:pt idx="7">
                  <c:v>0.25</c:v>
                </c:pt>
                <c:pt idx="8">
                  <c:v>0.25</c:v>
                </c:pt>
                <c:pt idx="9">
                  <c:v>0.25</c:v>
                </c:pt>
              </c:numCache>
            </c:numRef>
          </c:val>
          <c:smooth val="0"/>
        </c:ser>
        <c:ser>
          <c:idx val="1"/>
          <c:order val="1"/>
          <c:tx>
            <c:strRef>
              <c:f>Sheet1!$A$4</c:f>
              <c:strCache>
                <c:ptCount val="1"/>
                <c:pt idx="0">
                  <c:v>Kidney-RCC_29</c:v>
                </c:pt>
              </c:strCache>
            </c:strRef>
          </c:tx>
          <c:marker>
            <c:symbol val="none"/>
          </c:marker>
          <c:cat>
            <c:numRef>
              <c:f>Sheet1!$B$2:$K$2</c:f>
              <c:numCache>
                <c:formatCode>General</c:formatCode>
                <c:ptCount val="10"/>
                <c:pt idx="1">
                  <c:v>20.0</c:v>
                </c:pt>
                <c:pt idx="2">
                  <c:v>30.0</c:v>
                </c:pt>
                <c:pt idx="3">
                  <c:v>40.0</c:v>
                </c:pt>
                <c:pt idx="4">
                  <c:v>50.0</c:v>
                </c:pt>
                <c:pt idx="5">
                  <c:v>60.0</c:v>
                </c:pt>
                <c:pt idx="6">
                  <c:v>70.0</c:v>
                </c:pt>
                <c:pt idx="7">
                  <c:v>80.0</c:v>
                </c:pt>
                <c:pt idx="8">
                  <c:v>90.0</c:v>
                </c:pt>
                <c:pt idx="9">
                  <c:v>100.0</c:v>
                </c:pt>
              </c:numCache>
            </c:numRef>
          </c:cat>
          <c:val>
            <c:numRef>
              <c:f>Sheet1!$B$4:$K$4</c:f>
              <c:numCache>
                <c:formatCode>General</c:formatCode>
                <c:ptCount val="10"/>
                <c:pt idx="1">
                  <c:v>0.5</c:v>
                </c:pt>
                <c:pt idx="2">
                  <c:v>0.53</c:v>
                </c:pt>
                <c:pt idx="3">
                  <c:v>0.41</c:v>
                </c:pt>
                <c:pt idx="4">
                  <c:v>0.51</c:v>
                </c:pt>
                <c:pt idx="5">
                  <c:v>0.47</c:v>
                </c:pt>
                <c:pt idx="6">
                  <c:v>0.45</c:v>
                </c:pt>
                <c:pt idx="7">
                  <c:v>0.45</c:v>
                </c:pt>
                <c:pt idx="8">
                  <c:v>0.45</c:v>
                </c:pt>
                <c:pt idx="9">
                  <c:v>0.46</c:v>
                </c:pt>
              </c:numCache>
            </c:numRef>
          </c:val>
          <c:smooth val="0"/>
        </c:ser>
        <c:ser>
          <c:idx val="2"/>
          <c:order val="2"/>
          <c:tx>
            <c:strRef>
              <c:f>Sheet1!$A$5</c:f>
              <c:strCache>
                <c:ptCount val="1"/>
                <c:pt idx="0">
                  <c:v>Lymph-CLL_2</c:v>
                </c:pt>
              </c:strCache>
            </c:strRef>
          </c:tx>
          <c:marker>
            <c:symbol val="none"/>
          </c:marker>
          <c:cat>
            <c:numRef>
              <c:f>Sheet1!$B$2:$K$2</c:f>
              <c:numCache>
                <c:formatCode>General</c:formatCode>
                <c:ptCount val="10"/>
                <c:pt idx="1">
                  <c:v>20.0</c:v>
                </c:pt>
                <c:pt idx="2">
                  <c:v>30.0</c:v>
                </c:pt>
                <c:pt idx="3">
                  <c:v>40.0</c:v>
                </c:pt>
                <c:pt idx="4">
                  <c:v>50.0</c:v>
                </c:pt>
                <c:pt idx="5">
                  <c:v>60.0</c:v>
                </c:pt>
                <c:pt idx="6">
                  <c:v>70.0</c:v>
                </c:pt>
                <c:pt idx="7">
                  <c:v>80.0</c:v>
                </c:pt>
                <c:pt idx="8">
                  <c:v>90.0</c:v>
                </c:pt>
                <c:pt idx="9">
                  <c:v>100.0</c:v>
                </c:pt>
              </c:numCache>
            </c:numRef>
          </c:cat>
          <c:val>
            <c:numRef>
              <c:f>Sheet1!$B$5:$K$5</c:f>
              <c:numCache>
                <c:formatCode>General</c:formatCode>
                <c:ptCount val="10"/>
                <c:pt idx="1">
                  <c:v>0.56</c:v>
                </c:pt>
                <c:pt idx="2">
                  <c:v>0.68</c:v>
                </c:pt>
                <c:pt idx="3">
                  <c:v>0.7</c:v>
                </c:pt>
                <c:pt idx="4">
                  <c:v>0.71</c:v>
                </c:pt>
                <c:pt idx="5">
                  <c:v>0.72</c:v>
                </c:pt>
                <c:pt idx="6">
                  <c:v>0.72</c:v>
                </c:pt>
                <c:pt idx="7">
                  <c:v>0.72</c:v>
                </c:pt>
                <c:pt idx="8">
                  <c:v>0.72</c:v>
                </c:pt>
                <c:pt idx="9">
                  <c:v>0.72</c:v>
                </c:pt>
              </c:numCache>
            </c:numRef>
          </c:val>
          <c:smooth val="0"/>
        </c:ser>
        <c:ser>
          <c:idx val="3"/>
          <c:order val="3"/>
          <c:tx>
            <c:strRef>
              <c:f>Sheet1!$A$6</c:f>
              <c:strCache>
                <c:ptCount val="1"/>
                <c:pt idx="0">
                  <c:v>Liver-HCC_27</c:v>
                </c:pt>
              </c:strCache>
            </c:strRef>
          </c:tx>
          <c:marker>
            <c:symbol val="none"/>
          </c:marker>
          <c:cat>
            <c:numRef>
              <c:f>Sheet1!$B$2:$K$2</c:f>
              <c:numCache>
                <c:formatCode>General</c:formatCode>
                <c:ptCount val="10"/>
                <c:pt idx="1">
                  <c:v>20.0</c:v>
                </c:pt>
                <c:pt idx="2">
                  <c:v>30.0</c:v>
                </c:pt>
                <c:pt idx="3">
                  <c:v>40.0</c:v>
                </c:pt>
                <c:pt idx="4">
                  <c:v>50.0</c:v>
                </c:pt>
                <c:pt idx="5">
                  <c:v>60.0</c:v>
                </c:pt>
                <c:pt idx="6">
                  <c:v>70.0</c:v>
                </c:pt>
                <c:pt idx="7">
                  <c:v>80.0</c:v>
                </c:pt>
                <c:pt idx="8">
                  <c:v>90.0</c:v>
                </c:pt>
                <c:pt idx="9">
                  <c:v>100.0</c:v>
                </c:pt>
              </c:numCache>
            </c:numRef>
          </c:cat>
          <c:val>
            <c:numRef>
              <c:f>Sheet1!$B$6:$K$6</c:f>
              <c:numCache>
                <c:formatCode>General</c:formatCode>
                <c:ptCount val="10"/>
                <c:pt idx="1">
                  <c:v>0.34</c:v>
                </c:pt>
                <c:pt idx="2">
                  <c:v>0.37</c:v>
                </c:pt>
                <c:pt idx="3">
                  <c:v>0.37</c:v>
                </c:pt>
                <c:pt idx="4">
                  <c:v>0.38</c:v>
                </c:pt>
                <c:pt idx="5">
                  <c:v>0.37</c:v>
                </c:pt>
                <c:pt idx="6">
                  <c:v>0.37</c:v>
                </c:pt>
                <c:pt idx="7">
                  <c:v>0.4</c:v>
                </c:pt>
                <c:pt idx="8">
                  <c:v>0.4</c:v>
                </c:pt>
                <c:pt idx="9">
                  <c:v>0.38</c:v>
                </c:pt>
              </c:numCache>
            </c:numRef>
          </c:val>
          <c:smooth val="0"/>
        </c:ser>
        <c:ser>
          <c:idx val="4"/>
          <c:order val="4"/>
          <c:tx>
            <c:strRef>
              <c:f>Sheet1!$A$7</c:f>
              <c:strCache>
                <c:ptCount val="1"/>
                <c:pt idx="0">
                  <c:v>Ovary-AdenoCA_53</c:v>
                </c:pt>
              </c:strCache>
            </c:strRef>
          </c:tx>
          <c:marker>
            <c:symbol val="none"/>
          </c:marker>
          <c:cat>
            <c:numRef>
              <c:f>Sheet1!$B$2:$K$2</c:f>
              <c:numCache>
                <c:formatCode>General</c:formatCode>
                <c:ptCount val="10"/>
                <c:pt idx="1">
                  <c:v>20.0</c:v>
                </c:pt>
                <c:pt idx="2">
                  <c:v>30.0</c:v>
                </c:pt>
                <c:pt idx="3">
                  <c:v>40.0</c:v>
                </c:pt>
                <c:pt idx="4">
                  <c:v>50.0</c:v>
                </c:pt>
                <c:pt idx="5">
                  <c:v>60.0</c:v>
                </c:pt>
                <c:pt idx="6">
                  <c:v>70.0</c:v>
                </c:pt>
                <c:pt idx="7">
                  <c:v>80.0</c:v>
                </c:pt>
                <c:pt idx="8">
                  <c:v>90.0</c:v>
                </c:pt>
                <c:pt idx="9">
                  <c:v>100.0</c:v>
                </c:pt>
              </c:numCache>
            </c:numRef>
          </c:cat>
          <c:val>
            <c:numRef>
              <c:f>Sheet1!$B$7:$K$7</c:f>
              <c:numCache>
                <c:formatCode>General</c:formatCode>
                <c:ptCount val="10"/>
                <c:pt idx="1">
                  <c:v>0.05</c:v>
                </c:pt>
                <c:pt idx="2">
                  <c:v>0.06</c:v>
                </c:pt>
                <c:pt idx="3">
                  <c:v>0.13</c:v>
                </c:pt>
                <c:pt idx="4">
                  <c:v>0.3</c:v>
                </c:pt>
                <c:pt idx="5">
                  <c:v>0.33</c:v>
                </c:pt>
                <c:pt idx="6">
                  <c:v>0.34</c:v>
                </c:pt>
                <c:pt idx="7">
                  <c:v>0.36</c:v>
                </c:pt>
                <c:pt idx="8">
                  <c:v>0.36</c:v>
                </c:pt>
                <c:pt idx="9">
                  <c:v>0.41</c:v>
                </c:pt>
              </c:numCache>
            </c:numRef>
          </c:val>
          <c:smooth val="0"/>
        </c:ser>
        <c:dLbls>
          <c:showLegendKey val="0"/>
          <c:showVal val="0"/>
          <c:showCatName val="0"/>
          <c:showSerName val="0"/>
          <c:showPercent val="0"/>
          <c:showBubbleSize val="0"/>
        </c:dLbls>
        <c:marker val="1"/>
        <c:smooth val="0"/>
        <c:axId val="-2128692440"/>
        <c:axId val="-2123010584"/>
      </c:lineChart>
      <c:catAx>
        <c:axId val="-2128692440"/>
        <c:scaling>
          <c:orientation val="minMax"/>
        </c:scaling>
        <c:delete val="0"/>
        <c:axPos val="b"/>
        <c:numFmt formatCode="General" sourceLinked="1"/>
        <c:majorTickMark val="out"/>
        <c:minorTickMark val="none"/>
        <c:tickLblPos val="nextTo"/>
        <c:crossAx val="-2123010584"/>
        <c:crosses val="autoZero"/>
        <c:auto val="1"/>
        <c:lblAlgn val="ctr"/>
        <c:lblOffset val="100"/>
        <c:noMultiLvlLbl val="0"/>
      </c:catAx>
      <c:valAx>
        <c:axId val="-2123010584"/>
        <c:scaling>
          <c:orientation val="minMax"/>
        </c:scaling>
        <c:delete val="0"/>
        <c:axPos val="l"/>
        <c:majorGridlines/>
        <c:numFmt formatCode="General" sourceLinked="1"/>
        <c:majorTickMark val="out"/>
        <c:minorTickMark val="none"/>
        <c:tickLblPos val="nextTo"/>
        <c:crossAx val="-212869244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plotArea>
      <c:layout/>
      <c:barChart>
        <c:barDir val="col"/>
        <c:grouping val="clustered"/>
        <c:varyColors val="0"/>
        <c:ser>
          <c:idx val="0"/>
          <c:order val="0"/>
          <c:invertIfNegative val="0"/>
          <c:errBars>
            <c:errBarType val="both"/>
            <c:errValType val="cust"/>
            <c:noEndCap val="1"/>
            <c:plus>
              <c:numRef>
                <c:f>'Signature Change'!$A$167:$AD$167</c:f>
                <c:numCache>
                  <c:formatCode>General</c:formatCode>
                  <c:ptCount val="30"/>
                  <c:pt idx="0">
                    <c:v>0.00273367806808471</c:v>
                  </c:pt>
                  <c:pt idx="1">
                    <c:v>0.00815066361475258</c:v>
                  </c:pt>
                  <c:pt idx="2">
                    <c:v>8.93618486828524E-6</c:v>
                  </c:pt>
                  <c:pt idx="3">
                    <c:v>1.89776552819417E-5</c:v>
                  </c:pt>
                  <c:pt idx="4">
                    <c:v>0.00921135709857449</c:v>
                  </c:pt>
                  <c:pt idx="5">
                    <c:v>4.64555611905943E-5</c:v>
                  </c:pt>
                  <c:pt idx="6">
                    <c:v>0.00287680080207784</c:v>
                  </c:pt>
                  <c:pt idx="7">
                    <c:v>0.00625634902930713</c:v>
                  </c:pt>
                  <c:pt idx="8">
                    <c:v>0.0205490906599147</c:v>
                  </c:pt>
                  <c:pt idx="9">
                    <c:v>0.00831827102513102</c:v>
                  </c:pt>
                  <c:pt idx="10">
                    <c:v>0.00338020844199623</c:v>
                  </c:pt>
                  <c:pt idx="11">
                    <c:v>0.0208264134795683</c:v>
                  </c:pt>
                  <c:pt idx="12">
                    <c:v>0.00942320832669783</c:v>
                  </c:pt>
                  <c:pt idx="13">
                    <c:v>0.00747961831035976</c:v>
                  </c:pt>
                  <c:pt idx="14">
                    <c:v>0.00588318602704432</c:v>
                  </c:pt>
                  <c:pt idx="15">
                    <c:v>0.0111530403307882</c:v>
                  </c:pt>
                  <c:pt idx="16">
                    <c:v>0.0076570281153282</c:v>
                  </c:pt>
                  <c:pt idx="17">
                    <c:v>0.00426859294370422</c:v>
                  </c:pt>
                  <c:pt idx="18">
                    <c:v>0.00275241746794801</c:v>
                  </c:pt>
                  <c:pt idx="19">
                    <c:v>0.00500142727480322</c:v>
                  </c:pt>
                  <c:pt idx="20">
                    <c:v>0.00543209332456433</c:v>
                  </c:pt>
                  <c:pt idx="21">
                    <c:v>0.00322166323834526</c:v>
                  </c:pt>
                  <c:pt idx="22">
                    <c:v>0.00351080342681025</c:v>
                  </c:pt>
                  <c:pt idx="23">
                    <c:v>0.00375032787279964</c:v>
                  </c:pt>
                  <c:pt idx="24">
                    <c:v>0.00721375205974771</c:v>
                  </c:pt>
                  <c:pt idx="25">
                    <c:v>0.00396933192325916</c:v>
                  </c:pt>
                  <c:pt idx="26">
                    <c:v>0.00594093022622388</c:v>
                  </c:pt>
                  <c:pt idx="27">
                    <c:v>0.00486221001816467</c:v>
                  </c:pt>
                  <c:pt idx="28">
                    <c:v>0.00749645925340505</c:v>
                  </c:pt>
                  <c:pt idx="29">
                    <c:v>0.004702094969784</c:v>
                  </c:pt>
                </c:numCache>
              </c:numRef>
            </c:plus>
            <c:minus>
              <c:numRef>
                <c:f>'Signature Change'!$A$167:$AD$167</c:f>
                <c:numCache>
                  <c:formatCode>General</c:formatCode>
                  <c:ptCount val="30"/>
                  <c:pt idx="0">
                    <c:v>0.00273367806808471</c:v>
                  </c:pt>
                  <c:pt idx="1">
                    <c:v>0.00815066361475258</c:v>
                  </c:pt>
                  <c:pt idx="2">
                    <c:v>8.93618486828524E-6</c:v>
                  </c:pt>
                  <c:pt idx="3">
                    <c:v>1.89776552819417E-5</c:v>
                  </c:pt>
                  <c:pt idx="4">
                    <c:v>0.00921135709857449</c:v>
                  </c:pt>
                  <c:pt idx="5">
                    <c:v>4.64555611905943E-5</c:v>
                  </c:pt>
                  <c:pt idx="6">
                    <c:v>0.00287680080207784</c:v>
                  </c:pt>
                  <c:pt idx="7">
                    <c:v>0.00625634902930713</c:v>
                  </c:pt>
                  <c:pt idx="8">
                    <c:v>0.0205490906599147</c:v>
                  </c:pt>
                  <c:pt idx="9">
                    <c:v>0.00831827102513102</c:v>
                  </c:pt>
                  <c:pt idx="10">
                    <c:v>0.00338020844199623</c:v>
                  </c:pt>
                  <c:pt idx="11">
                    <c:v>0.0208264134795683</c:v>
                  </c:pt>
                  <c:pt idx="12">
                    <c:v>0.00942320832669783</c:v>
                  </c:pt>
                  <c:pt idx="13">
                    <c:v>0.00747961831035976</c:v>
                  </c:pt>
                  <c:pt idx="14">
                    <c:v>0.00588318602704432</c:v>
                  </c:pt>
                  <c:pt idx="15">
                    <c:v>0.0111530403307882</c:v>
                  </c:pt>
                  <c:pt idx="16">
                    <c:v>0.0076570281153282</c:v>
                  </c:pt>
                  <c:pt idx="17">
                    <c:v>0.00426859294370422</c:v>
                  </c:pt>
                  <c:pt idx="18">
                    <c:v>0.00275241746794801</c:v>
                  </c:pt>
                  <c:pt idx="19">
                    <c:v>0.00500142727480322</c:v>
                  </c:pt>
                  <c:pt idx="20">
                    <c:v>0.00543209332456433</c:v>
                  </c:pt>
                  <c:pt idx="21">
                    <c:v>0.00322166323834526</c:v>
                  </c:pt>
                  <c:pt idx="22">
                    <c:v>0.00351080342681025</c:v>
                  </c:pt>
                  <c:pt idx="23">
                    <c:v>0.00375032787279964</c:v>
                  </c:pt>
                  <c:pt idx="24">
                    <c:v>0.00721375205974771</c:v>
                  </c:pt>
                  <c:pt idx="25">
                    <c:v>0.00396933192325916</c:v>
                  </c:pt>
                  <c:pt idx="26">
                    <c:v>0.00594093022622388</c:v>
                  </c:pt>
                  <c:pt idx="27">
                    <c:v>0.00486221001816467</c:v>
                  </c:pt>
                  <c:pt idx="28">
                    <c:v>0.00749645925340505</c:v>
                  </c:pt>
                  <c:pt idx="29">
                    <c:v>0.004702094969784</c:v>
                  </c:pt>
                </c:numCache>
              </c:numRef>
            </c:minus>
          </c:errBars>
          <c:cat>
            <c:strRef>
              <c:f>'Signature Change'!$A$164:$AD$164</c:f>
              <c:strCache>
                <c:ptCount val="30"/>
                <c:pt idx="0">
                  <c:v>Billary-AdenoCA</c:v>
                </c:pt>
                <c:pt idx="1">
                  <c:v>Bladder-TCC</c:v>
                </c:pt>
                <c:pt idx="2">
                  <c:v>Bone-Cart</c:v>
                </c:pt>
                <c:pt idx="3">
                  <c:v>Bone-Epith</c:v>
                </c:pt>
                <c:pt idx="4">
                  <c:v>Bone-Leomyo</c:v>
                </c:pt>
                <c:pt idx="5">
                  <c:v>Bone-Osteosarc</c:v>
                </c:pt>
                <c:pt idx="6">
                  <c:v>Breast-AdenoCA</c:v>
                </c:pt>
                <c:pt idx="7">
                  <c:v>Breast-LobularCA</c:v>
                </c:pt>
                <c:pt idx="8">
                  <c:v>Cervix-SCC</c:v>
                </c:pt>
                <c:pt idx="9">
                  <c:v>CNS-GBM</c:v>
                </c:pt>
                <c:pt idx="10">
                  <c:v>CNS-Medullo</c:v>
                </c:pt>
                <c:pt idx="11">
                  <c:v>CNS-Oligo</c:v>
                </c:pt>
                <c:pt idx="12">
                  <c:v>CNS-PiloAstro</c:v>
                </c:pt>
                <c:pt idx="13">
                  <c:v>ColoRect-Adeno</c:v>
                </c:pt>
                <c:pt idx="14">
                  <c:v>Eso-AdenoCA</c:v>
                </c:pt>
                <c:pt idx="15">
                  <c:v>Head-Scc</c:v>
                </c:pt>
                <c:pt idx="16">
                  <c:v>Kidney-ChRCC</c:v>
                </c:pt>
                <c:pt idx="17">
                  <c:v>Kidney-RCC</c:v>
                </c:pt>
                <c:pt idx="18">
                  <c:v>Liver-HCC</c:v>
                </c:pt>
                <c:pt idx="19">
                  <c:v>Lung-SCC</c:v>
                </c:pt>
                <c:pt idx="20">
                  <c:v>Lymph-BNHL</c:v>
                </c:pt>
                <c:pt idx="21">
                  <c:v>Lymph-CLL</c:v>
                </c:pt>
                <c:pt idx="22">
                  <c:v>Ovary-AdenoCA</c:v>
                </c:pt>
                <c:pt idx="23">
                  <c:v>PancAdenoCA</c:v>
                </c:pt>
                <c:pt idx="24">
                  <c:v>Panc-Endocrine</c:v>
                </c:pt>
                <c:pt idx="25">
                  <c:v>Prost-AdenoCA</c:v>
                </c:pt>
                <c:pt idx="26">
                  <c:v>Skin-Melanoma</c:v>
                </c:pt>
                <c:pt idx="27">
                  <c:v>Stomach-AdenoCA</c:v>
                </c:pt>
                <c:pt idx="28">
                  <c:v>Thy-AdenoCA</c:v>
                </c:pt>
                <c:pt idx="29">
                  <c:v>Uterus-AdenoCA</c:v>
                </c:pt>
              </c:strCache>
            </c:strRef>
          </c:cat>
          <c:val>
            <c:numRef>
              <c:f>'Signature Change'!$A$165:$AD$165</c:f>
              <c:numCache>
                <c:formatCode>General</c:formatCode>
                <c:ptCount val="30"/>
                <c:pt idx="0">
                  <c:v>0.754805911111111</c:v>
                </c:pt>
                <c:pt idx="1">
                  <c:v>0.75674835</c:v>
                </c:pt>
                <c:pt idx="2">
                  <c:v>0.71349962</c:v>
                </c:pt>
                <c:pt idx="3">
                  <c:v>0.71322582</c:v>
                </c:pt>
                <c:pt idx="4">
                  <c:v>0.757002186363637</c:v>
                </c:pt>
                <c:pt idx="5">
                  <c:v>0.757751561904762</c:v>
                </c:pt>
                <c:pt idx="6">
                  <c:v>0.747805171428571</c:v>
                </c:pt>
                <c:pt idx="7">
                  <c:v>0.740701088888889</c:v>
                </c:pt>
                <c:pt idx="8">
                  <c:v>0.7039501</c:v>
                </c:pt>
                <c:pt idx="9">
                  <c:v>0.751301627586207</c:v>
                </c:pt>
                <c:pt idx="10">
                  <c:v>0.75940004109589</c:v>
                </c:pt>
                <c:pt idx="11">
                  <c:v>0.749076876923077</c:v>
                </c:pt>
                <c:pt idx="12">
                  <c:v>0.75241372</c:v>
                </c:pt>
                <c:pt idx="13">
                  <c:v>0.749478736111111</c:v>
                </c:pt>
                <c:pt idx="14">
                  <c:v>0.762068066666667</c:v>
                </c:pt>
                <c:pt idx="15">
                  <c:v>0.745156851724138</c:v>
                </c:pt>
                <c:pt idx="16">
                  <c:v>0.753304208333333</c:v>
                </c:pt>
                <c:pt idx="17">
                  <c:v>0.751407819753086</c:v>
                </c:pt>
                <c:pt idx="18">
                  <c:v>0.757107900666666</c:v>
                </c:pt>
                <c:pt idx="19">
                  <c:v>0.761980746153846</c:v>
                </c:pt>
                <c:pt idx="20">
                  <c:v>0.752001563043478</c:v>
                </c:pt>
                <c:pt idx="21">
                  <c:v>0.758703822972973</c:v>
                </c:pt>
                <c:pt idx="22">
                  <c:v>0.761870596774193</c:v>
                </c:pt>
                <c:pt idx="23">
                  <c:v>0.755685108474576</c:v>
                </c:pt>
                <c:pt idx="24">
                  <c:v>0.745671960784314</c:v>
                </c:pt>
                <c:pt idx="25">
                  <c:v>0.751002968421053</c:v>
                </c:pt>
                <c:pt idx="26">
                  <c:v>0.751198585365853</c:v>
                </c:pt>
                <c:pt idx="27">
                  <c:v>0.752938251515151</c:v>
                </c:pt>
                <c:pt idx="28">
                  <c:v>0.759613283783784</c:v>
                </c:pt>
                <c:pt idx="29">
                  <c:v>0.754727924242424</c:v>
                </c:pt>
              </c:numCache>
            </c:numRef>
          </c:val>
        </c:ser>
        <c:dLbls>
          <c:showLegendKey val="0"/>
          <c:showVal val="0"/>
          <c:showCatName val="0"/>
          <c:showSerName val="0"/>
          <c:showPercent val="0"/>
          <c:showBubbleSize val="0"/>
        </c:dLbls>
        <c:gapWidth val="150"/>
        <c:axId val="-2126439608"/>
        <c:axId val="-2126030280"/>
      </c:barChart>
      <c:catAx>
        <c:axId val="-2126439608"/>
        <c:scaling>
          <c:orientation val="minMax"/>
        </c:scaling>
        <c:delete val="0"/>
        <c:axPos val="b"/>
        <c:majorTickMark val="out"/>
        <c:minorTickMark val="none"/>
        <c:tickLblPos val="nextTo"/>
        <c:txPr>
          <a:bodyPr/>
          <a:lstStyle/>
          <a:p>
            <a:pPr>
              <a:defRPr>
                <a:latin typeface="Arial"/>
              </a:defRPr>
            </a:pPr>
            <a:endParaRPr lang="en-US"/>
          </a:p>
        </c:txPr>
        <c:crossAx val="-2126030280"/>
        <c:crosses val="autoZero"/>
        <c:auto val="1"/>
        <c:lblAlgn val="ctr"/>
        <c:lblOffset val="100"/>
        <c:noMultiLvlLbl val="0"/>
      </c:catAx>
      <c:valAx>
        <c:axId val="-2126030280"/>
        <c:scaling>
          <c:orientation val="minMax"/>
        </c:scaling>
        <c:delete val="0"/>
        <c:axPos val="l"/>
        <c:majorGridlines/>
        <c:numFmt formatCode="General" sourceLinked="1"/>
        <c:majorTickMark val="out"/>
        <c:minorTickMark val="none"/>
        <c:tickLblPos val="nextTo"/>
        <c:txPr>
          <a:bodyPr/>
          <a:lstStyle/>
          <a:p>
            <a:pPr>
              <a:defRPr>
                <a:latin typeface="Arial"/>
              </a:defRPr>
            </a:pPr>
            <a:endParaRPr lang="en-US"/>
          </a:p>
        </c:txPr>
        <c:crossAx val="-2126439608"/>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97AFE45-70C1-F041-9ABB-11B620BD4866}" type="datetimeFigureOut">
              <a:rPr lang="en-US" smtClean="0"/>
              <a:t>1/18/17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FE70DC-5CBA-BB4C-ADE2-D7601D0868E4}" type="slidenum">
              <a:rPr lang="en-US" smtClean="0"/>
              <a:t>‹#›</a:t>
            </a:fld>
            <a:endParaRPr lang="en-US"/>
          </a:p>
        </p:txBody>
      </p:sp>
    </p:spTree>
    <p:extLst>
      <p:ext uri="{BB962C8B-B14F-4D97-AF65-F5344CB8AC3E}">
        <p14:creationId xmlns:p14="http://schemas.microsoft.com/office/powerpoint/2010/main" val="38551234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 Mutations of positive</a:t>
            </a:r>
            <a:r>
              <a:rPr lang="en-US" baseline="0" dirty="0" smtClean="0"/>
              <a:t> fitness should appear with higher frequency (cell prevalence) or enriched in early/dominant </a:t>
            </a:r>
            <a:r>
              <a:rPr lang="en-US" baseline="0" dirty="0" err="1" smtClean="0"/>
              <a:t>subclones</a:t>
            </a:r>
            <a:r>
              <a:rPr lang="en-US" baseline="0" dirty="0" smtClean="0"/>
              <a:t>. Mutations of negative fitness should wash off the population</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Functional Impact mutations are enriched in Early </a:t>
            </a:r>
            <a:r>
              <a:rPr lang="en-US" baseline="0" dirty="0" err="1" smtClean="0"/>
              <a:t>vs</a:t>
            </a:r>
            <a:r>
              <a:rPr lang="en-US" baseline="0" dirty="0" smtClean="0"/>
              <a:t> Late </a:t>
            </a:r>
            <a:r>
              <a:rPr lang="en-US" baseline="0" dirty="0" err="1" smtClean="0"/>
              <a:t>Subclones</a:t>
            </a:r>
            <a:r>
              <a:rPr lang="en-US" baseline="0" dirty="0" smtClean="0"/>
              <a:t> and High </a:t>
            </a:r>
            <a:r>
              <a:rPr lang="en-US" baseline="0" dirty="0" err="1" smtClean="0"/>
              <a:t>Freq</a:t>
            </a:r>
            <a:r>
              <a:rPr lang="en-US" baseline="0" dirty="0" smtClean="0"/>
              <a:t> </a:t>
            </a:r>
            <a:r>
              <a:rPr lang="en-US" baseline="0" dirty="0" err="1" smtClean="0"/>
              <a:t>vs</a:t>
            </a:r>
            <a:r>
              <a:rPr lang="en-US" baseline="0" dirty="0" smtClean="0"/>
              <a:t> Low Frequency bins (Frequency graph not shown here)</a:t>
            </a:r>
          </a:p>
          <a:p>
            <a:pPr marL="171450" marR="0" indent="-171450" algn="l" defTabSz="457200" rtl="0" eaLnBrk="1" fontAlgn="auto" latinLnBrk="0" hangingPunct="1">
              <a:lnSpc>
                <a:spcPct val="100000"/>
              </a:lnSpc>
              <a:spcBef>
                <a:spcPts val="0"/>
              </a:spcBef>
              <a:spcAft>
                <a:spcPts val="0"/>
              </a:spcAft>
              <a:buClrTx/>
              <a:buSzTx/>
              <a:buFontTx/>
              <a:buChar char="-"/>
              <a:tabLst/>
              <a:defRPr/>
            </a:pPr>
            <a:r>
              <a:rPr lang="en-US" baseline="0" dirty="0" smtClean="0"/>
              <a:t>High Impact mutations in oncogenic regions are particularly enriched in early </a:t>
            </a:r>
            <a:r>
              <a:rPr lang="en-US" baseline="0" dirty="0" err="1" smtClean="0"/>
              <a:t>subclones</a:t>
            </a:r>
            <a:r>
              <a:rPr lang="en-US" baseline="0" dirty="0" smtClean="0"/>
              <a:t> showing higher fitness</a:t>
            </a:r>
            <a:endParaRPr lang="en-US" dirty="0"/>
          </a:p>
        </p:txBody>
      </p:sp>
      <p:sp>
        <p:nvSpPr>
          <p:cNvPr id="4" name="Slide Number Placeholder 3"/>
          <p:cNvSpPr>
            <a:spLocks noGrp="1"/>
          </p:cNvSpPr>
          <p:nvPr>
            <p:ph type="sldNum" sz="quarter" idx="10"/>
          </p:nvPr>
        </p:nvSpPr>
        <p:spPr/>
        <p:txBody>
          <a:bodyPr/>
          <a:lstStyle/>
          <a:p>
            <a:fld id="{CFFE70DC-5CBA-BB4C-ADE2-D7601D0868E4}" type="slidenum">
              <a:rPr lang="en-US" smtClean="0"/>
              <a:t>1</a:t>
            </a:fld>
            <a:endParaRPr lang="en-US"/>
          </a:p>
        </p:txBody>
      </p:sp>
    </p:spTree>
    <p:extLst>
      <p:ext uri="{BB962C8B-B14F-4D97-AF65-F5344CB8AC3E}">
        <p14:creationId xmlns:p14="http://schemas.microsoft.com/office/powerpoint/2010/main" val="17670848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LOF mutations are not just functional impact mutations. It’s gene loss mutations. </a:t>
            </a:r>
          </a:p>
          <a:p>
            <a:r>
              <a:rPr lang="en-US" dirty="0" smtClean="0"/>
              <a:t>A </a:t>
            </a:r>
            <a:r>
              <a:rPr lang="en-US" dirty="0" err="1" smtClean="0"/>
              <a:t>Pancancer</a:t>
            </a:r>
            <a:r>
              <a:rPr lang="en-US" dirty="0" smtClean="0"/>
              <a:t> LOF mutation shows enrichment</a:t>
            </a:r>
            <a:r>
              <a:rPr lang="en-US" baseline="0" dirty="0" smtClean="0"/>
              <a:t> in early/dominant </a:t>
            </a:r>
            <a:r>
              <a:rPr lang="en-US" baseline="0" dirty="0" err="1" smtClean="0"/>
              <a:t>Subclones</a:t>
            </a:r>
            <a:r>
              <a:rPr lang="en-US" baseline="0" dirty="0" smtClean="0"/>
              <a:t> </a:t>
            </a:r>
          </a:p>
          <a:p>
            <a:r>
              <a:rPr lang="en-US" baseline="0" dirty="0" smtClean="0"/>
              <a:t>Similarly there is enrichment in bins with higher frequency</a:t>
            </a:r>
            <a:endParaRPr lang="en-US" dirty="0"/>
          </a:p>
        </p:txBody>
      </p:sp>
      <p:sp>
        <p:nvSpPr>
          <p:cNvPr id="4" name="Slide Number Placeholder 3"/>
          <p:cNvSpPr>
            <a:spLocks noGrp="1"/>
          </p:cNvSpPr>
          <p:nvPr>
            <p:ph type="sldNum" sz="quarter" idx="10"/>
          </p:nvPr>
        </p:nvSpPr>
        <p:spPr/>
        <p:txBody>
          <a:bodyPr/>
          <a:lstStyle/>
          <a:p>
            <a:fld id="{CFFE70DC-5CBA-BB4C-ADE2-D7601D0868E4}" type="slidenum">
              <a:rPr lang="en-US" smtClean="0"/>
              <a:t>2</a:t>
            </a:fld>
            <a:endParaRPr lang="en-US"/>
          </a:p>
        </p:txBody>
      </p:sp>
    </p:spTree>
    <p:extLst>
      <p:ext uri="{BB962C8B-B14F-4D97-AF65-F5344CB8AC3E}">
        <p14:creationId xmlns:p14="http://schemas.microsoft.com/office/powerpoint/2010/main" val="17670848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r>
              <a:rPr lang="en-US" dirty="0" smtClean="0"/>
              <a:t>Relative</a:t>
            </a:r>
            <a:r>
              <a:rPr lang="en-US" baseline="0" dirty="0" smtClean="0"/>
              <a:t> prevalence of LOF mutations across different meta-cohort tumor types</a:t>
            </a:r>
            <a:endParaRPr lang="en-US" dirty="0" smtClean="0"/>
          </a:p>
          <a:p>
            <a:pPr marL="171450" indent="-171450">
              <a:buFontTx/>
              <a:buChar char="-"/>
            </a:pPr>
            <a:r>
              <a:rPr lang="en-US" dirty="0" smtClean="0"/>
              <a:t>We</a:t>
            </a:r>
            <a:r>
              <a:rPr lang="en-US" baseline="0" dirty="0" smtClean="0"/>
              <a:t> expect: a) either higher fitness for each cell and therefore in higher prevalence or b)  lower fitness and lower prevalence</a:t>
            </a:r>
          </a:p>
          <a:p>
            <a:pPr marL="171450" indent="-171450">
              <a:buFontTx/>
              <a:buChar char="-"/>
            </a:pPr>
            <a:r>
              <a:rPr lang="en-US" baseline="0" dirty="0" smtClean="0"/>
              <a:t>Tumor Suppressor gene LOF should -by definition- provide a higher fitness for tumor cells and therefore exist in higher than expected prevalence</a:t>
            </a:r>
          </a:p>
        </p:txBody>
      </p:sp>
      <p:sp>
        <p:nvSpPr>
          <p:cNvPr id="4" name="Slide Number Placeholder 3"/>
          <p:cNvSpPr>
            <a:spLocks noGrp="1"/>
          </p:cNvSpPr>
          <p:nvPr>
            <p:ph type="sldNum" sz="quarter" idx="10"/>
          </p:nvPr>
        </p:nvSpPr>
        <p:spPr/>
        <p:txBody>
          <a:bodyPr/>
          <a:lstStyle/>
          <a:p>
            <a:fld id="{CFFE70DC-5CBA-BB4C-ADE2-D7601D0868E4}" type="slidenum">
              <a:rPr lang="en-US" smtClean="0"/>
              <a:t>3</a:t>
            </a:fld>
            <a:endParaRPr lang="en-US"/>
          </a:p>
        </p:txBody>
      </p:sp>
    </p:spTree>
    <p:extLst>
      <p:ext uri="{BB962C8B-B14F-4D97-AF65-F5344CB8AC3E}">
        <p14:creationId xmlns:p14="http://schemas.microsoft.com/office/powerpoint/2010/main" val="27550820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in </a:t>
            </a:r>
            <a:r>
              <a:rPr lang="en-US" baseline="0" dirty="0" err="1" smtClean="0"/>
              <a:t>i</a:t>
            </a:r>
            <a:r>
              <a:rPr lang="en-US" baseline="0" dirty="0" smtClean="0"/>
              <a:t>)  early </a:t>
            </a:r>
            <a:r>
              <a:rPr lang="en-US" baseline="0" dirty="0" err="1" smtClean="0"/>
              <a:t>vs</a:t>
            </a:r>
            <a:r>
              <a:rPr lang="en-US" baseline="0" dirty="0" smtClean="0"/>
              <a:t> late </a:t>
            </a:r>
            <a:r>
              <a:rPr lang="en-US" baseline="0" dirty="0" err="1" smtClean="0"/>
              <a:t>subclones</a:t>
            </a:r>
            <a:r>
              <a:rPr lang="en-US" baseline="0" dirty="0" smtClean="0"/>
              <a:t> and ii) High </a:t>
            </a:r>
            <a:r>
              <a:rPr lang="en-US" baseline="0" dirty="0" err="1" smtClean="0"/>
              <a:t>vs</a:t>
            </a:r>
            <a:r>
              <a:rPr lang="en-US" baseline="0" dirty="0" smtClean="0"/>
              <a:t> Low frequency analysis, as expected:</a:t>
            </a:r>
          </a:p>
          <a:p>
            <a:pPr marL="171450" indent="-171450">
              <a:buFontTx/>
              <a:buChar char="-"/>
            </a:pPr>
            <a:r>
              <a:rPr lang="en-US" baseline="0" dirty="0" smtClean="0"/>
              <a:t>TSG are enriched in early </a:t>
            </a:r>
            <a:r>
              <a:rPr lang="en-US" baseline="0" dirty="0" err="1" smtClean="0"/>
              <a:t>subclones</a:t>
            </a:r>
            <a:r>
              <a:rPr lang="en-US" baseline="0" dirty="0" smtClean="0"/>
              <a:t> and high frequency bins</a:t>
            </a:r>
          </a:p>
          <a:p>
            <a:pPr marL="171450" indent="-171450">
              <a:buFontTx/>
              <a:buChar char="-"/>
            </a:pPr>
            <a:r>
              <a:rPr lang="en-US" baseline="0" dirty="0" smtClean="0"/>
              <a:t>Oncogenes are depleted in all </a:t>
            </a:r>
            <a:r>
              <a:rPr lang="en-US" baseline="0" dirty="0" err="1" smtClean="0"/>
              <a:t>categoriies</a:t>
            </a:r>
            <a:endParaRPr lang="en-US" baseline="0" dirty="0" smtClean="0"/>
          </a:p>
        </p:txBody>
      </p:sp>
      <p:sp>
        <p:nvSpPr>
          <p:cNvPr id="4" name="Slide Number Placeholder 3"/>
          <p:cNvSpPr>
            <a:spLocks noGrp="1"/>
          </p:cNvSpPr>
          <p:nvPr>
            <p:ph type="sldNum" sz="quarter" idx="10"/>
          </p:nvPr>
        </p:nvSpPr>
        <p:spPr/>
        <p:txBody>
          <a:bodyPr/>
          <a:lstStyle/>
          <a:p>
            <a:fld id="{CFFE70DC-5CBA-BB4C-ADE2-D7601D0868E4}" type="slidenum">
              <a:rPr lang="en-US" smtClean="0"/>
              <a:t>4</a:t>
            </a:fld>
            <a:endParaRPr lang="en-US"/>
          </a:p>
        </p:txBody>
      </p:sp>
    </p:spTree>
    <p:extLst>
      <p:ext uri="{BB962C8B-B14F-4D97-AF65-F5344CB8AC3E}">
        <p14:creationId xmlns:p14="http://schemas.microsoft.com/office/powerpoint/2010/main" val="7803107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Values</a:t>
            </a:r>
            <a:r>
              <a:rPr lang="en-US" baseline="0" dirty="0" smtClean="0"/>
              <a:t> of change in entropy </a:t>
            </a:r>
            <a:r>
              <a:rPr lang="en-US" dirty="0" smtClean="0"/>
              <a:t>closer to 1 signify higher Entropy in early signatures (Fewer of higher prevalence)</a:t>
            </a:r>
            <a:r>
              <a:rPr lang="en-US" baseline="0" dirty="0" smtClean="0"/>
              <a:t>. Negative values signify higher entropy for late signatures .Closer to 0 Signify no change in signature proportions. </a:t>
            </a:r>
          </a:p>
          <a:p>
            <a:pPr marL="171450" indent="-171450">
              <a:buFontTx/>
              <a:buChar char="-"/>
            </a:pPr>
            <a:r>
              <a:rPr lang="en-US" baseline="0" dirty="0" smtClean="0"/>
              <a:t>Female Reproductive, Lymph and CNS tumors show the most conservative nature, remaining mostly unchanged.</a:t>
            </a:r>
          </a:p>
          <a:p>
            <a:pPr marL="171450" indent="-171450">
              <a:buFontTx/>
              <a:buChar char="-"/>
            </a:pPr>
            <a:r>
              <a:rPr lang="en-US" baseline="0" dirty="0" smtClean="0"/>
              <a:t>Sarcoma and </a:t>
            </a:r>
            <a:r>
              <a:rPr lang="en-US" baseline="0" dirty="0" err="1" smtClean="0"/>
              <a:t>Glioma</a:t>
            </a:r>
            <a:r>
              <a:rPr lang="en-US" baseline="0" dirty="0" smtClean="0"/>
              <a:t> show fewer and more dominant signatures in early/dominant </a:t>
            </a:r>
            <a:r>
              <a:rPr lang="en-US" baseline="0" dirty="0" err="1" smtClean="0"/>
              <a:t>subclones</a:t>
            </a:r>
            <a:endParaRPr lang="en-US" baseline="0" dirty="0" smtClean="0"/>
          </a:p>
          <a:p>
            <a:pPr marL="171450" indent="-171450">
              <a:buFontTx/>
              <a:buChar char="-"/>
            </a:pPr>
            <a:r>
              <a:rPr lang="en-US" baseline="0" dirty="0" smtClean="0"/>
              <a:t>Kidney, Lymph, Squamous and Digestive tumors show fewer signatures in later </a:t>
            </a:r>
            <a:r>
              <a:rPr lang="en-US" baseline="0" dirty="0" err="1" smtClean="0"/>
              <a:t>subclones</a:t>
            </a:r>
            <a:endParaRPr lang="en-US" baseline="0" dirty="0" smtClean="0"/>
          </a:p>
        </p:txBody>
      </p:sp>
      <p:sp>
        <p:nvSpPr>
          <p:cNvPr id="4" name="Slide Number Placeholder 3"/>
          <p:cNvSpPr>
            <a:spLocks noGrp="1"/>
          </p:cNvSpPr>
          <p:nvPr>
            <p:ph type="sldNum" sz="quarter" idx="10"/>
          </p:nvPr>
        </p:nvSpPr>
        <p:spPr/>
        <p:txBody>
          <a:bodyPr/>
          <a:lstStyle/>
          <a:p>
            <a:fld id="{CFFE70DC-5CBA-BB4C-ADE2-D7601D0868E4}" type="slidenum">
              <a:rPr lang="en-US" smtClean="0"/>
              <a:t>5</a:t>
            </a:fld>
            <a:endParaRPr lang="en-US"/>
          </a:p>
        </p:txBody>
      </p:sp>
    </p:spTree>
    <p:extLst>
      <p:ext uri="{BB962C8B-B14F-4D97-AF65-F5344CB8AC3E}">
        <p14:creationId xmlns:p14="http://schemas.microsoft.com/office/powerpoint/2010/main" val="2965650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each gene, we have performed</a:t>
            </a:r>
            <a:r>
              <a:rPr lang="en-US" baseline="0" dirty="0" smtClean="0"/>
              <a:t> linear regression between gene expression and number of days to death since sample collection. Then we selected the top 100 genes with highest Pearson values and estimated the geometric distance in R</a:t>
            </a:r>
            <a:r>
              <a:rPr lang="en-US" baseline="30000" dirty="0" smtClean="0"/>
              <a:t>100 </a:t>
            </a:r>
            <a:r>
              <a:rPr lang="en-US" baseline="0" dirty="0" smtClean="0"/>
              <a:t>for each expressional profile compared to the most aggressive profile (least days to death since sample collection).  </a:t>
            </a:r>
          </a:p>
          <a:p>
            <a:pPr marL="171450" indent="-171450">
              <a:buFontTx/>
              <a:buChar char="-"/>
            </a:pPr>
            <a:r>
              <a:rPr lang="en-US" baseline="0" dirty="0" smtClean="0"/>
              <a:t>The correlation between the estimated geometric R</a:t>
            </a:r>
            <a:r>
              <a:rPr lang="en-US" baseline="30000" dirty="0" smtClean="0"/>
              <a:t>100</a:t>
            </a:r>
            <a:r>
              <a:rPr lang="en-US" baseline="0" dirty="0" smtClean="0"/>
              <a:t> distance for each expressional profile and the days to death (representing profile aggressiveness) is depicted across different tumors.</a:t>
            </a:r>
          </a:p>
          <a:p>
            <a:pPr marL="171450" indent="-171450">
              <a:buFontTx/>
              <a:buChar char="-"/>
            </a:pPr>
            <a:r>
              <a:rPr lang="en-US" baseline="0" dirty="0" smtClean="0"/>
              <a:t>Carcinoma,  Squamous, Lymph, Lung and Kidney Tumors show high correlation denoting the existence of critical expressional profiles</a:t>
            </a:r>
          </a:p>
          <a:p>
            <a:pPr marL="171450" indent="-171450">
              <a:buFontTx/>
              <a:buChar char="-"/>
            </a:pPr>
            <a:r>
              <a:rPr lang="en-US" baseline="0" dirty="0" smtClean="0"/>
              <a:t>Similar analysis (not shown here) has been performed showing the predictive values for profile aggressiveness based on each patient’s expressional profile</a:t>
            </a:r>
            <a:endParaRPr lang="en-US" dirty="0"/>
          </a:p>
        </p:txBody>
      </p:sp>
      <p:sp>
        <p:nvSpPr>
          <p:cNvPr id="4" name="Slide Number Placeholder 3"/>
          <p:cNvSpPr>
            <a:spLocks noGrp="1"/>
          </p:cNvSpPr>
          <p:nvPr>
            <p:ph type="sldNum" sz="quarter" idx="10"/>
          </p:nvPr>
        </p:nvSpPr>
        <p:spPr/>
        <p:txBody>
          <a:bodyPr/>
          <a:lstStyle/>
          <a:p>
            <a:fld id="{CFFE70DC-5CBA-BB4C-ADE2-D7601D0868E4}" type="slidenum">
              <a:rPr lang="en-US" smtClean="0"/>
              <a:t>6</a:t>
            </a:fld>
            <a:endParaRPr lang="en-US"/>
          </a:p>
        </p:txBody>
      </p:sp>
    </p:spTree>
    <p:extLst>
      <p:ext uri="{BB962C8B-B14F-4D97-AF65-F5344CB8AC3E}">
        <p14:creationId xmlns:p14="http://schemas.microsoft.com/office/powerpoint/2010/main" val="25487362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each gene, we have performed</a:t>
            </a:r>
            <a:r>
              <a:rPr lang="en-US" baseline="0" dirty="0" smtClean="0"/>
              <a:t> linear regression between gene expression and number of days to death since sample collection. Then we selected the top 100 genes with highest Pearson values and estimated the geometric distance in R</a:t>
            </a:r>
            <a:r>
              <a:rPr lang="en-US" baseline="30000" dirty="0" smtClean="0"/>
              <a:t>100 </a:t>
            </a:r>
            <a:r>
              <a:rPr lang="en-US" baseline="0" dirty="0" smtClean="0"/>
              <a:t>for each expressional profile compared to the most aggressive profile (least days to death since sample collection).  </a:t>
            </a:r>
          </a:p>
          <a:p>
            <a:pPr marL="171450" indent="-171450">
              <a:buFontTx/>
              <a:buChar char="-"/>
            </a:pPr>
            <a:r>
              <a:rPr lang="en-US" baseline="0" dirty="0" smtClean="0"/>
              <a:t>The correlation between the estimated geometric R</a:t>
            </a:r>
            <a:r>
              <a:rPr lang="en-US" baseline="30000" dirty="0" smtClean="0"/>
              <a:t>100</a:t>
            </a:r>
            <a:r>
              <a:rPr lang="en-US" baseline="0" dirty="0" smtClean="0"/>
              <a:t> distance for each expressional profile and the days to death (representing profile aggressiveness) is depicted across different tumors.</a:t>
            </a:r>
          </a:p>
          <a:p>
            <a:pPr marL="171450" indent="-171450">
              <a:buFontTx/>
              <a:buChar char="-"/>
            </a:pPr>
            <a:r>
              <a:rPr lang="en-US" baseline="0" dirty="0" smtClean="0"/>
              <a:t>Carcinoma,  Squamous, Lymph, Lung and Kidney Tumors show high correlation denoting the existence of critical expressional profiles</a:t>
            </a:r>
          </a:p>
          <a:p>
            <a:pPr marL="171450" indent="-171450">
              <a:buFontTx/>
              <a:buChar char="-"/>
            </a:pPr>
            <a:r>
              <a:rPr lang="en-US" baseline="0" dirty="0" smtClean="0"/>
              <a:t>Similar analysis (not shown here) has been performed showing the predictive values for profile aggressiveness based on each patient’s expressional profile</a:t>
            </a:r>
            <a:endParaRPr lang="en-US" dirty="0"/>
          </a:p>
        </p:txBody>
      </p:sp>
      <p:sp>
        <p:nvSpPr>
          <p:cNvPr id="4" name="Slide Number Placeholder 3"/>
          <p:cNvSpPr>
            <a:spLocks noGrp="1"/>
          </p:cNvSpPr>
          <p:nvPr>
            <p:ph type="sldNum" sz="quarter" idx="10"/>
          </p:nvPr>
        </p:nvSpPr>
        <p:spPr/>
        <p:txBody>
          <a:bodyPr/>
          <a:lstStyle/>
          <a:p>
            <a:fld id="{CFFE70DC-5CBA-BB4C-ADE2-D7601D0868E4}" type="slidenum">
              <a:rPr lang="en-US" smtClean="0"/>
              <a:t>7</a:t>
            </a:fld>
            <a:endParaRPr lang="en-US"/>
          </a:p>
        </p:txBody>
      </p:sp>
    </p:spTree>
    <p:extLst>
      <p:ext uri="{BB962C8B-B14F-4D97-AF65-F5344CB8AC3E}">
        <p14:creationId xmlns:p14="http://schemas.microsoft.com/office/powerpoint/2010/main" val="254873623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each gene, we have performed</a:t>
            </a:r>
            <a:r>
              <a:rPr lang="en-US" baseline="0" dirty="0" smtClean="0"/>
              <a:t> linear regression between gene expression and number of days to death since sample collection. Then we selected the top 100 genes with highest Pearson values and estimated the geometric distance in R</a:t>
            </a:r>
            <a:r>
              <a:rPr lang="en-US" baseline="30000" dirty="0" smtClean="0"/>
              <a:t>100 </a:t>
            </a:r>
            <a:r>
              <a:rPr lang="en-US" baseline="0" dirty="0" smtClean="0"/>
              <a:t>for each expressional profile compared to the most aggressive profile (least days to death since sample collection).  </a:t>
            </a:r>
          </a:p>
          <a:p>
            <a:pPr marL="171450" indent="-171450">
              <a:buFontTx/>
              <a:buChar char="-"/>
            </a:pPr>
            <a:r>
              <a:rPr lang="en-US" baseline="0" dirty="0" smtClean="0"/>
              <a:t>The correlation between the estimated geometric R</a:t>
            </a:r>
            <a:r>
              <a:rPr lang="en-US" baseline="30000" dirty="0" smtClean="0"/>
              <a:t>100</a:t>
            </a:r>
            <a:r>
              <a:rPr lang="en-US" baseline="0" dirty="0" smtClean="0"/>
              <a:t> distance for each expressional profile and the days to death (representing profile aggressiveness) is depicted across different tumors.</a:t>
            </a:r>
          </a:p>
          <a:p>
            <a:pPr marL="171450" indent="-171450">
              <a:buFontTx/>
              <a:buChar char="-"/>
            </a:pPr>
            <a:r>
              <a:rPr lang="en-US" baseline="0" dirty="0" smtClean="0"/>
              <a:t>Carcinoma,  Squamous, Lymph, Lung and Kidney Tumors show high correlation denoting the existence of critical expressional profiles</a:t>
            </a:r>
          </a:p>
          <a:p>
            <a:pPr marL="171450" indent="-171450">
              <a:buFontTx/>
              <a:buChar char="-"/>
            </a:pPr>
            <a:r>
              <a:rPr lang="en-US" baseline="0" dirty="0" smtClean="0"/>
              <a:t>Similar analysis (not shown here) has been performed showing the predictive values for profile aggressiveness based on each patient’s expressional profile</a:t>
            </a:r>
            <a:endParaRPr lang="en-US" dirty="0"/>
          </a:p>
        </p:txBody>
      </p:sp>
      <p:sp>
        <p:nvSpPr>
          <p:cNvPr id="4" name="Slide Number Placeholder 3"/>
          <p:cNvSpPr>
            <a:spLocks noGrp="1"/>
          </p:cNvSpPr>
          <p:nvPr>
            <p:ph type="sldNum" sz="quarter" idx="10"/>
          </p:nvPr>
        </p:nvSpPr>
        <p:spPr/>
        <p:txBody>
          <a:bodyPr/>
          <a:lstStyle/>
          <a:p>
            <a:fld id="{CFFE70DC-5CBA-BB4C-ADE2-D7601D0868E4}" type="slidenum">
              <a:rPr lang="en-US" smtClean="0"/>
              <a:t>8</a:t>
            </a:fld>
            <a:endParaRPr lang="en-US"/>
          </a:p>
        </p:txBody>
      </p:sp>
    </p:spTree>
    <p:extLst>
      <p:ext uri="{BB962C8B-B14F-4D97-AF65-F5344CB8AC3E}">
        <p14:creationId xmlns:p14="http://schemas.microsoft.com/office/powerpoint/2010/main" val="2548736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133D319-0CBA-3A4D-84B4-2D4190DB9514}"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725422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D319-0CBA-3A4D-84B4-2D4190DB9514}"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626404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D319-0CBA-3A4D-84B4-2D4190DB9514}"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14487539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133D319-0CBA-3A4D-84B4-2D4190DB9514}"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3715173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133D319-0CBA-3A4D-84B4-2D4190DB9514}" type="datetimeFigureOut">
              <a:rPr lang="en-US" smtClean="0"/>
              <a:t>1/18/17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1217585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133D319-0CBA-3A4D-84B4-2D4190DB9514}" type="datetimeFigureOut">
              <a:rPr lang="en-US" smtClean="0"/>
              <a:t>1/18/17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4132106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133D319-0CBA-3A4D-84B4-2D4190DB9514}" type="datetimeFigureOut">
              <a:rPr lang="en-US" smtClean="0"/>
              <a:t>1/18/17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3095205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133D319-0CBA-3A4D-84B4-2D4190DB9514}" type="datetimeFigureOut">
              <a:rPr lang="en-US" smtClean="0"/>
              <a:t>1/18/17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147902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33D319-0CBA-3A4D-84B4-2D4190DB9514}" type="datetimeFigureOut">
              <a:rPr lang="en-US" smtClean="0"/>
              <a:t>1/18/17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1023820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33D319-0CBA-3A4D-84B4-2D4190DB9514}" type="datetimeFigureOut">
              <a:rPr lang="en-US" smtClean="0"/>
              <a:t>1/18/17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1891977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133D319-0CBA-3A4D-84B4-2D4190DB9514}" type="datetimeFigureOut">
              <a:rPr lang="en-US" smtClean="0"/>
              <a:t>1/18/17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860093-0D3E-944D-B013-AB641E4CF40D}" type="slidenum">
              <a:rPr lang="en-US" smtClean="0"/>
              <a:t>‹#›</a:t>
            </a:fld>
            <a:endParaRPr lang="en-US"/>
          </a:p>
        </p:txBody>
      </p:sp>
    </p:spTree>
    <p:extLst>
      <p:ext uri="{BB962C8B-B14F-4D97-AF65-F5344CB8AC3E}">
        <p14:creationId xmlns:p14="http://schemas.microsoft.com/office/powerpoint/2010/main" val="397529095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33D319-0CBA-3A4D-84B4-2D4190DB9514}" type="datetimeFigureOut">
              <a:rPr lang="en-US" smtClean="0"/>
              <a:t>1/18/17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860093-0D3E-944D-B013-AB641E4CF40D}" type="slidenum">
              <a:rPr lang="en-US" smtClean="0"/>
              <a:t>‹#›</a:t>
            </a:fld>
            <a:endParaRPr lang="en-US"/>
          </a:p>
        </p:txBody>
      </p:sp>
    </p:spTree>
    <p:extLst>
      <p:ext uri="{BB962C8B-B14F-4D97-AF65-F5344CB8AC3E}">
        <p14:creationId xmlns:p14="http://schemas.microsoft.com/office/powerpoint/2010/main" val="31445214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chart" Target="../charts/char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4"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png"/><Relationship Id="rId1" Type="http://schemas.openxmlformats.org/officeDocument/2006/relationships/slideLayout" Target="../slideLayouts/slideLayout2.xml"/><Relationship Id="rId2"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63880" y="49314"/>
            <a:ext cx="8890498" cy="688068"/>
          </a:xfrm>
        </p:spPr>
        <p:txBody>
          <a:bodyPr>
            <a:normAutofit/>
          </a:bodyPr>
          <a:lstStyle/>
          <a:p>
            <a:r>
              <a:rPr lang="en-US" sz="2400" dirty="0" smtClean="0"/>
              <a:t>Enrichment of functional Impact mutations in Early </a:t>
            </a:r>
            <a:r>
              <a:rPr lang="en-US" sz="2400" dirty="0" err="1" smtClean="0"/>
              <a:t>vs</a:t>
            </a:r>
            <a:r>
              <a:rPr lang="en-US" sz="2400" dirty="0" smtClean="0"/>
              <a:t> Late </a:t>
            </a:r>
            <a:r>
              <a:rPr lang="en-US" sz="2400" dirty="0" err="1" smtClean="0"/>
              <a:t>Subclones</a:t>
            </a:r>
            <a:endParaRPr lang="en-US" sz="2400" dirty="0"/>
          </a:p>
        </p:txBody>
      </p:sp>
      <p:pic>
        <p:nvPicPr>
          <p:cNvPr id="3" name="Picture 2"/>
          <p:cNvPicPr>
            <a:picLocks noChangeAspect="1"/>
          </p:cNvPicPr>
          <p:nvPr/>
        </p:nvPicPr>
        <p:blipFill>
          <a:blip r:embed="rId3"/>
          <a:stretch>
            <a:fillRect/>
          </a:stretch>
        </p:blipFill>
        <p:spPr>
          <a:xfrm>
            <a:off x="1177874" y="702518"/>
            <a:ext cx="7036347" cy="6124755"/>
          </a:xfrm>
          <a:prstGeom prst="rect">
            <a:avLst/>
          </a:prstGeom>
        </p:spPr>
      </p:pic>
    </p:spTree>
    <p:extLst>
      <p:ext uri="{BB962C8B-B14F-4D97-AF65-F5344CB8AC3E}">
        <p14:creationId xmlns:p14="http://schemas.microsoft.com/office/powerpoint/2010/main" val="146067571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0" y="800100"/>
            <a:ext cx="9144000" cy="5251622"/>
          </a:xfrm>
          <a:prstGeom prst="rect">
            <a:avLst/>
          </a:prstGeom>
        </p:spPr>
      </p:pic>
    </p:spTree>
    <p:extLst>
      <p:ext uri="{BB962C8B-B14F-4D97-AF65-F5344CB8AC3E}">
        <p14:creationId xmlns:p14="http://schemas.microsoft.com/office/powerpoint/2010/main" val="9134117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286000" y="1720840"/>
            <a:ext cx="4572000" cy="3416320"/>
          </a:xfrm>
          <a:prstGeom prst="rect">
            <a:avLst/>
          </a:prstGeom>
        </p:spPr>
        <p:txBody>
          <a:bodyPr>
            <a:spAutoFit/>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pic>
        <p:nvPicPr>
          <p:cNvPr id="7" name="Picture 6"/>
          <p:cNvPicPr>
            <a:picLocks noChangeAspect="1"/>
          </p:cNvPicPr>
          <p:nvPr/>
        </p:nvPicPr>
        <p:blipFill>
          <a:blip r:embed="rId2"/>
          <a:stretch>
            <a:fillRect/>
          </a:stretch>
        </p:blipFill>
        <p:spPr>
          <a:xfrm>
            <a:off x="1143000" y="0"/>
            <a:ext cx="6858000" cy="6858000"/>
          </a:xfrm>
          <a:prstGeom prst="rect">
            <a:avLst/>
          </a:prstGeom>
        </p:spPr>
      </p:pic>
    </p:spTree>
    <p:extLst>
      <p:ext uri="{BB962C8B-B14F-4D97-AF65-F5344CB8AC3E}">
        <p14:creationId xmlns:p14="http://schemas.microsoft.com/office/powerpoint/2010/main" val="3561646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a:graphicFrameLocks/>
          </p:cNvGraphicFramePr>
          <p:nvPr>
            <p:extLst>
              <p:ext uri="{D42A27DB-BD31-4B8C-83A1-F6EECF244321}">
                <p14:modId xmlns:p14="http://schemas.microsoft.com/office/powerpoint/2010/main" val="3515715628"/>
              </p:ext>
            </p:extLst>
          </p:nvPr>
        </p:nvGraphicFramePr>
        <p:xfrm>
          <a:off x="324555" y="917222"/>
          <a:ext cx="8164689" cy="5517444"/>
        </p:xfrm>
        <a:graphic>
          <a:graphicData uri="http://schemas.openxmlformats.org/drawingml/2006/chart">
            <c:chart xmlns:c="http://schemas.openxmlformats.org/drawingml/2006/chart" xmlns:r="http://schemas.openxmlformats.org/officeDocument/2006/relationships" r:id="rId2"/>
          </a:graphicData>
        </a:graphic>
      </p:graphicFrame>
      <p:sp>
        <p:nvSpPr>
          <p:cNvPr id="6" name="Title 1"/>
          <p:cNvSpPr>
            <a:spLocks noGrp="1"/>
          </p:cNvSpPr>
          <p:nvPr>
            <p:ph type="title"/>
          </p:nvPr>
        </p:nvSpPr>
        <p:spPr>
          <a:xfrm>
            <a:off x="457200" y="274639"/>
            <a:ext cx="8229600" cy="487361"/>
          </a:xfrm>
        </p:spPr>
        <p:txBody>
          <a:bodyPr>
            <a:normAutofit fontScale="90000"/>
          </a:bodyPr>
          <a:lstStyle/>
          <a:p>
            <a:r>
              <a:rPr lang="en-US" dirty="0"/>
              <a:t>R</a:t>
            </a:r>
            <a:r>
              <a:rPr lang="en-US" dirty="0" smtClean="0"/>
              <a:t>egressing late mutations </a:t>
            </a:r>
            <a:br>
              <a:rPr lang="en-US" dirty="0" smtClean="0"/>
            </a:br>
            <a:r>
              <a:rPr lang="en-US" dirty="0" smtClean="0"/>
              <a:t>on early signatures </a:t>
            </a:r>
            <a:endParaRPr lang="en-US" dirty="0"/>
          </a:p>
        </p:txBody>
      </p:sp>
      <p:sp>
        <p:nvSpPr>
          <p:cNvPr id="7" name="Rectangle 6"/>
          <p:cNvSpPr/>
          <p:nvPr/>
        </p:nvSpPr>
        <p:spPr>
          <a:xfrm>
            <a:off x="67350" y="1099445"/>
            <a:ext cx="389850" cy="369332"/>
          </a:xfrm>
          <a:prstGeom prst="rect">
            <a:avLst/>
          </a:prstGeom>
        </p:spPr>
        <p:txBody>
          <a:bodyPr wrap="none">
            <a:spAutoFit/>
          </a:bodyPr>
          <a:lstStyle/>
          <a:p>
            <a:r>
              <a:rPr lang="en-US" dirty="0"/>
              <a:t>R</a:t>
            </a:r>
            <a:r>
              <a:rPr lang="en-US" baseline="30000" dirty="0"/>
              <a:t>2</a:t>
            </a:r>
            <a:endParaRPr lang="en-US" dirty="0"/>
          </a:p>
        </p:txBody>
      </p:sp>
    </p:spTree>
    <p:extLst>
      <p:ext uri="{BB962C8B-B14F-4D97-AF65-F5344CB8AC3E}">
        <p14:creationId xmlns:p14="http://schemas.microsoft.com/office/powerpoint/2010/main" val="1634652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t>LOF mutations are enriched in early </a:t>
            </a:r>
            <a:r>
              <a:rPr lang="en-US" sz="2400" dirty="0" err="1"/>
              <a:t>s</a:t>
            </a:r>
            <a:r>
              <a:rPr lang="en-US" sz="2400" dirty="0" err="1" smtClean="0"/>
              <a:t>ubclones</a:t>
            </a:r>
            <a:r>
              <a:rPr lang="en-US" sz="2400" dirty="0" smtClean="0"/>
              <a:t> and bins with higher frequency mutations</a:t>
            </a:r>
            <a:endParaRPr lang="en-US" sz="2400" dirty="0"/>
          </a:p>
        </p:txBody>
      </p:sp>
      <p:pic>
        <p:nvPicPr>
          <p:cNvPr id="4" name="Picture 3"/>
          <p:cNvPicPr>
            <a:picLocks noChangeAspect="1"/>
          </p:cNvPicPr>
          <p:nvPr/>
        </p:nvPicPr>
        <p:blipFill>
          <a:blip r:embed="rId3"/>
          <a:stretch>
            <a:fillRect/>
          </a:stretch>
        </p:blipFill>
        <p:spPr>
          <a:xfrm>
            <a:off x="0" y="1727200"/>
            <a:ext cx="9144000" cy="3381338"/>
          </a:xfrm>
          <a:prstGeom prst="rect">
            <a:avLst/>
          </a:prstGeom>
        </p:spPr>
      </p:pic>
    </p:spTree>
    <p:extLst>
      <p:ext uri="{BB962C8B-B14F-4D97-AF65-F5344CB8AC3E}">
        <p14:creationId xmlns:p14="http://schemas.microsoft.com/office/powerpoint/2010/main" val="543149783"/>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5600"/>
          </a:xfrm>
        </p:spPr>
        <p:txBody>
          <a:bodyPr>
            <a:normAutofit/>
          </a:bodyPr>
          <a:lstStyle/>
          <a:p>
            <a:r>
              <a:rPr lang="en-US" sz="2400" dirty="0" smtClean="0"/>
              <a:t>Average number of LOF mutations in early </a:t>
            </a:r>
            <a:r>
              <a:rPr lang="en-US" sz="2400" dirty="0" err="1" smtClean="0"/>
              <a:t>vs</a:t>
            </a:r>
            <a:r>
              <a:rPr lang="en-US" sz="2400" dirty="0" smtClean="0"/>
              <a:t> late </a:t>
            </a:r>
            <a:r>
              <a:rPr lang="en-US" sz="2400" dirty="0" err="1" smtClean="0"/>
              <a:t>Subclones</a:t>
            </a:r>
            <a:endParaRPr lang="en-US" sz="2400" dirty="0"/>
          </a:p>
        </p:txBody>
      </p:sp>
      <p:pic>
        <p:nvPicPr>
          <p:cNvPr id="4" name="Picture 3"/>
          <p:cNvPicPr>
            <a:picLocks noChangeAspect="1"/>
          </p:cNvPicPr>
          <p:nvPr/>
        </p:nvPicPr>
        <p:blipFill>
          <a:blip r:embed="rId3"/>
          <a:stretch>
            <a:fillRect/>
          </a:stretch>
        </p:blipFill>
        <p:spPr>
          <a:xfrm>
            <a:off x="1621966" y="1203952"/>
            <a:ext cx="5992923" cy="5503149"/>
          </a:xfrm>
          <a:prstGeom prst="rect">
            <a:avLst/>
          </a:prstGeom>
        </p:spPr>
      </p:pic>
    </p:spTree>
    <p:extLst>
      <p:ext uri="{BB962C8B-B14F-4D97-AF65-F5344CB8AC3E}">
        <p14:creationId xmlns:p14="http://schemas.microsoft.com/office/powerpoint/2010/main" val="341343628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1119035" y="1243906"/>
            <a:ext cx="7886661" cy="5173598"/>
          </a:xfrm>
          <a:prstGeom prst="rect">
            <a:avLst/>
          </a:prstGeom>
        </p:spPr>
      </p:pic>
    </p:spTree>
    <p:extLst>
      <p:ext uri="{BB962C8B-B14F-4D97-AF65-F5344CB8AC3E}">
        <p14:creationId xmlns:p14="http://schemas.microsoft.com/office/powerpoint/2010/main" val="12110926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val="3763881672"/>
              </p:ext>
            </p:extLst>
          </p:nvPr>
        </p:nvGraphicFramePr>
        <p:xfrm>
          <a:off x="2094122" y="551739"/>
          <a:ext cx="5882064" cy="3749781"/>
        </p:xfrm>
        <a:graphic>
          <a:graphicData uri="http://schemas.openxmlformats.org/drawingml/2006/chart">
            <c:chart xmlns:c="http://schemas.openxmlformats.org/drawingml/2006/chart" xmlns:r="http://schemas.openxmlformats.org/officeDocument/2006/relationships" r:id="rId3"/>
          </a:graphicData>
        </a:graphic>
      </p:graphicFrame>
      <p:sp>
        <p:nvSpPr>
          <p:cNvPr id="6" name="Rectangle 5"/>
          <p:cNvSpPr/>
          <p:nvPr/>
        </p:nvSpPr>
        <p:spPr>
          <a:xfrm>
            <a:off x="1342556" y="148318"/>
            <a:ext cx="6865982" cy="369332"/>
          </a:xfrm>
          <a:prstGeom prst="rect">
            <a:avLst/>
          </a:prstGeom>
        </p:spPr>
        <p:txBody>
          <a:bodyPr wrap="none">
            <a:spAutoFit/>
          </a:bodyPr>
          <a:lstStyle/>
          <a:p>
            <a:r>
              <a:rPr lang="en-US" dirty="0" smtClean="0"/>
              <a:t>Quantitative Changes in Signature proportion in Early </a:t>
            </a:r>
            <a:r>
              <a:rPr lang="en-US" dirty="0" err="1" smtClean="0"/>
              <a:t>vs</a:t>
            </a:r>
            <a:r>
              <a:rPr lang="en-US" dirty="0" smtClean="0"/>
              <a:t> Late </a:t>
            </a:r>
            <a:r>
              <a:rPr lang="en-US" dirty="0" err="1"/>
              <a:t>S</a:t>
            </a:r>
            <a:r>
              <a:rPr lang="en-US" dirty="0" err="1" smtClean="0"/>
              <a:t>ubclones</a:t>
            </a:r>
            <a:r>
              <a:rPr lang="en-US" dirty="0" smtClean="0"/>
              <a:t> </a:t>
            </a:r>
            <a:endParaRPr lang="en-US" dirty="0"/>
          </a:p>
        </p:txBody>
      </p:sp>
      <p:sp>
        <p:nvSpPr>
          <p:cNvPr id="7" name="Rectangle 6"/>
          <p:cNvSpPr/>
          <p:nvPr/>
        </p:nvSpPr>
        <p:spPr>
          <a:xfrm rot="16200000">
            <a:off x="-1700011" y="2861938"/>
            <a:ext cx="5307913" cy="369332"/>
          </a:xfrm>
          <a:prstGeom prst="rect">
            <a:avLst/>
          </a:prstGeom>
        </p:spPr>
        <p:txBody>
          <a:bodyPr wrap="none">
            <a:spAutoFit/>
          </a:bodyPr>
          <a:lstStyle/>
          <a:p>
            <a:r>
              <a:rPr lang="en-US" dirty="0" smtClean="0"/>
              <a:t>Change in Signature Entropy</a:t>
            </a:r>
            <a:r>
              <a:rPr lang="el-GR" dirty="0" smtClean="0"/>
              <a:t> ~ δ</a:t>
            </a:r>
            <a:r>
              <a:rPr lang="en-US" dirty="0" smtClean="0"/>
              <a:t>S</a:t>
            </a:r>
            <a:r>
              <a:rPr lang="el-GR" dirty="0" smtClean="0"/>
              <a:t>Ε =</a:t>
            </a:r>
            <a:r>
              <a:rPr lang="en-US" dirty="0" smtClean="0"/>
              <a:t> |</a:t>
            </a:r>
            <a:r>
              <a:rPr lang="en-US" dirty="0" err="1" smtClean="0"/>
              <a:t>SE</a:t>
            </a:r>
            <a:r>
              <a:rPr lang="en-US" baseline="-25000" dirty="0" err="1" smtClean="0"/>
              <a:t>Early</a:t>
            </a:r>
            <a:r>
              <a:rPr lang="en-US" dirty="0" smtClean="0"/>
              <a:t>| - |</a:t>
            </a:r>
            <a:r>
              <a:rPr lang="en-US" dirty="0" err="1" smtClean="0"/>
              <a:t>SE</a:t>
            </a:r>
            <a:r>
              <a:rPr lang="en-US" baseline="-25000" dirty="0" err="1" smtClean="0"/>
              <a:t>Late</a:t>
            </a:r>
            <a:r>
              <a:rPr lang="en-US" dirty="0" smtClean="0"/>
              <a:t>|)</a:t>
            </a:r>
            <a:endParaRPr lang="en-US" dirty="0"/>
          </a:p>
        </p:txBody>
      </p:sp>
      <p:sp>
        <p:nvSpPr>
          <p:cNvPr id="10" name="Up Arrow 9"/>
          <p:cNvSpPr/>
          <p:nvPr/>
        </p:nvSpPr>
        <p:spPr>
          <a:xfrm>
            <a:off x="1550105" y="677258"/>
            <a:ext cx="225778" cy="1538111"/>
          </a:xfrm>
          <a:prstGeom prst="up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3" name="Down Arrow 12"/>
          <p:cNvSpPr/>
          <p:nvPr/>
        </p:nvSpPr>
        <p:spPr>
          <a:xfrm>
            <a:off x="1564703" y="2548181"/>
            <a:ext cx="225778" cy="1586089"/>
          </a:xfrm>
          <a:prstGeom prst="down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57508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32522" y="274638"/>
            <a:ext cx="3246782" cy="3966058"/>
          </a:xfrm>
        </p:spPr>
        <p:txBody>
          <a:bodyPr>
            <a:normAutofit/>
          </a:bodyPr>
          <a:lstStyle/>
          <a:p>
            <a:r>
              <a:rPr lang="en-US" dirty="0" smtClean="0"/>
              <a:t>Converging expressional profiles</a:t>
            </a:r>
            <a:endParaRPr lang="en-US" dirty="0"/>
          </a:p>
        </p:txBody>
      </p:sp>
      <p:pic>
        <p:nvPicPr>
          <p:cNvPr id="3" name="Picture 2"/>
          <p:cNvPicPr>
            <a:picLocks noChangeAspect="1"/>
          </p:cNvPicPr>
          <p:nvPr/>
        </p:nvPicPr>
        <p:blipFill>
          <a:blip r:embed="rId3"/>
          <a:stretch>
            <a:fillRect/>
          </a:stretch>
        </p:blipFill>
        <p:spPr>
          <a:xfrm>
            <a:off x="3843130" y="66570"/>
            <a:ext cx="5111650" cy="6669948"/>
          </a:xfrm>
          <a:prstGeom prst="rect">
            <a:avLst/>
          </a:prstGeom>
        </p:spPr>
      </p:pic>
    </p:spTree>
    <p:extLst>
      <p:ext uri="{BB962C8B-B14F-4D97-AF65-F5344CB8AC3E}">
        <p14:creationId xmlns:p14="http://schemas.microsoft.com/office/powerpoint/2010/main" val="377171595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32521" y="274638"/>
            <a:ext cx="8361139" cy="967926"/>
          </a:xfrm>
        </p:spPr>
        <p:txBody>
          <a:bodyPr>
            <a:normAutofit/>
          </a:bodyPr>
          <a:lstStyle/>
          <a:p>
            <a:r>
              <a:rPr lang="en-US" dirty="0" smtClean="0"/>
              <a:t>Converging expressional profiles</a:t>
            </a:r>
            <a:endParaRPr lang="en-US" dirty="0"/>
          </a:p>
        </p:txBody>
      </p:sp>
      <p:pic>
        <p:nvPicPr>
          <p:cNvPr id="4" name="Picture 3"/>
          <p:cNvPicPr>
            <a:picLocks noChangeAspect="1"/>
          </p:cNvPicPr>
          <p:nvPr/>
        </p:nvPicPr>
        <p:blipFill>
          <a:blip r:embed="rId3"/>
          <a:stretch>
            <a:fillRect/>
          </a:stretch>
        </p:blipFill>
        <p:spPr>
          <a:xfrm>
            <a:off x="490292" y="2196137"/>
            <a:ext cx="2978181" cy="2939251"/>
          </a:xfrm>
          <a:prstGeom prst="rect">
            <a:avLst/>
          </a:prstGeom>
        </p:spPr>
      </p:pic>
      <p:sp>
        <p:nvSpPr>
          <p:cNvPr id="5" name="TextBox 4"/>
          <p:cNvSpPr txBox="1"/>
          <p:nvPr/>
        </p:nvSpPr>
        <p:spPr>
          <a:xfrm>
            <a:off x="928567" y="1741285"/>
            <a:ext cx="3127088" cy="369332"/>
          </a:xfrm>
          <a:prstGeom prst="rect">
            <a:avLst/>
          </a:prstGeom>
          <a:noFill/>
        </p:spPr>
        <p:txBody>
          <a:bodyPr wrap="square" rtlCol="0">
            <a:spAutoFit/>
          </a:bodyPr>
          <a:lstStyle/>
          <a:p>
            <a:r>
              <a:rPr lang="en-US" dirty="0" smtClean="0"/>
              <a:t>Ovary- </a:t>
            </a:r>
            <a:r>
              <a:rPr lang="en-US" dirty="0" err="1" smtClean="0"/>
              <a:t>AdenoCA</a:t>
            </a:r>
            <a:r>
              <a:rPr lang="en-US" dirty="0" smtClean="0"/>
              <a:t> R</a:t>
            </a:r>
            <a:r>
              <a:rPr lang="en-US" baseline="30000" dirty="0" smtClean="0"/>
              <a:t>2</a:t>
            </a:r>
            <a:r>
              <a:rPr lang="en-US" dirty="0" smtClean="0"/>
              <a:t>=0.41</a:t>
            </a:r>
            <a:endParaRPr lang="en-US" dirty="0"/>
          </a:p>
        </p:txBody>
      </p:sp>
      <p:pic>
        <p:nvPicPr>
          <p:cNvPr id="6" name="Picture 5"/>
          <p:cNvPicPr>
            <a:picLocks noChangeAspect="1"/>
          </p:cNvPicPr>
          <p:nvPr/>
        </p:nvPicPr>
        <p:blipFill>
          <a:blip r:embed="rId4"/>
          <a:stretch>
            <a:fillRect/>
          </a:stretch>
        </p:blipFill>
        <p:spPr>
          <a:xfrm>
            <a:off x="5976119" y="2196138"/>
            <a:ext cx="3111951" cy="2801430"/>
          </a:xfrm>
          <a:prstGeom prst="rect">
            <a:avLst/>
          </a:prstGeom>
        </p:spPr>
      </p:pic>
      <p:sp>
        <p:nvSpPr>
          <p:cNvPr id="7" name="TextBox 6"/>
          <p:cNvSpPr txBox="1"/>
          <p:nvPr/>
        </p:nvSpPr>
        <p:spPr>
          <a:xfrm>
            <a:off x="6930116" y="1741944"/>
            <a:ext cx="3127088" cy="369332"/>
          </a:xfrm>
          <a:prstGeom prst="rect">
            <a:avLst/>
          </a:prstGeom>
          <a:noFill/>
        </p:spPr>
        <p:txBody>
          <a:bodyPr wrap="square" rtlCol="0">
            <a:spAutoFit/>
          </a:bodyPr>
          <a:lstStyle/>
          <a:p>
            <a:r>
              <a:rPr lang="en-US" dirty="0" smtClean="0"/>
              <a:t>Liver R</a:t>
            </a:r>
            <a:r>
              <a:rPr lang="en-US" baseline="30000" dirty="0" smtClean="0"/>
              <a:t>2</a:t>
            </a:r>
            <a:r>
              <a:rPr lang="en-US" dirty="0" smtClean="0"/>
              <a:t>=0.39</a:t>
            </a:r>
            <a:endParaRPr lang="en-US" dirty="0"/>
          </a:p>
        </p:txBody>
      </p:sp>
    </p:spTree>
    <p:extLst>
      <p:ext uri="{BB962C8B-B14F-4D97-AF65-F5344CB8AC3E}">
        <p14:creationId xmlns:p14="http://schemas.microsoft.com/office/powerpoint/2010/main" val="87461481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132522" y="274638"/>
            <a:ext cx="8620592" cy="1090817"/>
          </a:xfrm>
        </p:spPr>
        <p:txBody>
          <a:bodyPr>
            <a:normAutofit/>
          </a:bodyPr>
          <a:lstStyle/>
          <a:p>
            <a:r>
              <a:rPr lang="en-US" dirty="0" smtClean="0"/>
              <a:t>For different number of Genes</a:t>
            </a:r>
            <a:endParaRPr lang="en-US" dirty="0"/>
          </a:p>
        </p:txBody>
      </p:sp>
      <p:graphicFrame>
        <p:nvGraphicFramePr>
          <p:cNvPr id="4" name="Chart 3"/>
          <p:cNvGraphicFramePr>
            <a:graphicFrameLocks/>
          </p:cNvGraphicFramePr>
          <p:nvPr/>
        </p:nvGraphicFramePr>
        <p:xfrm>
          <a:off x="787400" y="1549400"/>
          <a:ext cx="7569200" cy="3759200"/>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p:nvPr/>
        </p:nvSpPr>
        <p:spPr>
          <a:xfrm>
            <a:off x="1925412" y="5322254"/>
            <a:ext cx="4574560" cy="382328"/>
          </a:xfrm>
          <a:prstGeom prst="rect">
            <a:avLst/>
          </a:prstGeom>
          <a:noFill/>
        </p:spPr>
        <p:txBody>
          <a:bodyPr wrap="square" rtlCol="0">
            <a:spAutoFit/>
          </a:bodyPr>
          <a:lstStyle/>
          <a:p>
            <a:r>
              <a:rPr lang="en-US" dirty="0" smtClean="0"/>
              <a:t>Number of genes used for expressional profile</a:t>
            </a:r>
            <a:endParaRPr lang="en-US" dirty="0"/>
          </a:p>
        </p:txBody>
      </p:sp>
      <p:sp>
        <p:nvSpPr>
          <p:cNvPr id="7" name="Rectangle 6"/>
          <p:cNvSpPr/>
          <p:nvPr/>
        </p:nvSpPr>
        <p:spPr>
          <a:xfrm>
            <a:off x="327447" y="1742333"/>
            <a:ext cx="389850" cy="369332"/>
          </a:xfrm>
          <a:prstGeom prst="rect">
            <a:avLst/>
          </a:prstGeom>
        </p:spPr>
        <p:txBody>
          <a:bodyPr wrap="none">
            <a:spAutoFit/>
          </a:bodyPr>
          <a:lstStyle/>
          <a:p>
            <a:r>
              <a:rPr lang="en-US" dirty="0"/>
              <a:t>R</a:t>
            </a:r>
            <a:r>
              <a:rPr lang="en-US" baseline="30000" dirty="0"/>
              <a:t>2</a:t>
            </a:r>
            <a:r>
              <a:rPr lang="en-US" dirty="0"/>
              <a:t> </a:t>
            </a:r>
          </a:p>
        </p:txBody>
      </p:sp>
    </p:spTree>
    <p:extLst>
      <p:ext uri="{BB962C8B-B14F-4D97-AF65-F5344CB8AC3E}">
        <p14:creationId xmlns:p14="http://schemas.microsoft.com/office/powerpoint/2010/main" val="243931274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53661"/>
          </a:xfrm>
        </p:spPr>
        <p:txBody>
          <a:bodyPr>
            <a:normAutofit fontScale="90000"/>
          </a:bodyPr>
          <a:lstStyle/>
          <a:p>
            <a:r>
              <a:rPr lang="en-US" dirty="0" smtClean="0"/>
              <a:t># of mutations in regulatory and </a:t>
            </a:r>
            <a:r>
              <a:rPr lang="en-US" dirty="0" err="1" smtClean="0"/>
              <a:t>ppi</a:t>
            </a:r>
            <a:r>
              <a:rPr lang="en-US" dirty="0" smtClean="0"/>
              <a:t> regions</a:t>
            </a:r>
            <a:endParaRPr lang="en-US" dirty="0"/>
          </a:p>
        </p:txBody>
      </p:sp>
      <p:pic>
        <p:nvPicPr>
          <p:cNvPr id="4" name="Picture 3"/>
          <p:cNvPicPr>
            <a:picLocks noChangeAspect="1"/>
          </p:cNvPicPr>
          <p:nvPr/>
        </p:nvPicPr>
        <p:blipFill>
          <a:blip r:embed="rId2"/>
          <a:stretch>
            <a:fillRect/>
          </a:stretch>
        </p:blipFill>
        <p:spPr>
          <a:xfrm>
            <a:off x="398712" y="2623713"/>
            <a:ext cx="3697844" cy="3625020"/>
          </a:xfrm>
          <a:prstGeom prst="rect">
            <a:avLst/>
          </a:prstGeom>
        </p:spPr>
      </p:pic>
      <p:sp>
        <p:nvSpPr>
          <p:cNvPr id="5" name="Rectangle 4"/>
          <p:cNvSpPr/>
          <p:nvPr/>
        </p:nvSpPr>
        <p:spPr>
          <a:xfrm>
            <a:off x="618338" y="1978418"/>
            <a:ext cx="3377953" cy="923330"/>
          </a:xfrm>
          <a:prstGeom prst="rect">
            <a:avLst/>
          </a:prstGeom>
        </p:spPr>
        <p:txBody>
          <a:bodyPr wrap="square">
            <a:spAutoFit/>
          </a:bodyPr>
          <a:lstStyle/>
          <a:p>
            <a:pPr algn="ctr"/>
            <a:r>
              <a:rPr lang="en-US" dirty="0"/>
              <a:t>Ovary-</a:t>
            </a:r>
            <a:r>
              <a:rPr lang="en-US" dirty="0" err="1" smtClean="0"/>
              <a:t>AdenoCA</a:t>
            </a:r>
            <a:r>
              <a:rPr lang="en-US" dirty="0" smtClean="0"/>
              <a:t>  </a:t>
            </a:r>
          </a:p>
          <a:p>
            <a:pPr algn="ctr"/>
            <a:r>
              <a:rPr lang="en-US" dirty="0" smtClean="0"/>
              <a:t>Regulatory genes for 50 genes  </a:t>
            </a:r>
          </a:p>
          <a:p>
            <a:pPr algn="ctr"/>
            <a:r>
              <a:rPr lang="en-US" dirty="0" smtClean="0"/>
              <a:t>R</a:t>
            </a:r>
            <a:r>
              <a:rPr lang="en-US" baseline="30000" dirty="0" smtClean="0"/>
              <a:t>2= </a:t>
            </a:r>
            <a:r>
              <a:rPr lang="en-US" dirty="0" smtClean="0"/>
              <a:t>0.11</a:t>
            </a:r>
            <a:endParaRPr lang="en-US" dirty="0"/>
          </a:p>
        </p:txBody>
      </p:sp>
      <p:pic>
        <p:nvPicPr>
          <p:cNvPr id="6" name="Picture 5"/>
          <p:cNvPicPr>
            <a:picLocks noChangeAspect="1"/>
          </p:cNvPicPr>
          <p:nvPr/>
        </p:nvPicPr>
        <p:blipFill>
          <a:blip r:embed="rId3"/>
          <a:stretch>
            <a:fillRect/>
          </a:stretch>
        </p:blipFill>
        <p:spPr>
          <a:xfrm>
            <a:off x="5093573" y="2623713"/>
            <a:ext cx="3687167" cy="3499684"/>
          </a:xfrm>
          <a:prstGeom prst="rect">
            <a:avLst/>
          </a:prstGeom>
        </p:spPr>
      </p:pic>
      <p:sp>
        <p:nvSpPr>
          <p:cNvPr id="7" name="Rectangle 6"/>
          <p:cNvSpPr/>
          <p:nvPr/>
        </p:nvSpPr>
        <p:spPr>
          <a:xfrm>
            <a:off x="5402787" y="1978418"/>
            <a:ext cx="3377953" cy="923330"/>
          </a:xfrm>
          <a:prstGeom prst="rect">
            <a:avLst/>
          </a:prstGeom>
        </p:spPr>
        <p:txBody>
          <a:bodyPr wrap="square">
            <a:spAutoFit/>
          </a:bodyPr>
          <a:lstStyle/>
          <a:p>
            <a:pPr algn="ctr"/>
            <a:r>
              <a:rPr lang="en-US" dirty="0"/>
              <a:t>Ovary-</a:t>
            </a:r>
            <a:r>
              <a:rPr lang="en-US" dirty="0" err="1" smtClean="0"/>
              <a:t>AdenoCA</a:t>
            </a:r>
            <a:r>
              <a:rPr lang="en-US" dirty="0" smtClean="0"/>
              <a:t>  </a:t>
            </a:r>
          </a:p>
          <a:p>
            <a:pPr algn="ctr"/>
            <a:r>
              <a:rPr lang="en-US" dirty="0" smtClean="0"/>
              <a:t>PPI genes for 50 genes  </a:t>
            </a:r>
          </a:p>
          <a:p>
            <a:pPr algn="ctr"/>
            <a:r>
              <a:rPr lang="en-US" dirty="0" smtClean="0"/>
              <a:t>R</a:t>
            </a:r>
            <a:r>
              <a:rPr lang="en-US" baseline="30000" dirty="0" smtClean="0"/>
              <a:t>2= </a:t>
            </a:r>
            <a:r>
              <a:rPr lang="en-US" dirty="0" smtClean="0"/>
              <a:t>0. 08</a:t>
            </a:r>
            <a:endParaRPr lang="en-US" dirty="0"/>
          </a:p>
        </p:txBody>
      </p:sp>
      <p:sp>
        <p:nvSpPr>
          <p:cNvPr id="8" name="TextBox 7"/>
          <p:cNvSpPr txBox="1"/>
          <p:nvPr/>
        </p:nvSpPr>
        <p:spPr>
          <a:xfrm>
            <a:off x="866618" y="6247348"/>
            <a:ext cx="3639356" cy="369332"/>
          </a:xfrm>
          <a:prstGeom prst="rect">
            <a:avLst/>
          </a:prstGeom>
          <a:noFill/>
        </p:spPr>
        <p:txBody>
          <a:bodyPr wrap="square" rtlCol="0">
            <a:spAutoFit/>
          </a:bodyPr>
          <a:lstStyle/>
          <a:p>
            <a:r>
              <a:rPr lang="en-US" dirty="0" smtClean="0"/>
              <a:t>Total Number of mutations</a:t>
            </a:r>
            <a:endParaRPr lang="en-US" dirty="0"/>
          </a:p>
        </p:txBody>
      </p:sp>
      <p:sp>
        <p:nvSpPr>
          <p:cNvPr id="9" name="TextBox 8"/>
          <p:cNvSpPr txBox="1"/>
          <p:nvPr/>
        </p:nvSpPr>
        <p:spPr>
          <a:xfrm rot="16200000">
            <a:off x="-155585" y="4141684"/>
            <a:ext cx="725318" cy="369332"/>
          </a:xfrm>
          <a:prstGeom prst="rect">
            <a:avLst/>
          </a:prstGeom>
          <a:noFill/>
        </p:spPr>
        <p:txBody>
          <a:bodyPr wrap="square" rtlCol="0">
            <a:spAutoFit/>
          </a:bodyPr>
          <a:lstStyle/>
          <a:p>
            <a:r>
              <a:rPr lang="en-US" dirty="0" smtClean="0"/>
              <a:t>Days</a:t>
            </a:r>
            <a:endParaRPr lang="en-US" dirty="0"/>
          </a:p>
        </p:txBody>
      </p:sp>
      <p:sp>
        <p:nvSpPr>
          <p:cNvPr id="10" name="TextBox 9"/>
          <p:cNvSpPr txBox="1"/>
          <p:nvPr/>
        </p:nvSpPr>
        <p:spPr>
          <a:xfrm rot="16200000">
            <a:off x="4584307" y="4051776"/>
            <a:ext cx="725318" cy="369332"/>
          </a:xfrm>
          <a:prstGeom prst="rect">
            <a:avLst/>
          </a:prstGeom>
          <a:noFill/>
        </p:spPr>
        <p:txBody>
          <a:bodyPr wrap="square" rtlCol="0">
            <a:spAutoFit/>
          </a:bodyPr>
          <a:lstStyle/>
          <a:p>
            <a:r>
              <a:rPr lang="en-US" dirty="0" smtClean="0"/>
              <a:t>Days</a:t>
            </a:r>
            <a:endParaRPr lang="en-US" dirty="0"/>
          </a:p>
        </p:txBody>
      </p:sp>
      <p:sp>
        <p:nvSpPr>
          <p:cNvPr id="11" name="TextBox 10"/>
          <p:cNvSpPr txBox="1"/>
          <p:nvPr/>
        </p:nvSpPr>
        <p:spPr>
          <a:xfrm>
            <a:off x="5717879" y="6062682"/>
            <a:ext cx="3639356" cy="369332"/>
          </a:xfrm>
          <a:prstGeom prst="rect">
            <a:avLst/>
          </a:prstGeom>
          <a:noFill/>
        </p:spPr>
        <p:txBody>
          <a:bodyPr wrap="square" rtlCol="0">
            <a:spAutoFit/>
          </a:bodyPr>
          <a:lstStyle/>
          <a:p>
            <a:r>
              <a:rPr lang="en-US" dirty="0" smtClean="0"/>
              <a:t>Total Number of mutations</a:t>
            </a:r>
            <a:endParaRPr lang="en-US" dirty="0"/>
          </a:p>
        </p:txBody>
      </p:sp>
      <p:pic>
        <p:nvPicPr>
          <p:cNvPr id="3" name="Picture 2"/>
          <p:cNvPicPr>
            <a:picLocks noChangeAspect="1"/>
          </p:cNvPicPr>
          <p:nvPr/>
        </p:nvPicPr>
        <p:blipFill>
          <a:blip r:embed="rId4"/>
          <a:stretch>
            <a:fillRect/>
          </a:stretch>
        </p:blipFill>
        <p:spPr>
          <a:xfrm>
            <a:off x="0" y="850900"/>
            <a:ext cx="9144000" cy="5143500"/>
          </a:xfrm>
          <a:prstGeom prst="rect">
            <a:avLst/>
          </a:prstGeom>
        </p:spPr>
      </p:pic>
    </p:spTree>
    <p:extLst>
      <p:ext uri="{BB962C8B-B14F-4D97-AF65-F5344CB8AC3E}">
        <p14:creationId xmlns:p14="http://schemas.microsoft.com/office/powerpoint/2010/main" val="38711892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2877</TotalTime>
  <Words>818</Words>
  <Application>Microsoft Macintosh PowerPoint</Application>
  <PresentationFormat>On-screen Show (4:3)</PresentationFormat>
  <Paragraphs>71</Paragraphs>
  <Slides>12</Slides>
  <Notes>8</Notes>
  <HiddenSlides>8</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Enrichment of functional Impact mutations in Early vs Late Subclones</vt:lpstr>
      <vt:lpstr>LOF mutations are enriched in early subclones and bins with higher frequency mutations</vt:lpstr>
      <vt:lpstr>Average number of LOF mutations in early vs late Subclones</vt:lpstr>
      <vt:lpstr>PowerPoint Presentation</vt:lpstr>
      <vt:lpstr>PowerPoint Presentation</vt:lpstr>
      <vt:lpstr>Converging expressional profiles</vt:lpstr>
      <vt:lpstr>Converging expressional profiles</vt:lpstr>
      <vt:lpstr>For different number of Genes</vt:lpstr>
      <vt:lpstr># of mutations in regulatory and ppi regions</vt:lpstr>
      <vt:lpstr>PowerPoint Presentation</vt:lpstr>
      <vt:lpstr>PowerPoint Presentation</vt:lpstr>
      <vt:lpstr>Regressing late mutations  on early signatures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Leonidas Salichos</dc:creator>
  <cp:lastModifiedBy>Leonidas Salichos</cp:lastModifiedBy>
  <cp:revision>29</cp:revision>
  <dcterms:created xsi:type="dcterms:W3CDTF">2016-12-26T23:46:22Z</dcterms:created>
  <dcterms:modified xsi:type="dcterms:W3CDTF">2017-01-18T19:59:32Z</dcterms:modified>
</cp:coreProperties>
</file>