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2"/>
  </p:normalViewPr>
  <p:slideViewPr>
    <p:cSldViewPr snapToGrid="0" snapToObjects="1">
      <p:cViewPr varScale="1">
        <p:scale>
          <a:sx n="118" d="100"/>
          <a:sy n="118" d="100"/>
        </p:scale>
        <p:origin x="3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3AB48-502A-564B-A7E5-E87FCB96177B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2E11D-D7CA-C44E-86F3-7E6BD3CA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0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281717-A52F-2946-93BF-970AD0C726C5}" type="slidenum">
              <a:rPr lang="en-US" altLang="x-none" sz="1300" b="0">
                <a:solidFill>
                  <a:schemeClr val="tx1"/>
                </a:solidFill>
              </a:rPr>
              <a:pPr/>
              <a:t>2</a:t>
            </a:fld>
            <a:endParaRPr lang="en-US" altLang="x-none" sz="1300" b="0">
              <a:solidFill>
                <a:schemeClr val="tx1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69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32593C-4B87-D248-8235-C920483B5E47}" type="slidenum">
              <a:rPr lang="en-US" altLang="x-none" sz="1300" b="0">
                <a:solidFill>
                  <a:schemeClr val="tx1"/>
                </a:solidFill>
              </a:rPr>
              <a:pPr/>
              <a:t>3</a:t>
            </a:fld>
            <a:endParaRPr lang="en-US" altLang="x-none" sz="1300" b="0">
              <a:solidFill>
                <a:schemeClr val="tx1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45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68A09E-1C8C-7A46-A27B-6F0CEE4E71FC}" type="slidenum">
              <a:rPr lang="en-US" altLang="x-none" sz="1300" b="0">
                <a:solidFill>
                  <a:schemeClr val="tx1"/>
                </a:solidFill>
              </a:rPr>
              <a:pPr/>
              <a:t>4</a:t>
            </a:fld>
            <a:endParaRPr lang="en-US" altLang="x-none" sz="1300" b="0">
              <a:solidFill>
                <a:schemeClr val="tx1"/>
              </a:solidFill>
            </a:endParaRPr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21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5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1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E2C7-5E3F-604F-B482-7C3D62A3AEF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3D38-DD07-6748-98B4-EE2EF3DA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>
                <a:ea typeface="ＭＳ Ｐゴシック" charset="-128"/>
              </a:rPr>
              <a:t>Creative application of dynamic programming to a new problem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8229600" cy="457200"/>
          </a:xfrm>
        </p:spPr>
        <p:txBody>
          <a:bodyPr>
            <a:normAutofit fontScale="92500"/>
          </a:bodyPr>
          <a:lstStyle/>
          <a:p>
            <a:pPr lvl="1" eaLnBrk="1" hangingPunct="1"/>
            <a:r>
              <a:rPr lang="en-US" altLang="x-none"/>
              <a:t>Problem: Map insertions and deletions to a reference genome:</a:t>
            </a:r>
          </a:p>
        </p:txBody>
      </p:sp>
      <p:grpSp>
        <p:nvGrpSpPr>
          <p:cNvPr id="37891" name="Group 11"/>
          <p:cNvGrpSpPr>
            <a:grpSpLocks/>
          </p:cNvGrpSpPr>
          <p:nvPr/>
        </p:nvGrpSpPr>
        <p:grpSpPr bwMode="auto">
          <a:xfrm>
            <a:off x="3962401" y="1981200"/>
            <a:ext cx="4041775" cy="990600"/>
            <a:chOff x="2428875" y="3552825"/>
            <a:chExt cx="4041775" cy="990600"/>
          </a:xfrm>
        </p:grpSpPr>
        <p:sp>
          <p:nvSpPr>
            <p:cNvPr id="13" name="Parallelogram 12"/>
            <p:cNvSpPr>
              <a:spLocks noChangeArrowheads="1"/>
            </p:cNvSpPr>
            <p:nvPr/>
          </p:nvSpPr>
          <p:spPr bwMode="auto">
            <a:xfrm flipH="1">
              <a:off x="3743325" y="3554413"/>
              <a:ext cx="2727325" cy="979487"/>
            </a:xfrm>
            <a:prstGeom prst="parallelogram">
              <a:avLst>
                <a:gd name="adj" fmla="val 118829"/>
              </a:avLst>
            </a:prstGeom>
            <a:solidFill>
              <a:srgbClr val="7F7F7F">
                <a:alpha val="10196"/>
              </a:srgbClr>
            </a:solidFill>
            <a:ln w="25400">
              <a:solidFill>
                <a:srgbClr val="7F7F7F"/>
              </a:solidFill>
              <a:prstDash val="sysDot"/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>
              <a:spLocks noChangeArrowheads="1"/>
            </p:cNvSpPr>
            <p:nvPr/>
          </p:nvSpPr>
          <p:spPr bwMode="auto">
            <a:xfrm>
              <a:off x="2428875" y="3563938"/>
              <a:ext cx="939800" cy="979487"/>
            </a:xfrm>
            <a:prstGeom prst="parallelogram">
              <a:avLst>
                <a:gd name="adj" fmla="val 37282"/>
              </a:avLst>
            </a:prstGeom>
            <a:solidFill>
              <a:srgbClr val="7F7F7F">
                <a:alpha val="10196"/>
              </a:srgbClr>
            </a:solidFill>
            <a:ln w="25400">
              <a:solidFill>
                <a:srgbClr val="7F7F7F"/>
              </a:solidFill>
              <a:prstDash val="sysDot"/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2771775" y="3562350"/>
              <a:ext cx="596900" cy="15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2428875" y="4540250"/>
              <a:ext cx="596900" cy="15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flipV="1">
              <a:off x="3025775" y="4540250"/>
              <a:ext cx="1893888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V="1">
              <a:off x="4919663" y="4530725"/>
              <a:ext cx="1550987" cy="11113"/>
            </a:xfrm>
            <a:prstGeom prst="line">
              <a:avLst/>
            </a:prstGeom>
            <a:noFill/>
            <a:ln w="38100">
              <a:solidFill>
                <a:srgbClr val="2D2DB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3743325" y="3552825"/>
              <a:ext cx="1550988" cy="9525"/>
            </a:xfrm>
            <a:prstGeom prst="line">
              <a:avLst/>
            </a:prstGeom>
            <a:noFill/>
            <a:ln w="38100">
              <a:solidFill>
                <a:srgbClr val="2D2DB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>
              <a:off x="3368675" y="3562350"/>
              <a:ext cx="374650" cy="1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7892" name="Picture 4" descr="AGE_matrice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68266" r="9634"/>
          <a:stretch>
            <a:fillRect/>
          </a:stretch>
        </p:blipFill>
        <p:spPr bwMode="auto">
          <a:xfrm>
            <a:off x="2449514" y="3505200"/>
            <a:ext cx="5641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1752600" y="31242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5715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algn="l" eaLnBrk="1" hangingPunct="1">
              <a:spcBef>
                <a:spcPct val="20000"/>
              </a:spcBef>
              <a:buFont typeface="Symbol" charset="2"/>
              <a:buChar char="à"/>
            </a:pPr>
            <a:r>
              <a:rPr lang="en-US" altLang="x-none" sz="1800" b="0">
                <a:solidFill>
                  <a:schemeClr val="tx1"/>
                </a:solidFill>
              </a:rPr>
              <a:t>Solution: SW alignment from both ends; combine max scoring alignments</a:t>
            </a:r>
          </a:p>
        </p:txBody>
      </p:sp>
      <p:sp>
        <p:nvSpPr>
          <p:cNvPr id="37894" name="Text Box 22"/>
          <p:cNvSpPr txBox="1">
            <a:spLocks noChangeArrowheads="1"/>
          </p:cNvSpPr>
          <p:nvPr/>
        </p:nvSpPr>
        <p:spPr bwMode="auto">
          <a:xfrm>
            <a:off x="6065838" y="3886201"/>
            <a:ext cx="2231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chemeClr val="tx1"/>
                </a:solidFill>
              </a:rPr>
              <a:t>[Abyzov et al. Bioinfo. (</a:t>
            </a:r>
            <a:r>
              <a:rPr lang="ja-JP" altLang="en-US" sz="1200">
                <a:solidFill>
                  <a:schemeClr val="tx1"/>
                </a:solidFill>
              </a:rPr>
              <a:t>’</a:t>
            </a:r>
            <a:r>
              <a:rPr lang="en-US" altLang="ja-JP" sz="1200">
                <a:solidFill>
                  <a:schemeClr val="tx1"/>
                </a:solidFill>
              </a:rPr>
              <a:t>11)]</a:t>
            </a:r>
            <a:endParaRPr lang="en-US" altLang="x-none" sz="1200">
              <a:solidFill>
                <a:schemeClr val="tx1"/>
              </a:solidFill>
            </a:endParaRPr>
          </a:p>
        </p:txBody>
      </p:sp>
      <p:sp>
        <p:nvSpPr>
          <p:cNvPr id="37895" name="Rectangle 24"/>
          <p:cNvSpPr>
            <a:spLocks noChangeArrowheads="1"/>
          </p:cNvSpPr>
          <p:nvPr/>
        </p:nvSpPr>
        <p:spPr bwMode="auto">
          <a:xfrm>
            <a:off x="6096000" y="3581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>
                <a:solidFill>
                  <a:schemeClr val="tx1"/>
                </a:solidFill>
              </a:rPr>
              <a:t>AGE</a:t>
            </a:r>
            <a:r>
              <a:rPr lang="en-US" altLang="x-none" sz="1800" b="0">
                <a:solidFill>
                  <a:schemeClr val="tx1"/>
                </a:solidFill>
              </a:rPr>
              <a:t>  </a:t>
            </a:r>
            <a:r>
              <a:rPr lang="en-US" altLang="x-none" sz="1800">
                <a:solidFill>
                  <a:schemeClr val="tx1"/>
                </a:solidFill>
              </a:rPr>
              <a:t>A</a:t>
            </a:r>
            <a:r>
              <a:rPr lang="en-US" altLang="x-none" sz="1800" b="0">
                <a:solidFill>
                  <a:schemeClr val="tx1"/>
                </a:solidFill>
              </a:rPr>
              <a:t>lignment with </a:t>
            </a:r>
            <a:r>
              <a:rPr lang="en-US" altLang="x-none" sz="1800">
                <a:solidFill>
                  <a:schemeClr val="tx1"/>
                </a:solidFill>
              </a:rPr>
              <a:t>G</a:t>
            </a:r>
            <a:r>
              <a:rPr lang="en-US" altLang="x-none" sz="1800" b="0">
                <a:solidFill>
                  <a:schemeClr val="tx1"/>
                </a:solidFill>
              </a:rPr>
              <a:t>ap </a:t>
            </a:r>
            <a:r>
              <a:rPr lang="en-US" altLang="x-none" sz="1800">
                <a:solidFill>
                  <a:schemeClr val="tx1"/>
                </a:solidFill>
              </a:rPr>
              <a:t>E</a:t>
            </a:r>
            <a:r>
              <a:rPr lang="en-US" altLang="x-none" sz="1800" b="0">
                <a:solidFill>
                  <a:schemeClr val="tx1"/>
                </a:solidFill>
              </a:rPr>
              <a:t>xcision</a:t>
            </a:r>
          </a:p>
        </p:txBody>
      </p:sp>
      <p:sp>
        <p:nvSpPr>
          <p:cNvPr id="37896" name="Rectangle 25"/>
          <p:cNvSpPr>
            <a:spLocks noChangeArrowheads="1"/>
          </p:cNvSpPr>
          <p:nvPr/>
        </p:nvSpPr>
        <p:spPr bwMode="auto">
          <a:xfrm>
            <a:off x="1752600" y="6335713"/>
            <a:ext cx="4455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5715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algn="l" eaLnBrk="1" hangingPunct="1">
              <a:spcBef>
                <a:spcPct val="20000"/>
              </a:spcBef>
              <a:buFont typeface="Symbol" charset="2"/>
              <a:buChar char="à"/>
            </a:pPr>
            <a:r>
              <a:rPr lang="en-US" altLang="x-none" sz="1800" b="0">
                <a:solidFill>
                  <a:schemeClr val="tx1"/>
                </a:solidFill>
              </a:rPr>
              <a:t>much more detail in SV section later</a:t>
            </a:r>
          </a:p>
        </p:txBody>
      </p:sp>
    </p:spTree>
    <p:extLst>
      <p:ext uri="{BB962C8B-B14F-4D97-AF65-F5344CB8AC3E}">
        <p14:creationId xmlns:p14="http://schemas.microsoft.com/office/powerpoint/2010/main" val="11776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29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905000" y="1676401"/>
          <a:ext cx="6553200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4" imgW="8863492" imgH="6806349" progId="">
                  <p:embed/>
                </p:oleObj>
              </mc:Choice>
              <mc:Fallback>
                <p:oleObj name="Image" r:id="rId4" imgW="8863492" imgH="68063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1"/>
                        <a:ext cx="6553200" cy="503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1676400" y="5943600"/>
            <a:ext cx="7620000" cy="369966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65" tIns="46034" rIns="92065" bIns="46034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HMM algorithms are similar to those </a:t>
            </a:r>
            <a:br>
              <a:rPr lang="en-US" altLang="x-none" sz="3200">
                <a:ea typeface="ＭＳ Ｐゴシック" charset="-128"/>
              </a:rPr>
            </a:br>
            <a:r>
              <a:rPr lang="en-US" altLang="x-none" sz="3200">
                <a:ea typeface="ＭＳ Ｐゴシック" charset="-128"/>
              </a:rPr>
              <a:t>in sequence alignment</a:t>
            </a:r>
          </a:p>
        </p:txBody>
      </p:sp>
      <p:sp>
        <p:nvSpPr>
          <p:cNvPr id="12493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10038" y="1635126"/>
            <a:ext cx="354012" cy="219075"/>
          </a:xfrm>
          <a:custGeom>
            <a:avLst/>
            <a:gdLst>
              <a:gd name="T0" fmla="*/ 2147483647 w 984"/>
              <a:gd name="T1" fmla="*/ 2147483647 h 609"/>
              <a:gd name="T2" fmla="*/ 2147483647 w 984"/>
              <a:gd name="T3" fmla="*/ 2147483647 h 609"/>
              <a:gd name="T4" fmla="*/ 2147483647 w 984"/>
              <a:gd name="T5" fmla="*/ 2147483647 h 609"/>
              <a:gd name="T6" fmla="*/ 2147483647 w 984"/>
              <a:gd name="T7" fmla="*/ 2147483647 h 609"/>
              <a:gd name="T8" fmla="*/ 2147483647 w 984"/>
              <a:gd name="T9" fmla="*/ 2147483647 h 609"/>
              <a:gd name="T10" fmla="*/ 2147483647 w 984"/>
              <a:gd name="T11" fmla="*/ 2147483647 h 609"/>
              <a:gd name="T12" fmla="*/ 2147483647 w 984"/>
              <a:gd name="T13" fmla="*/ 2147483647 h 609"/>
              <a:gd name="T14" fmla="*/ 2147483647 w 984"/>
              <a:gd name="T15" fmla="*/ 2147483647 h 609"/>
              <a:gd name="T16" fmla="*/ 2147483647 w 984"/>
              <a:gd name="T17" fmla="*/ 2147483647 h 609"/>
              <a:gd name="T18" fmla="*/ 2147483647 w 984"/>
              <a:gd name="T19" fmla="*/ 2147483647 h 609"/>
              <a:gd name="T20" fmla="*/ 2147483647 w 984"/>
              <a:gd name="T21" fmla="*/ 2147483647 h 609"/>
              <a:gd name="T22" fmla="*/ 2147483647 w 984"/>
              <a:gd name="T23" fmla="*/ 2147483647 h 609"/>
              <a:gd name="T24" fmla="*/ 2147483647 w 984"/>
              <a:gd name="T25" fmla="*/ 2147483647 h 609"/>
              <a:gd name="T26" fmla="*/ 2147483647 w 984"/>
              <a:gd name="T27" fmla="*/ 2147483647 h 609"/>
              <a:gd name="T28" fmla="*/ 2147483647 w 984"/>
              <a:gd name="T29" fmla="*/ 2147483647 h 609"/>
              <a:gd name="T30" fmla="*/ 2147483647 w 984"/>
              <a:gd name="T31" fmla="*/ 2147483647 h 609"/>
              <a:gd name="T32" fmla="*/ 2147483647 w 984"/>
              <a:gd name="T33" fmla="*/ 2147483647 h 609"/>
              <a:gd name="T34" fmla="*/ 2147483647 w 984"/>
              <a:gd name="T35" fmla="*/ 2147483647 h 609"/>
              <a:gd name="T36" fmla="*/ 2147483647 w 984"/>
              <a:gd name="T37" fmla="*/ 2147483647 h 609"/>
              <a:gd name="T38" fmla="*/ 2147483647 w 984"/>
              <a:gd name="T39" fmla="*/ 2147483647 h 609"/>
              <a:gd name="T40" fmla="*/ 2147483647 w 984"/>
              <a:gd name="T41" fmla="*/ 2147483647 h 609"/>
              <a:gd name="T42" fmla="*/ 2147483647 w 984"/>
              <a:gd name="T43" fmla="*/ 2147483647 h 609"/>
              <a:gd name="T44" fmla="*/ 2147483647 w 984"/>
              <a:gd name="T45" fmla="*/ 2147483647 h 609"/>
              <a:gd name="T46" fmla="*/ 2147483647 w 984"/>
              <a:gd name="T47" fmla="*/ 2147483647 h 609"/>
              <a:gd name="T48" fmla="*/ 2147483647 w 984"/>
              <a:gd name="T49" fmla="*/ 2147483647 h 609"/>
              <a:gd name="T50" fmla="*/ 2147483647 w 984"/>
              <a:gd name="T51" fmla="*/ 2147483647 h 609"/>
              <a:gd name="T52" fmla="*/ 2147483647 w 984"/>
              <a:gd name="T53" fmla="*/ 2147483647 h 609"/>
              <a:gd name="T54" fmla="*/ 2147483647 w 984"/>
              <a:gd name="T55" fmla="*/ 2147483647 h 609"/>
              <a:gd name="T56" fmla="*/ 2147483647 w 984"/>
              <a:gd name="T57" fmla="*/ 2147483647 h 609"/>
              <a:gd name="T58" fmla="*/ 2147483647 w 984"/>
              <a:gd name="T59" fmla="*/ 2147483647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84"/>
              <a:gd name="T91" fmla="*/ 0 h 609"/>
              <a:gd name="T92" fmla="*/ 984 w 984"/>
              <a:gd name="T93" fmla="*/ 609 h 60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84" h="609" extrusionOk="0">
                <a:moveTo>
                  <a:pt x="9" y="247"/>
                </a:moveTo>
                <a:cubicBezTo>
                  <a:pt x="11" y="240"/>
                  <a:pt x="20" y="217"/>
                  <a:pt x="37" y="197"/>
                </a:cubicBezTo>
                <a:cubicBezTo>
                  <a:pt x="56" y="175"/>
                  <a:pt x="78" y="157"/>
                  <a:pt x="100" y="139"/>
                </a:cubicBezTo>
                <a:cubicBezTo>
                  <a:pt x="125" y="119"/>
                  <a:pt x="149" y="110"/>
                  <a:pt x="178" y="99"/>
                </a:cubicBezTo>
                <a:cubicBezTo>
                  <a:pt x="245" y="75"/>
                  <a:pt x="315" y="51"/>
                  <a:pt x="383" y="32"/>
                </a:cubicBezTo>
                <a:cubicBezTo>
                  <a:pt x="403" y="27"/>
                  <a:pt x="424" y="22"/>
                  <a:pt x="444" y="18"/>
                </a:cubicBezTo>
                <a:cubicBezTo>
                  <a:pt x="470" y="13"/>
                  <a:pt x="497" y="10"/>
                  <a:pt x="523" y="7"/>
                </a:cubicBezTo>
                <a:cubicBezTo>
                  <a:pt x="546" y="4"/>
                  <a:pt x="568" y="2"/>
                  <a:pt x="591" y="1"/>
                </a:cubicBezTo>
                <a:cubicBezTo>
                  <a:pt x="612" y="0"/>
                  <a:pt x="637" y="-2"/>
                  <a:pt x="657" y="5"/>
                </a:cubicBezTo>
                <a:cubicBezTo>
                  <a:pt x="672" y="10"/>
                  <a:pt x="685" y="23"/>
                  <a:pt x="697" y="33"/>
                </a:cubicBezTo>
                <a:cubicBezTo>
                  <a:pt x="713" y="47"/>
                  <a:pt x="726" y="64"/>
                  <a:pt x="738" y="81"/>
                </a:cubicBezTo>
                <a:cubicBezTo>
                  <a:pt x="749" y="97"/>
                  <a:pt x="761" y="116"/>
                  <a:pt x="769" y="133"/>
                </a:cubicBezTo>
                <a:cubicBezTo>
                  <a:pt x="777" y="150"/>
                  <a:pt x="782" y="168"/>
                  <a:pt x="788" y="185"/>
                </a:cubicBezTo>
                <a:cubicBezTo>
                  <a:pt x="797" y="212"/>
                  <a:pt x="813" y="253"/>
                  <a:pt x="810" y="282"/>
                </a:cubicBezTo>
                <a:cubicBezTo>
                  <a:pt x="807" y="316"/>
                  <a:pt x="792" y="348"/>
                  <a:pt x="775" y="377"/>
                </a:cubicBezTo>
                <a:cubicBezTo>
                  <a:pt x="765" y="394"/>
                  <a:pt x="753" y="410"/>
                  <a:pt x="737" y="422"/>
                </a:cubicBezTo>
                <a:cubicBezTo>
                  <a:pt x="720" y="434"/>
                  <a:pt x="711" y="431"/>
                  <a:pt x="691" y="423"/>
                </a:cubicBezTo>
                <a:cubicBezTo>
                  <a:pt x="670" y="415"/>
                  <a:pt x="652" y="403"/>
                  <a:pt x="635" y="389"/>
                </a:cubicBezTo>
                <a:cubicBezTo>
                  <a:pt x="608" y="368"/>
                  <a:pt x="584" y="344"/>
                  <a:pt x="563" y="317"/>
                </a:cubicBezTo>
                <a:cubicBezTo>
                  <a:pt x="553" y="303"/>
                  <a:pt x="550" y="299"/>
                  <a:pt x="544" y="290"/>
                </a:cubicBezTo>
                <a:cubicBezTo>
                  <a:pt x="534" y="317"/>
                  <a:pt x="526" y="339"/>
                  <a:pt x="520" y="368"/>
                </a:cubicBezTo>
                <a:cubicBezTo>
                  <a:pt x="512" y="410"/>
                  <a:pt x="502" y="453"/>
                  <a:pt x="497" y="496"/>
                </a:cubicBezTo>
                <a:cubicBezTo>
                  <a:pt x="493" y="529"/>
                  <a:pt x="491" y="564"/>
                  <a:pt x="493" y="597"/>
                </a:cubicBezTo>
                <a:cubicBezTo>
                  <a:pt x="494" y="600"/>
                  <a:pt x="495" y="603"/>
                  <a:pt x="496" y="606"/>
                </a:cubicBezTo>
                <a:cubicBezTo>
                  <a:pt x="515" y="605"/>
                  <a:pt x="534" y="604"/>
                  <a:pt x="554" y="601"/>
                </a:cubicBezTo>
                <a:cubicBezTo>
                  <a:pt x="588" y="596"/>
                  <a:pt x="622" y="589"/>
                  <a:pt x="655" y="581"/>
                </a:cubicBezTo>
                <a:cubicBezTo>
                  <a:pt x="697" y="570"/>
                  <a:pt x="739" y="558"/>
                  <a:pt x="780" y="544"/>
                </a:cubicBezTo>
                <a:cubicBezTo>
                  <a:pt x="837" y="525"/>
                  <a:pt x="891" y="501"/>
                  <a:pt x="948" y="482"/>
                </a:cubicBezTo>
                <a:cubicBezTo>
                  <a:pt x="960" y="478"/>
                  <a:pt x="971" y="475"/>
                  <a:pt x="983" y="471"/>
                </a:cubicBezTo>
                <a:cubicBezTo>
                  <a:pt x="979" y="447"/>
                  <a:pt x="977" y="426"/>
                  <a:pt x="975" y="40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493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62675" y="1584326"/>
            <a:ext cx="1296988" cy="333375"/>
          </a:xfrm>
          <a:custGeom>
            <a:avLst/>
            <a:gdLst>
              <a:gd name="T0" fmla="*/ 2147483647 w 3604"/>
              <a:gd name="T1" fmla="*/ 2147483647 h 922"/>
              <a:gd name="T2" fmla="*/ 2147483647 w 3604"/>
              <a:gd name="T3" fmla="*/ 2147483647 h 922"/>
              <a:gd name="T4" fmla="*/ 2147483647 w 3604"/>
              <a:gd name="T5" fmla="*/ 2147483647 h 922"/>
              <a:gd name="T6" fmla="*/ 2147483647 w 3604"/>
              <a:gd name="T7" fmla="*/ 2147483647 h 922"/>
              <a:gd name="T8" fmla="*/ 2147483647 w 3604"/>
              <a:gd name="T9" fmla="*/ 2147483647 h 922"/>
              <a:gd name="T10" fmla="*/ 2147483647 w 3604"/>
              <a:gd name="T11" fmla="*/ 2147483647 h 922"/>
              <a:gd name="T12" fmla="*/ 2147483647 w 3604"/>
              <a:gd name="T13" fmla="*/ 2147483647 h 922"/>
              <a:gd name="T14" fmla="*/ 2147483647 w 3604"/>
              <a:gd name="T15" fmla="*/ 2147483647 h 922"/>
              <a:gd name="T16" fmla="*/ 2147483647 w 3604"/>
              <a:gd name="T17" fmla="*/ 2147483647 h 922"/>
              <a:gd name="T18" fmla="*/ 2147483647 w 3604"/>
              <a:gd name="T19" fmla="*/ 2147483647 h 922"/>
              <a:gd name="T20" fmla="*/ 2147483647 w 3604"/>
              <a:gd name="T21" fmla="*/ 2147483647 h 922"/>
              <a:gd name="T22" fmla="*/ 2147483647 w 3604"/>
              <a:gd name="T23" fmla="*/ 2147483647 h 922"/>
              <a:gd name="T24" fmla="*/ 2147483647 w 3604"/>
              <a:gd name="T25" fmla="*/ 2147483647 h 922"/>
              <a:gd name="T26" fmla="*/ 2147483647 w 3604"/>
              <a:gd name="T27" fmla="*/ 2147483647 h 922"/>
              <a:gd name="T28" fmla="*/ 2147483647 w 3604"/>
              <a:gd name="T29" fmla="*/ 2147483647 h 922"/>
              <a:gd name="T30" fmla="*/ 2147483647 w 3604"/>
              <a:gd name="T31" fmla="*/ 2147483647 h 922"/>
              <a:gd name="T32" fmla="*/ 2147483647 w 3604"/>
              <a:gd name="T33" fmla="*/ 2147483647 h 922"/>
              <a:gd name="T34" fmla="*/ 2147483647 w 3604"/>
              <a:gd name="T35" fmla="*/ 2147483647 h 922"/>
              <a:gd name="T36" fmla="*/ 2147483647 w 3604"/>
              <a:gd name="T37" fmla="*/ 2147483647 h 922"/>
              <a:gd name="T38" fmla="*/ 2147483647 w 3604"/>
              <a:gd name="T39" fmla="*/ 2147483647 h 922"/>
              <a:gd name="T40" fmla="*/ 2147483647 w 3604"/>
              <a:gd name="T41" fmla="*/ 2147483647 h 922"/>
              <a:gd name="T42" fmla="*/ 2147483647 w 3604"/>
              <a:gd name="T43" fmla="*/ 2147483647 h 922"/>
              <a:gd name="T44" fmla="*/ 2147483647 w 3604"/>
              <a:gd name="T45" fmla="*/ 2147483647 h 922"/>
              <a:gd name="T46" fmla="*/ 2147483647 w 3604"/>
              <a:gd name="T47" fmla="*/ 2147483647 h 922"/>
              <a:gd name="T48" fmla="*/ 2147483647 w 3604"/>
              <a:gd name="T49" fmla="*/ 2147483647 h 922"/>
              <a:gd name="T50" fmla="*/ 2147483647 w 3604"/>
              <a:gd name="T51" fmla="*/ 2147483647 h 922"/>
              <a:gd name="T52" fmla="*/ 2147483647 w 3604"/>
              <a:gd name="T53" fmla="*/ 2147483647 h 922"/>
              <a:gd name="T54" fmla="*/ 2147483647 w 3604"/>
              <a:gd name="T55" fmla="*/ 2147483647 h 922"/>
              <a:gd name="T56" fmla="*/ 2147483647 w 3604"/>
              <a:gd name="T57" fmla="*/ 2147483647 h 922"/>
              <a:gd name="T58" fmla="*/ 2147483647 w 3604"/>
              <a:gd name="T59" fmla="*/ 2147483647 h 922"/>
              <a:gd name="T60" fmla="*/ 2147483647 w 3604"/>
              <a:gd name="T61" fmla="*/ 2147483647 h 922"/>
              <a:gd name="T62" fmla="*/ 2147483647 w 3604"/>
              <a:gd name="T63" fmla="*/ 2147483647 h 922"/>
              <a:gd name="T64" fmla="*/ 2147483647 w 3604"/>
              <a:gd name="T65" fmla="*/ 2147483647 h 922"/>
              <a:gd name="T66" fmla="*/ 2147483647 w 3604"/>
              <a:gd name="T67" fmla="*/ 2147483647 h 922"/>
              <a:gd name="T68" fmla="*/ 2147483647 w 3604"/>
              <a:gd name="T69" fmla="*/ 2147483647 h 922"/>
              <a:gd name="T70" fmla="*/ 2147483647 w 3604"/>
              <a:gd name="T71" fmla="*/ 2147483647 h 922"/>
              <a:gd name="T72" fmla="*/ 2147483647 w 3604"/>
              <a:gd name="T73" fmla="*/ 2147483647 h 922"/>
              <a:gd name="T74" fmla="*/ 2147483647 w 3604"/>
              <a:gd name="T75" fmla="*/ 2147483647 h 922"/>
              <a:gd name="T76" fmla="*/ 2147483647 w 3604"/>
              <a:gd name="T77" fmla="*/ 2147483647 h 922"/>
              <a:gd name="T78" fmla="*/ 2147483647 w 3604"/>
              <a:gd name="T79" fmla="*/ 2147483647 h 9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604"/>
              <a:gd name="T121" fmla="*/ 0 h 922"/>
              <a:gd name="T122" fmla="*/ 3604 w 3604"/>
              <a:gd name="T123" fmla="*/ 922 h 9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604" h="922" extrusionOk="0">
                <a:moveTo>
                  <a:pt x="507" y="355"/>
                </a:moveTo>
                <a:cubicBezTo>
                  <a:pt x="514" y="391"/>
                  <a:pt x="515" y="424"/>
                  <a:pt x="517" y="461"/>
                </a:cubicBezTo>
                <a:cubicBezTo>
                  <a:pt x="520" y="521"/>
                  <a:pt x="520" y="578"/>
                  <a:pt x="504" y="636"/>
                </a:cubicBezTo>
                <a:cubicBezTo>
                  <a:pt x="490" y="687"/>
                  <a:pt x="464" y="732"/>
                  <a:pt x="441" y="779"/>
                </a:cubicBezTo>
                <a:cubicBezTo>
                  <a:pt x="430" y="801"/>
                  <a:pt x="420" y="822"/>
                  <a:pt x="407" y="843"/>
                </a:cubicBezTo>
                <a:cubicBezTo>
                  <a:pt x="412" y="797"/>
                  <a:pt x="418" y="751"/>
                  <a:pt x="423" y="705"/>
                </a:cubicBezTo>
                <a:cubicBezTo>
                  <a:pt x="432" y="624"/>
                  <a:pt x="449" y="546"/>
                  <a:pt x="466" y="466"/>
                </a:cubicBezTo>
                <a:cubicBezTo>
                  <a:pt x="475" y="423"/>
                  <a:pt x="482" y="381"/>
                  <a:pt x="501" y="342"/>
                </a:cubicBezTo>
                <a:cubicBezTo>
                  <a:pt x="511" y="375"/>
                  <a:pt x="508" y="406"/>
                  <a:pt x="511" y="442"/>
                </a:cubicBezTo>
                <a:cubicBezTo>
                  <a:pt x="513" y="471"/>
                  <a:pt x="506" y="527"/>
                  <a:pt x="520" y="553"/>
                </a:cubicBezTo>
                <a:cubicBezTo>
                  <a:pt x="523" y="554"/>
                  <a:pt x="527" y="554"/>
                  <a:pt x="530" y="555"/>
                </a:cubicBezTo>
                <a:cubicBezTo>
                  <a:pt x="565" y="534"/>
                  <a:pt x="595" y="508"/>
                  <a:pt x="625" y="480"/>
                </a:cubicBezTo>
                <a:cubicBezTo>
                  <a:pt x="673" y="436"/>
                  <a:pt x="722" y="393"/>
                  <a:pt x="773" y="352"/>
                </a:cubicBezTo>
                <a:cubicBezTo>
                  <a:pt x="797" y="333"/>
                  <a:pt x="811" y="320"/>
                  <a:pt x="839" y="312"/>
                </a:cubicBezTo>
                <a:cubicBezTo>
                  <a:pt x="868" y="348"/>
                  <a:pt x="868" y="389"/>
                  <a:pt x="870" y="436"/>
                </a:cubicBezTo>
                <a:cubicBezTo>
                  <a:pt x="873" y="504"/>
                  <a:pt x="869" y="571"/>
                  <a:pt x="864" y="639"/>
                </a:cubicBezTo>
                <a:cubicBezTo>
                  <a:pt x="861" y="676"/>
                  <a:pt x="853" y="715"/>
                  <a:pt x="855" y="751"/>
                </a:cubicBezTo>
              </a:path>
              <a:path w="3604" h="922" extrusionOk="0">
                <a:moveTo>
                  <a:pt x="1434" y="158"/>
                </a:moveTo>
                <a:cubicBezTo>
                  <a:pt x="1452" y="179"/>
                  <a:pt x="1426" y="211"/>
                  <a:pt x="1408" y="241"/>
                </a:cubicBezTo>
                <a:cubicBezTo>
                  <a:pt x="1373" y="301"/>
                  <a:pt x="1344" y="363"/>
                  <a:pt x="1313" y="425"/>
                </a:cubicBezTo>
                <a:cubicBezTo>
                  <a:pt x="1290" y="471"/>
                  <a:pt x="1236" y="549"/>
                  <a:pt x="1261" y="604"/>
                </a:cubicBezTo>
                <a:cubicBezTo>
                  <a:pt x="1275" y="636"/>
                  <a:pt x="1324" y="620"/>
                  <a:pt x="1347" y="614"/>
                </a:cubicBezTo>
                <a:cubicBezTo>
                  <a:pt x="1397" y="601"/>
                  <a:pt x="1431" y="575"/>
                  <a:pt x="1462" y="533"/>
                </a:cubicBezTo>
                <a:cubicBezTo>
                  <a:pt x="1489" y="497"/>
                  <a:pt x="1500" y="452"/>
                  <a:pt x="1493" y="407"/>
                </a:cubicBezTo>
                <a:cubicBezTo>
                  <a:pt x="1487" y="369"/>
                  <a:pt x="1473" y="327"/>
                  <a:pt x="1438" y="307"/>
                </a:cubicBezTo>
                <a:cubicBezTo>
                  <a:pt x="1424" y="299"/>
                  <a:pt x="1403" y="295"/>
                  <a:pt x="1388" y="289"/>
                </a:cubicBezTo>
              </a:path>
              <a:path w="3604" h="922" extrusionOk="0">
                <a:moveTo>
                  <a:pt x="1897" y="21"/>
                </a:moveTo>
                <a:cubicBezTo>
                  <a:pt x="1930" y="75"/>
                  <a:pt x="1926" y="114"/>
                  <a:pt x="1919" y="177"/>
                </a:cubicBezTo>
                <a:cubicBezTo>
                  <a:pt x="1910" y="256"/>
                  <a:pt x="1902" y="337"/>
                  <a:pt x="1880" y="414"/>
                </a:cubicBezTo>
                <a:cubicBezTo>
                  <a:pt x="1868" y="454"/>
                  <a:pt x="1853" y="514"/>
                  <a:pt x="1825" y="546"/>
                </a:cubicBezTo>
                <a:cubicBezTo>
                  <a:pt x="1809" y="565"/>
                  <a:pt x="1814" y="562"/>
                  <a:pt x="1798" y="546"/>
                </a:cubicBezTo>
              </a:path>
              <a:path w="3604" h="922" extrusionOk="0">
                <a:moveTo>
                  <a:pt x="1796" y="7"/>
                </a:moveTo>
                <a:cubicBezTo>
                  <a:pt x="1839" y="49"/>
                  <a:pt x="1895" y="72"/>
                  <a:pt x="1950" y="96"/>
                </a:cubicBezTo>
                <a:cubicBezTo>
                  <a:pt x="2018" y="126"/>
                  <a:pt x="2086" y="156"/>
                  <a:pt x="2152" y="191"/>
                </a:cubicBezTo>
                <a:cubicBezTo>
                  <a:pt x="2194" y="213"/>
                  <a:pt x="2244" y="240"/>
                  <a:pt x="2251" y="292"/>
                </a:cubicBezTo>
                <a:cubicBezTo>
                  <a:pt x="2259" y="352"/>
                  <a:pt x="2207" y="402"/>
                  <a:pt x="2168" y="439"/>
                </a:cubicBezTo>
                <a:cubicBezTo>
                  <a:pt x="2103" y="500"/>
                  <a:pt x="2027" y="547"/>
                  <a:pt x="1949" y="589"/>
                </a:cubicBezTo>
                <a:cubicBezTo>
                  <a:pt x="1907" y="612"/>
                  <a:pt x="1831" y="656"/>
                  <a:pt x="1780" y="651"/>
                </a:cubicBezTo>
                <a:cubicBezTo>
                  <a:pt x="1759" y="641"/>
                  <a:pt x="1752" y="640"/>
                  <a:pt x="1751" y="623"/>
                </a:cubicBezTo>
              </a:path>
              <a:path w="3604" h="922" extrusionOk="0">
                <a:moveTo>
                  <a:pt x="2934" y="17"/>
                </a:moveTo>
                <a:cubicBezTo>
                  <a:pt x="2961" y="15"/>
                  <a:pt x="2969" y="14"/>
                  <a:pt x="2987" y="18"/>
                </a:cubicBezTo>
                <a:cubicBezTo>
                  <a:pt x="2955" y="2"/>
                  <a:pt x="2936" y="1"/>
                  <a:pt x="2892" y="1"/>
                </a:cubicBezTo>
                <a:cubicBezTo>
                  <a:pt x="2814" y="1"/>
                  <a:pt x="2737" y="3"/>
                  <a:pt x="2659" y="9"/>
                </a:cubicBezTo>
                <a:cubicBezTo>
                  <a:pt x="2597" y="14"/>
                  <a:pt x="2536" y="23"/>
                  <a:pt x="2474" y="31"/>
                </a:cubicBezTo>
                <a:cubicBezTo>
                  <a:pt x="2449" y="34"/>
                  <a:pt x="2451" y="37"/>
                  <a:pt x="2433" y="47"/>
                </a:cubicBezTo>
                <a:cubicBezTo>
                  <a:pt x="2453" y="73"/>
                  <a:pt x="2467" y="90"/>
                  <a:pt x="2476" y="123"/>
                </a:cubicBezTo>
                <a:cubicBezTo>
                  <a:pt x="2488" y="166"/>
                  <a:pt x="2492" y="209"/>
                  <a:pt x="2484" y="253"/>
                </a:cubicBezTo>
                <a:cubicBezTo>
                  <a:pt x="2476" y="298"/>
                  <a:pt x="2456" y="344"/>
                  <a:pt x="2437" y="385"/>
                </a:cubicBezTo>
                <a:cubicBezTo>
                  <a:pt x="2419" y="423"/>
                  <a:pt x="2399" y="460"/>
                  <a:pt x="2387" y="500"/>
                </a:cubicBezTo>
                <a:cubicBezTo>
                  <a:pt x="2375" y="541"/>
                  <a:pt x="2373" y="581"/>
                  <a:pt x="2392" y="620"/>
                </a:cubicBezTo>
                <a:cubicBezTo>
                  <a:pt x="2428" y="693"/>
                  <a:pt x="2517" y="713"/>
                  <a:pt x="2591" y="718"/>
                </a:cubicBezTo>
                <a:cubicBezTo>
                  <a:pt x="2638" y="721"/>
                  <a:pt x="2705" y="713"/>
                  <a:pt x="2743" y="683"/>
                </a:cubicBezTo>
                <a:cubicBezTo>
                  <a:pt x="2775" y="658"/>
                  <a:pt x="2786" y="626"/>
                  <a:pt x="2801" y="591"/>
                </a:cubicBezTo>
              </a:path>
              <a:path w="3604" h="922" extrusionOk="0">
                <a:moveTo>
                  <a:pt x="2372" y="314"/>
                </a:moveTo>
                <a:cubicBezTo>
                  <a:pt x="2372" y="364"/>
                  <a:pt x="2391" y="362"/>
                  <a:pt x="2434" y="381"/>
                </a:cubicBezTo>
                <a:cubicBezTo>
                  <a:pt x="2490" y="406"/>
                  <a:pt x="2543" y="428"/>
                  <a:pt x="2606" y="426"/>
                </a:cubicBezTo>
                <a:cubicBezTo>
                  <a:pt x="2688" y="424"/>
                  <a:pt x="2783" y="396"/>
                  <a:pt x="2858" y="365"/>
                </a:cubicBezTo>
                <a:cubicBezTo>
                  <a:pt x="2933" y="334"/>
                  <a:pt x="3003" y="294"/>
                  <a:pt x="3074" y="255"/>
                </a:cubicBezTo>
              </a:path>
              <a:path w="3604" h="922" extrusionOk="0">
                <a:moveTo>
                  <a:pt x="3412" y="17"/>
                </a:moveTo>
                <a:cubicBezTo>
                  <a:pt x="3413" y="47"/>
                  <a:pt x="3409" y="71"/>
                  <a:pt x="3400" y="105"/>
                </a:cubicBezTo>
                <a:cubicBezTo>
                  <a:pt x="3378" y="187"/>
                  <a:pt x="3350" y="265"/>
                  <a:pt x="3313" y="342"/>
                </a:cubicBezTo>
                <a:cubicBezTo>
                  <a:pt x="3270" y="431"/>
                  <a:pt x="3225" y="518"/>
                  <a:pt x="3173" y="602"/>
                </a:cubicBezTo>
                <a:cubicBezTo>
                  <a:pt x="3145" y="648"/>
                  <a:pt x="3114" y="692"/>
                  <a:pt x="3087" y="738"/>
                </a:cubicBezTo>
                <a:cubicBezTo>
                  <a:pt x="3122" y="743"/>
                  <a:pt x="3158" y="745"/>
                  <a:pt x="3197" y="742"/>
                </a:cubicBezTo>
                <a:cubicBezTo>
                  <a:pt x="3298" y="734"/>
                  <a:pt x="3410" y="733"/>
                  <a:pt x="3509" y="709"/>
                </a:cubicBezTo>
                <a:cubicBezTo>
                  <a:pt x="3544" y="701"/>
                  <a:pt x="3599" y="686"/>
                  <a:pt x="3603" y="643"/>
                </a:cubicBezTo>
                <a:cubicBezTo>
                  <a:pt x="3602" y="633"/>
                  <a:pt x="3600" y="624"/>
                  <a:pt x="3599" y="614"/>
                </a:cubicBezTo>
              </a:path>
              <a:path w="3604" h="922" extrusionOk="0">
                <a:moveTo>
                  <a:pt x="123" y="307"/>
                </a:moveTo>
                <a:cubicBezTo>
                  <a:pt x="119" y="336"/>
                  <a:pt x="111" y="363"/>
                  <a:pt x="105" y="392"/>
                </a:cubicBezTo>
                <a:cubicBezTo>
                  <a:pt x="74" y="548"/>
                  <a:pt x="43" y="704"/>
                  <a:pt x="11" y="860"/>
                </a:cubicBezTo>
                <a:cubicBezTo>
                  <a:pt x="8" y="877"/>
                  <a:pt x="4" y="894"/>
                  <a:pt x="0" y="911"/>
                </a:cubicBezTo>
                <a:cubicBezTo>
                  <a:pt x="11" y="882"/>
                  <a:pt x="14" y="871"/>
                  <a:pt x="23" y="841"/>
                </a:cubicBezTo>
                <a:cubicBezTo>
                  <a:pt x="45" y="770"/>
                  <a:pt x="64" y="698"/>
                  <a:pt x="87" y="628"/>
                </a:cubicBezTo>
                <a:cubicBezTo>
                  <a:pt x="115" y="545"/>
                  <a:pt x="149" y="461"/>
                  <a:pt x="185" y="381"/>
                </a:cubicBezTo>
                <a:cubicBezTo>
                  <a:pt x="208" y="328"/>
                  <a:pt x="235" y="280"/>
                  <a:pt x="266" y="232"/>
                </a:cubicBezTo>
                <a:cubicBezTo>
                  <a:pt x="278" y="213"/>
                  <a:pt x="291" y="196"/>
                  <a:pt x="305" y="178"/>
                </a:cubicBezTo>
                <a:cubicBezTo>
                  <a:pt x="319" y="225"/>
                  <a:pt x="332" y="272"/>
                  <a:pt x="347" y="319"/>
                </a:cubicBezTo>
                <a:cubicBezTo>
                  <a:pt x="375" y="405"/>
                  <a:pt x="406" y="489"/>
                  <a:pt x="440" y="573"/>
                </a:cubicBezTo>
                <a:cubicBezTo>
                  <a:pt x="463" y="630"/>
                  <a:pt x="489" y="687"/>
                  <a:pt x="516" y="742"/>
                </a:cubicBezTo>
                <a:cubicBezTo>
                  <a:pt x="524" y="759"/>
                  <a:pt x="529" y="808"/>
                  <a:pt x="538" y="792"/>
                </a:cubicBezTo>
                <a:cubicBezTo>
                  <a:pt x="550" y="771"/>
                  <a:pt x="534" y="702"/>
                  <a:pt x="533" y="68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4934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68664" y="2652713"/>
            <a:ext cx="1049337" cy="1155700"/>
          </a:xfrm>
          <a:custGeom>
            <a:avLst/>
            <a:gdLst>
              <a:gd name="T0" fmla="*/ 2147483647 w 2912"/>
              <a:gd name="T1" fmla="*/ 2147483647 h 3210"/>
              <a:gd name="T2" fmla="*/ 2147483647 w 2912"/>
              <a:gd name="T3" fmla="*/ 2147483647 h 3210"/>
              <a:gd name="T4" fmla="*/ 0 w 2912"/>
              <a:gd name="T5" fmla="*/ 2147483647 h 3210"/>
              <a:gd name="T6" fmla="*/ 2147483647 w 2912"/>
              <a:gd name="T7" fmla="*/ 2147483647 h 3210"/>
              <a:gd name="T8" fmla="*/ 2147483647 w 2912"/>
              <a:gd name="T9" fmla="*/ 2147483647 h 3210"/>
              <a:gd name="T10" fmla="*/ 2147483647 w 2912"/>
              <a:gd name="T11" fmla="*/ 2147483647 h 3210"/>
              <a:gd name="T12" fmla="*/ 2147483647 w 2912"/>
              <a:gd name="T13" fmla="*/ 2147483647 h 3210"/>
              <a:gd name="T14" fmla="*/ 2147483647 w 2912"/>
              <a:gd name="T15" fmla="*/ 2147483647 h 3210"/>
              <a:gd name="T16" fmla="*/ 2147483647 w 2912"/>
              <a:gd name="T17" fmla="*/ 2147483647 h 3210"/>
              <a:gd name="T18" fmla="*/ 2147483647 w 2912"/>
              <a:gd name="T19" fmla="*/ 0 h 32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12"/>
              <a:gd name="T31" fmla="*/ 0 h 3210"/>
              <a:gd name="T32" fmla="*/ 2912 w 2912"/>
              <a:gd name="T33" fmla="*/ 3210 h 32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12" h="3210" extrusionOk="0">
                <a:moveTo>
                  <a:pt x="126" y="3209"/>
                </a:moveTo>
                <a:cubicBezTo>
                  <a:pt x="86" y="3200"/>
                  <a:pt x="49" y="3197"/>
                  <a:pt x="10" y="3185"/>
                </a:cubicBezTo>
                <a:cubicBezTo>
                  <a:pt x="7" y="3182"/>
                  <a:pt x="3" y="3179"/>
                  <a:pt x="0" y="3176"/>
                </a:cubicBezTo>
                <a:cubicBezTo>
                  <a:pt x="73" y="3175"/>
                  <a:pt x="148" y="3176"/>
                  <a:pt x="222" y="3178"/>
                </a:cubicBezTo>
                <a:cubicBezTo>
                  <a:pt x="775" y="3191"/>
                  <a:pt x="1297" y="3123"/>
                  <a:pt x="1844" y="3054"/>
                </a:cubicBezTo>
                <a:cubicBezTo>
                  <a:pt x="2092" y="3023"/>
                  <a:pt x="2521" y="3108"/>
                  <a:pt x="2748" y="3019"/>
                </a:cubicBezTo>
                <a:cubicBezTo>
                  <a:pt x="2811" y="2994"/>
                  <a:pt x="2804" y="3001"/>
                  <a:pt x="2827" y="2927"/>
                </a:cubicBezTo>
                <a:cubicBezTo>
                  <a:pt x="2989" y="2402"/>
                  <a:pt x="2877" y="1735"/>
                  <a:pt x="2889" y="1196"/>
                </a:cubicBezTo>
                <a:cubicBezTo>
                  <a:pt x="2897" y="857"/>
                  <a:pt x="2960" y="486"/>
                  <a:pt x="2887" y="150"/>
                </a:cubicBezTo>
                <a:cubicBezTo>
                  <a:pt x="2876" y="99"/>
                  <a:pt x="2853" y="50"/>
                  <a:pt x="2839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4935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62701" y="1976438"/>
            <a:ext cx="174625" cy="366712"/>
          </a:xfrm>
          <a:custGeom>
            <a:avLst/>
            <a:gdLst>
              <a:gd name="T0" fmla="*/ 2147483647 w 485"/>
              <a:gd name="T1" fmla="*/ 2147483647 h 1018"/>
              <a:gd name="T2" fmla="*/ 2147483647 w 485"/>
              <a:gd name="T3" fmla="*/ 2147483647 h 1018"/>
              <a:gd name="T4" fmla="*/ 2147483647 w 485"/>
              <a:gd name="T5" fmla="*/ 2147483647 h 1018"/>
              <a:gd name="T6" fmla="*/ 2147483647 w 485"/>
              <a:gd name="T7" fmla="*/ 2147483647 h 1018"/>
              <a:gd name="T8" fmla="*/ 2147483647 w 485"/>
              <a:gd name="T9" fmla="*/ 2147483647 h 1018"/>
              <a:gd name="T10" fmla="*/ 2147483647 w 485"/>
              <a:gd name="T11" fmla="*/ 2147483647 h 1018"/>
              <a:gd name="T12" fmla="*/ 0 w 485"/>
              <a:gd name="T13" fmla="*/ 2147483647 h 1018"/>
              <a:gd name="T14" fmla="*/ 2147483647 w 485"/>
              <a:gd name="T15" fmla="*/ 2147483647 h 1018"/>
              <a:gd name="T16" fmla="*/ 2147483647 w 485"/>
              <a:gd name="T17" fmla="*/ 2147483647 h 1018"/>
              <a:gd name="T18" fmla="*/ 2147483647 w 485"/>
              <a:gd name="T19" fmla="*/ 2147483647 h 1018"/>
              <a:gd name="T20" fmla="*/ 2147483647 w 485"/>
              <a:gd name="T21" fmla="*/ 2147483647 h 1018"/>
              <a:gd name="T22" fmla="*/ 2147483647 w 485"/>
              <a:gd name="T23" fmla="*/ 2147483647 h 1018"/>
              <a:gd name="T24" fmla="*/ 2147483647 w 485"/>
              <a:gd name="T25" fmla="*/ 2147483647 h 1018"/>
              <a:gd name="T26" fmla="*/ 2147483647 w 485"/>
              <a:gd name="T27" fmla="*/ 2147483647 h 1018"/>
              <a:gd name="T28" fmla="*/ 2147483647 w 485"/>
              <a:gd name="T29" fmla="*/ 2147483647 h 1018"/>
              <a:gd name="T30" fmla="*/ 2147483647 w 485"/>
              <a:gd name="T31" fmla="*/ 2147483647 h 1018"/>
              <a:gd name="T32" fmla="*/ 2147483647 w 485"/>
              <a:gd name="T33" fmla="*/ 2147483647 h 1018"/>
              <a:gd name="T34" fmla="*/ 2147483647 w 485"/>
              <a:gd name="T35" fmla="*/ 2147483647 h 1018"/>
              <a:gd name="T36" fmla="*/ 2147483647 w 485"/>
              <a:gd name="T37" fmla="*/ 2147483647 h 1018"/>
              <a:gd name="T38" fmla="*/ 2147483647 w 485"/>
              <a:gd name="T39" fmla="*/ 2147483647 h 1018"/>
              <a:gd name="T40" fmla="*/ 2147483647 w 485"/>
              <a:gd name="T41" fmla="*/ 2147483647 h 1018"/>
              <a:gd name="T42" fmla="*/ 2147483647 w 485"/>
              <a:gd name="T43" fmla="*/ 2147483647 h 1018"/>
              <a:gd name="T44" fmla="*/ 2147483647 w 485"/>
              <a:gd name="T45" fmla="*/ 2147483647 h 1018"/>
              <a:gd name="T46" fmla="*/ 2147483647 w 485"/>
              <a:gd name="T47" fmla="*/ 2147483647 h 1018"/>
              <a:gd name="T48" fmla="*/ 2147483647 w 485"/>
              <a:gd name="T49" fmla="*/ 2147483647 h 1018"/>
              <a:gd name="T50" fmla="*/ 2147483647 w 485"/>
              <a:gd name="T51" fmla="*/ 2147483647 h 1018"/>
              <a:gd name="T52" fmla="*/ 2147483647 w 485"/>
              <a:gd name="T53" fmla="*/ 2147483647 h 1018"/>
              <a:gd name="T54" fmla="*/ 2147483647 w 485"/>
              <a:gd name="T55" fmla="*/ 2147483647 h 101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5"/>
              <a:gd name="T85" fmla="*/ 0 h 1018"/>
              <a:gd name="T86" fmla="*/ 485 w 485"/>
              <a:gd name="T87" fmla="*/ 1018 h 101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5" h="1018" extrusionOk="0">
                <a:moveTo>
                  <a:pt x="372" y="56"/>
                </a:moveTo>
                <a:cubicBezTo>
                  <a:pt x="372" y="53"/>
                  <a:pt x="373" y="10"/>
                  <a:pt x="372" y="9"/>
                </a:cubicBezTo>
                <a:cubicBezTo>
                  <a:pt x="351" y="1"/>
                  <a:pt x="349" y="21"/>
                  <a:pt x="331" y="50"/>
                </a:cubicBezTo>
                <a:cubicBezTo>
                  <a:pt x="289" y="117"/>
                  <a:pt x="254" y="189"/>
                  <a:pt x="219" y="260"/>
                </a:cubicBezTo>
                <a:cubicBezTo>
                  <a:pt x="175" y="348"/>
                  <a:pt x="131" y="437"/>
                  <a:pt x="89" y="526"/>
                </a:cubicBezTo>
                <a:cubicBezTo>
                  <a:pt x="60" y="587"/>
                  <a:pt x="32" y="649"/>
                  <a:pt x="4" y="710"/>
                </a:cubicBezTo>
                <a:cubicBezTo>
                  <a:pt x="3" y="714"/>
                  <a:pt x="1" y="717"/>
                  <a:pt x="0" y="721"/>
                </a:cubicBezTo>
                <a:cubicBezTo>
                  <a:pt x="15" y="685"/>
                  <a:pt x="31" y="649"/>
                  <a:pt x="48" y="613"/>
                </a:cubicBezTo>
                <a:cubicBezTo>
                  <a:pt x="106" y="489"/>
                  <a:pt x="166" y="367"/>
                  <a:pt x="243" y="253"/>
                </a:cubicBezTo>
                <a:cubicBezTo>
                  <a:pt x="274" y="207"/>
                  <a:pt x="316" y="132"/>
                  <a:pt x="372" y="110"/>
                </a:cubicBezTo>
                <a:cubicBezTo>
                  <a:pt x="394" y="109"/>
                  <a:pt x="400" y="108"/>
                  <a:pt x="411" y="120"/>
                </a:cubicBezTo>
                <a:cubicBezTo>
                  <a:pt x="428" y="176"/>
                  <a:pt x="425" y="224"/>
                  <a:pt x="416" y="282"/>
                </a:cubicBezTo>
                <a:cubicBezTo>
                  <a:pt x="398" y="397"/>
                  <a:pt x="358" y="504"/>
                  <a:pt x="320" y="613"/>
                </a:cubicBezTo>
                <a:cubicBezTo>
                  <a:pt x="314" y="630"/>
                  <a:pt x="313" y="634"/>
                  <a:pt x="309" y="644"/>
                </a:cubicBezTo>
                <a:cubicBezTo>
                  <a:pt x="361" y="531"/>
                  <a:pt x="406" y="415"/>
                  <a:pt x="459" y="302"/>
                </a:cubicBezTo>
                <a:cubicBezTo>
                  <a:pt x="471" y="276"/>
                  <a:pt x="473" y="270"/>
                  <a:pt x="483" y="256"/>
                </a:cubicBezTo>
                <a:cubicBezTo>
                  <a:pt x="475" y="329"/>
                  <a:pt x="439" y="390"/>
                  <a:pt x="407" y="457"/>
                </a:cubicBezTo>
                <a:cubicBezTo>
                  <a:pt x="322" y="635"/>
                  <a:pt x="231" y="804"/>
                  <a:pt x="129" y="972"/>
                </a:cubicBezTo>
                <a:cubicBezTo>
                  <a:pt x="117" y="991"/>
                  <a:pt x="117" y="990"/>
                  <a:pt x="99" y="1003"/>
                </a:cubicBezTo>
                <a:cubicBezTo>
                  <a:pt x="125" y="948"/>
                  <a:pt x="149" y="891"/>
                  <a:pt x="174" y="835"/>
                </a:cubicBezTo>
                <a:cubicBezTo>
                  <a:pt x="222" y="728"/>
                  <a:pt x="274" y="627"/>
                  <a:pt x="333" y="525"/>
                </a:cubicBezTo>
                <a:cubicBezTo>
                  <a:pt x="362" y="474"/>
                  <a:pt x="392" y="423"/>
                  <a:pt x="422" y="373"/>
                </a:cubicBezTo>
                <a:cubicBezTo>
                  <a:pt x="442" y="380"/>
                  <a:pt x="435" y="385"/>
                  <a:pt x="397" y="447"/>
                </a:cubicBezTo>
                <a:cubicBezTo>
                  <a:pt x="349" y="525"/>
                  <a:pt x="300" y="603"/>
                  <a:pt x="249" y="679"/>
                </a:cubicBezTo>
                <a:cubicBezTo>
                  <a:pt x="219" y="723"/>
                  <a:pt x="185" y="764"/>
                  <a:pt x="151" y="805"/>
                </a:cubicBezTo>
                <a:cubicBezTo>
                  <a:pt x="164" y="768"/>
                  <a:pt x="179" y="733"/>
                  <a:pt x="195" y="696"/>
                </a:cubicBezTo>
                <a:cubicBezTo>
                  <a:pt x="234" y="606"/>
                  <a:pt x="273" y="514"/>
                  <a:pt x="320" y="428"/>
                </a:cubicBezTo>
                <a:cubicBezTo>
                  <a:pt x="337" y="401"/>
                  <a:pt x="353" y="373"/>
                  <a:pt x="370" y="34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4936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27213" y="5006976"/>
            <a:ext cx="1250950" cy="384175"/>
          </a:xfrm>
          <a:custGeom>
            <a:avLst/>
            <a:gdLst>
              <a:gd name="T0" fmla="*/ 2147483647 w 3477"/>
              <a:gd name="T1" fmla="*/ 2147483647 h 1070"/>
              <a:gd name="T2" fmla="*/ 2147483647 w 3477"/>
              <a:gd name="T3" fmla="*/ 2147483647 h 1070"/>
              <a:gd name="T4" fmla="*/ 2147483647 w 3477"/>
              <a:gd name="T5" fmla="*/ 2147483647 h 1070"/>
              <a:gd name="T6" fmla="*/ 2147483647 w 3477"/>
              <a:gd name="T7" fmla="*/ 2147483647 h 1070"/>
              <a:gd name="T8" fmla="*/ 2147483647 w 3477"/>
              <a:gd name="T9" fmla="*/ 2147483647 h 1070"/>
              <a:gd name="T10" fmla="*/ 2147483647 w 3477"/>
              <a:gd name="T11" fmla="*/ 2147483647 h 1070"/>
              <a:gd name="T12" fmla="*/ 2147483647 w 3477"/>
              <a:gd name="T13" fmla="*/ 2147483647 h 1070"/>
              <a:gd name="T14" fmla="*/ 2147483647 w 3477"/>
              <a:gd name="T15" fmla="*/ 2147483647 h 1070"/>
              <a:gd name="T16" fmla="*/ 2147483647 w 3477"/>
              <a:gd name="T17" fmla="*/ 2147483647 h 1070"/>
              <a:gd name="T18" fmla="*/ 2147483647 w 3477"/>
              <a:gd name="T19" fmla="*/ 2147483647 h 1070"/>
              <a:gd name="T20" fmla="*/ 2147483647 w 3477"/>
              <a:gd name="T21" fmla="*/ 2147483647 h 1070"/>
              <a:gd name="T22" fmla="*/ 2147483647 w 3477"/>
              <a:gd name="T23" fmla="*/ 2147483647 h 1070"/>
              <a:gd name="T24" fmla="*/ 2147483647 w 3477"/>
              <a:gd name="T25" fmla="*/ 2147483647 h 1070"/>
              <a:gd name="T26" fmla="*/ 2147483647 w 3477"/>
              <a:gd name="T27" fmla="*/ 2147483647 h 1070"/>
              <a:gd name="T28" fmla="*/ 2147483647 w 3477"/>
              <a:gd name="T29" fmla="*/ 2147483647 h 1070"/>
              <a:gd name="T30" fmla="*/ 2147483647 w 3477"/>
              <a:gd name="T31" fmla="*/ 2147483647 h 1070"/>
              <a:gd name="T32" fmla="*/ 2147483647 w 3477"/>
              <a:gd name="T33" fmla="*/ 2147483647 h 1070"/>
              <a:gd name="T34" fmla="*/ 2147483647 w 3477"/>
              <a:gd name="T35" fmla="*/ 2147483647 h 1070"/>
              <a:gd name="T36" fmla="*/ 2147483647 w 3477"/>
              <a:gd name="T37" fmla="*/ 2147483647 h 1070"/>
              <a:gd name="T38" fmla="*/ 2147483647 w 3477"/>
              <a:gd name="T39" fmla="*/ 2147483647 h 1070"/>
              <a:gd name="T40" fmla="*/ 2147483647 w 3477"/>
              <a:gd name="T41" fmla="*/ 2147483647 h 1070"/>
              <a:gd name="T42" fmla="*/ 2147483647 w 3477"/>
              <a:gd name="T43" fmla="*/ 2147483647 h 1070"/>
              <a:gd name="T44" fmla="*/ 2147483647 w 3477"/>
              <a:gd name="T45" fmla="*/ 2147483647 h 1070"/>
              <a:gd name="T46" fmla="*/ 2147483647 w 3477"/>
              <a:gd name="T47" fmla="*/ 2147483647 h 1070"/>
              <a:gd name="T48" fmla="*/ 2147483647 w 3477"/>
              <a:gd name="T49" fmla="*/ 2147483647 h 1070"/>
              <a:gd name="T50" fmla="*/ 2147483647 w 3477"/>
              <a:gd name="T51" fmla="*/ 2147483647 h 1070"/>
              <a:gd name="T52" fmla="*/ 2147483647 w 3477"/>
              <a:gd name="T53" fmla="*/ 2147483647 h 1070"/>
              <a:gd name="T54" fmla="*/ 2147483647 w 3477"/>
              <a:gd name="T55" fmla="*/ 2147483647 h 1070"/>
              <a:gd name="T56" fmla="*/ 2147483647 w 3477"/>
              <a:gd name="T57" fmla="*/ 2147483647 h 1070"/>
              <a:gd name="T58" fmla="*/ 2147483647 w 3477"/>
              <a:gd name="T59" fmla="*/ 2147483647 h 1070"/>
              <a:gd name="T60" fmla="*/ 2147483647 w 3477"/>
              <a:gd name="T61" fmla="*/ 2147483647 h 1070"/>
              <a:gd name="T62" fmla="*/ 2147483647 w 3477"/>
              <a:gd name="T63" fmla="*/ 2147483647 h 1070"/>
              <a:gd name="T64" fmla="*/ 2147483647 w 3477"/>
              <a:gd name="T65" fmla="*/ 2147483647 h 1070"/>
              <a:gd name="T66" fmla="*/ 2147483647 w 3477"/>
              <a:gd name="T67" fmla="*/ 2147483647 h 1070"/>
              <a:gd name="T68" fmla="*/ 2147483647 w 3477"/>
              <a:gd name="T69" fmla="*/ 2147483647 h 1070"/>
              <a:gd name="T70" fmla="*/ 2147483647 w 3477"/>
              <a:gd name="T71" fmla="*/ 2147483647 h 1070"/>
              <a:gd name="T72" fmla="*/ 2147483647 w 3477"/>
              <a:gd name="T73" fmla="*/ 2147483647 h 10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7"/>
              <a:gd name="T112" fmla="*/ 0 h 1070"/>
              <a:gd name="T113" fmla="*/ 3477 w 3477"/>
              <a:gd name="T114" fmla="*/ 1070 h 10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7" h="1070" extrusionOk="0">
                <a:moveTo>
                  <a:pt x="2566" y="401"/>
                </a:moveTo>
                <a:cubicBezTo>
                  <a:pt x="2628" y="372"/>
                  <a:pt x="2690" y="349"/>
                  <a:pt x="2755" y="328"/>
                </a:cubicBezTo>
                <a:cubicBezTo>
                  <a:pt x="2840" y="301"/>
                  <a:pt x="2927" y="276"/>
                  <a:pt x="3015" y="258"/>
                </a:cubicBezTo>
                <a:cubicBezTo>
                  <a:pt x="3145" y="232"/>
                  <a:pt x="3279" y="225"/>
                  <a:pt x="3411" y="240"/>
                </a:cubicBezTo>
                <a:cubicBezTo>
                  <a:pt x="3420" y="241"/>
                  <a:pt x="3428" y="242"/>
                  <a:pt x="3437" y="243"/>
                </a:cubicBezTo>
                <a:cubicBezTo>
                  <a:pt x="3476" y="256"/>
                  <a:pt x="3474" y="251"/>
                  <a:pt x="3434" y="254"/>
                </a:cubicBezTo>
                <a:cubicBezTo>
                  <a:pt x="3285" y="265"/>
                  <a:pt x="3135" y="261"/>
                  <a:pt x="2986" y="278"/>
                </a:cubicBezTo>
                <a:cubicBezTo>
                  <a:pt x="2876" y="290"/>
                  <a:pt x="2766" y="304"/>
                  <a:pt x="2658" y="327"/>
                </a:cubicBezTo>
                <a:cubicBezTo>
                  <a:pt x="2612" y="337"/>
                  <a:pt x="2513" y="346"/>
                  <a:pt x="2474" y="376"/>
                </a:cubicBezTo>
                <a:cubicBezTo>
                  <a:pt x="2457" y="383"/>
                  <a:pt x="2451" y="384"/>
                  <a:pt x="2461" y="398"/>
                </a:cubicBezTo>
                <a:cubicBezTo>
                  <a:pt x="2522" y="402"/>
                  <a:pt x="2582" y="396"/>
                  <a:pt x="2643" y="391"/>
                </a:cubicBezTo>
                <a:cubicBezTo>
                  <a:pt x="2795" y="379"/>
                  <a:pt x="2945" y="357"/>
                  <a:pt x="3096" y="336"/>
                </a:cubicBezTo>
                <a:cubicBezTo>
                  <a:pt x="3191" y="323"/>
                  <a:pt x="3286" y="310"/>
                  <a:pt x="3382" y="299"/>
                </a:cubicBezTo>
                <a:cubicBezTo>
                  <a:pt x="3414" y="295"/>
                  <a:pt x="3445" y="291"/>
                  <a:pt x="3476" y="286"/>
                </a:cubicBezTo>
                <a:cubicBezTo>
                  <a:pt x="3407" y="306"/>
                  <a:pt x="3336" y="316"/>
                  <a:pt x="3266" y="332"/>
                </a:cubicBezTo>
                <a:cubicBezTo>
                  <a:pt x="3129" y="364"/>
                  <a:pt x="2992" y="395"/>
                  <a:pt x="2856" y="432"/>
                </a:cubicBezTo>
                <a:cubicBezTo>
                  <a:pt x="2734" y="466"/>
                  <a:pt x="2612" y="505"/>
                  <a:pt x="2495" y="552"/>
                </a:cubicBezTo>
                <a:cubicBezTo>
                  <a:pt x="2443" y="573"/>
                  <a:pt x="2413" y="589"/>
                  <a:pt x="2376" y="625"/>
                </a:cubicBezTo>
                <a:cubicBezTo>
                  <a:pt x="2428" y="636"/>
                  <a:pt x="2473" y="641"/>
                  <a:pt x="2529" y="636"/>
                </a:cubicBezTo>
                <a:cubicBezTo>
                  <a:pt x="2641" y="627"/>
                  <a:pt x="2751" y="603"/>
                  <a:pt x="2860" y="575"/>
                </a:cubicBezTo>
                <a:cubicBezTo>
                  <a:pt x="2969" y="547"/>
                  <a:pt x="3077" y="512"/>
                  <a:pt x="3184" y="475"/>
                </a:cubicBezTo>
                <a:cubicBezTo>
                  <a:pt x="3239" y="456"/>
                  <a:pt x="3295" y="438"/>
                  <a:pt x="3349" y="417"/>
                </a:cubicBezTo>
                <a:cubicBezTo>
                  <a:pt x="3352" y="415"/>
                  <a:pt x="3356" y="414"/>
                  <a:pt x="3359" y="412"/>
                </a:cubicBezTo>
                <a:cubicBezTo>
                  <a:pt x="3312" y="425"/>
                  <a:pt x="3265" y="438"/>
                  <a:pt x="3217" y="448"/>
                </a:cubicBezTo>
                <a:cubicBezTo>
                  <a:pt x="3115" y="470"/>
                  <a:pt x="3012" y="491"/>
                  <a:pt x="2910" y="512"/>
                </a:cubicBezTo>
                <a:cubicBezTo>
                  <a:pt x="2810" y="533"/>
                  <a:pt x="2709" y="551"/>
                  <a:pt x="2609" y="573"/>
                </a:cubicBezTo>
                <a:cubicBezTo>
                  <a:pt x="2567" y="582"/>
                  <a:pt x="2527" y="591"/>
                  <a:pt x="2487" y="604"/>
                </a:cubicBezTo>
                <a:cubicBezTo>
                  <a:pt x="2557" y="598"/>
                  <a:pt x="2625" y="583"/>
                  <a:pt x="2694" y="567"/>
                </a:cubicBezTo>
                <a:cubicBezTo>
                  <a:pt x="2896" y="519"/>
                  <a:pt x="3092" y="453"/>
                  <a:pt x="3292" y="400"/>
                </a:cubicBezTo>
                <a:cubicBezTo>
                  <a:pt x="3295" y="399"/>
                  <a:pt x="3401" y="372"/>
                  <a:pt x="3358" y="388"/>
                </a:cubicBezTo>
                <a:cubicBezTo>
                  <a:pt x="3347" y="391"/>
                  <a:pt x="3335" y="394"/>
                  <a:pt x="3324" y="397"/>
                </a:cubicBezTo>
                <a:cubicBezTo>
                  <a:pt x="3088" y="461"/>
                  <a:pt x="2847" y="501"/>
                  <a:pt x="2609" y="559"/>
                </a:cubicBezTo>
                <a:cubicBezTo>
                  <a:pt x="2538" y="576"/>
                  <a:pt x="2457" y="590"/>
                  <a:pt x="2395" y="629"/>
                </a:cubicBezTo>
                <a:cubicBezTo>
                  <a:pt x="2351" y="657"/>
                  <a:pt x="2395" y="632"/>
                  <a:pt x="2411" y="616"/>
                </a:cubicBezTo>
                <a:cubicBezTo>
                  <a:pt x="2417" y="608"/>
                  <a:pt x="2424" y="600"/>
                  <a:pt x="2430" y="592"/>
                </a:cubicBezTo>
              </a:path>
              <a:path w="3477" h="1070" extrusionOk="0">
                <a:moveTo>
                  <a:pt x="596" y="365"/>
                </a:moveTo>
                <a:cubicBezTo>
                  <a:pt x="571" y="360"/>
                  <a:pt x="545" y="355"/>
                  <a:pt x="519" y="353"/>
                </a:cubicBezTo>
                <a:cubicBezTo>
                  <a:pt x="444" y="349"/>
                  <a:pt x="366" y="382"/>
                  <a:pt x="301" y="413"/>
                </a:cubicBezTo>
                <a:cubicBezTo>
                  <a:pt x="243" y="440"/>
                  <a:pt x="-62" y="595"/>
                  <a:pt x="0" y="701"/>
                </a:cubicBezTo>
                <a:cubicBezTo>
                  <a:pt x="52" y="790"/>
                  <a:pt x="190" y="802"/>
                  <a:pt x="281" y="817"/>
                </a:cubicBezTo>
                <a:cubicBezTo>
                  <a:pt x="341" y="827"/>
                  <a:pt x="404" y="828"/>
                  <a:pt x="464" y="838"/>
                </a:cubicBezTo>
                <a:cubicBezTo>
                  <a:pt x="488" y="844"/>
                  <a:pt x="493" y="846"/>
                  <a:pt x="508" y="848"/>
                </a:cubicBezTo>
                <a:cubicBezTo>
                  <a:pt x="463" y="881"/>
                  <a:pt x="392" y="907"/>
                  <a:pt x="334" y="932"/>
                </a:cubicBezTo>
                <a:cubicBezTo>
                  <a:pt x="253" y="968"/>
                  <a:pt x="175" y="1007"/>
                  <a:pt x="94" y="1045"/>
                </a:cubicBezTo>
                <a:cubicBezTo>
                  <a:pt x="75" y="1053"/>
                  <a:pt x="55" y="1061"/>
                  <a:pt x="36" y="1069"/>
                </a:cubicBezTo>
              </a:path>
              <a:path w="3477" h="1070" extrusionOk="0">
                <a:moveTo>
                  <a:pt x="1003" y="133"/>
                </a:moveTo>
                <a:cubicBezTo>
                  <a:pt x="1018" y="119"/>
                  <a:pt x="1014" y="130"/>
                  <a:pt x="1024" y="109"/>
                </a:cubicBezTo>
                <a:cubicBezTo>
                  <a:pt x="991" y="99"/>
                  <a:pt x="985" y="94"/>
                  <a:pt x="950" y="113"/>
                </a:cubicBezTo>
                <a:cubicBezTo>
                  <a:pt x="894" y="144"/>
                  <a:pt x="848" y="185"/>
                  <a:pt x="803" y="231"/>
                </a:cubicBezTo>
                <a:cubicBezTo>
                  <a:pt x="758" y="277"/>
                  <a:pt x="711" y="326"/>
                  <a:pt x="674" y="379"/>
                </a:cubicBezTo>
                <a:cubicBezTo>
                  <a:pt x="659" y="400"/>
                  <a:pt x="655" y="417"/>
                  <a:pt x="647" y="439"/>
                </a:cubicBezTo>
                <a:cubicBezTo>
                  <a:pt x="668" y="446"/>
                  <a:pt x="673" y="447"/>
                  <a:pt x="697" y="449"/>
                </a:cubicBezTo>
                <a:cubicBezTo>
                  <a:pt x="722" y="451"/>
                  <a:pt x="733" y="451"/>
                  <a:pt x="746" y="476"/>
                </a:cubicBezTo>
                <a:cubicBezTo>
                  <a:pt x="767" y="517"/>
                  <a:pt x="760" y="576"/>
                  <a:pt x="757" y="619"/>
                </a:cubicBezTo>
                <a:cubicBezTo>
                  <a:pt x="753" y="681"/>
                  <a:pt x="744" y="742"/>
                  <a:pt x="739" y="803"/>
                </a:cubicBezTo>
                <a:cubicBezTo>
                  <a:pt x="736" y="836"/>
                  <a:pt x="730" y="880"/>
                  <a:pt x="757" y="906"/>
                </a:cubicBezTo>
                <a:cubicBezTo>
                  <a:pt x="782" y="931"/>
                  <a:pt x="830" y="936"/>
                  <a:pt x="863" y="931"/>
                </a:cubicBezTo>
                <a:cubicBezTo>
                  <a:pt x="941" y="920"/>
                  <a:pt x="993" y="886"/>
                  <a:pt x="1053" y="838"/>
                </a:cubicBezTo>
              </a:path>
              <a:path w="3477" h="1070" extrusionOk="0">
                <a:moveTo>
                  <a:pt x="1202" y="0"/>
                </a:moveTo>
                <a:cubicBezTo>
                  <a:pt x="1176" y="49"/>
                  <a:pt x="1143" y="94"/>
                  <a:pt x="1126" y="148"/>
                </a:cubicBezTo>
                <a:cubicBezTo>
                  <a:pt x="1101" y="226"/>
                  <a:pt x="1111" y="308"/>
                  <a:pt x="1124" y="387"/>
                </a:cubicBezTo>
                <a:cubicBezTo>
                  <a:pt x="1136" y="463"/>
                  <a:pt x="1154" y="545"/>
                  <a:pt x="1203" y="607"/>
                </a:cubicBezTo>
                <a:cubicBezTo>
                  <a:pt x="1236" y="648"/>
                  <a:pt x="1288" y="682"/>
                  <a:pt x="1342" y="675"/>
                </a:cubicBezTo>
                <a:cubicBezTo>
                  <a:pt x="1434" y="663"/>
                  <a:pt x="1480" y="562"/>
                  <a:pt x="1493" y="482"/>
                </a:cubicBezTo>
                <a:cubicBezTo>
                  <a:pt x="1505" y="407"/>
                  <a:pt x="1496" y="329"/>
                  <a:pt x="1473" y="258"/>
                </a:cubicBezTo>
                <a:cubicBezTo>
                  <a:pt x="1457" y="211"/>
                  <a:pt x="1431" y="160"/>
                  <a:pt x="1376" y="158"/>
                </a:cubicBezTo>
                <a:cubicBezTo>
                  <a:pt x="1365" y="159"/>
                  <a:pt x="1354" y="161"/>
                  <a:pt x="1343" y="162"/>
                </a:cubicBezTo>
              </a:path>
              <a:path w="3477" h="1070" extrusionOk="0">
                <a:moveTo>
                  <a:pt x="1253" y="321"/>
                </a:moveTo>
                <a:cubicBezTo>
                  <a:pt x="1289" y="344"/>
                  <a:pt x="1323" y="374"/>
                  <a:pt x="1349" y="410"/>
                </a:cubicBezTo>
                <a:cubicBezTo>
                  <a:pt x="1408" y="492"/>
                  <a:pt x="1457" y="591"/>
                  <a:pt x="1496" y="684"/>
                </a:cubicBezTo>
                <a:cubicBezTo>
                  <a:pt x="1521" y="745"/>
                  <a:pt x="1542" y="808"/>
                  <a:pt x="1562" y="871"/>
                </a:cubicBezTo>
                <a:cubicBezTo>
                  <a:pt x="1574" y="910"/>
                  <a:pt x="1595" y="948"/>
                  <a:pt x="1621" y="980"/>
                </a:cubicBezTo>
                <a:cubicBezTo>
                  <a:pt x="1629" y="990"/>
                  <a:pt x="1656" y="1022"/>
                  <a:pt x="1672" y="1016"/>
                </a:cubicBezTo>
                <a:cubicBezTo>
                  <a:pt x="1702" y="1004"/>
                  <a:pt x="1687" y="949"/>
                  <a:pt x="1686" y="92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4937" name="Rectangle 16"/>
          <p:cNvSpPr>
            <a:spLocks noChangeArrowheads="1"/>
          </p:cNvSpPr>
          <p:nvPr/>
        </p:nvSpPr>
        <p:spPr bwMode="auto">
          <a:xfrm>
            <a:off x="9736139" y="1884364"/>
            <a:ext cx="1873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5" tIns="46034" rIns="92065" bIns="46034" anchor="ctr">
            <a:spAutoFit/>
          </a:bodyPr>
          <a:lstStyle>
            <a:lvl1pPr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x-none" altLang="x-none"/>
          </a:p>
        </p:txBody>
      </p:sp>
      <p:sp>
        <p:nvSpPr>
          <p:cNvPr id="124938" name="TextBox 10"/>
          <p:cNvSpPr txBox="1">
            <a:spLocks noChangeArrowheads="1"/>
          </p:cNvSpPr>
          <p:nvPr/>
        </p:nvSpPr>
        <p:spPr bwMode="auto">
          <a:xfrm>
            <a:off x="2438401" y="6096001"/>
            <a:ext cx="150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b="0">
                <a:solidFill>
                  <a:srgbClr val="FF0000"/>
                </a:solidFill>
                <a:latin typeface="Helvetica" charset="0"/>
              </a:rPr>
              <a:t>Forward</a:t>
            </a:r>
          </a:p>
        </p:txBody>
      </p:sp>
      <p:sp>
        <p:nvSpPr>
          <p:cNvPr id="124939" name="TextBox 11"/>
          <p:cNvSpPr txBox="1">
            <a:spLocks noChangeArrowheads="1"/>
          </p:cNvSpPr>
          <p:nvPr/>
        </p:nvSpPr>
        <p:spPr bwMode="auto">
          <a:xfrm>
            <a:off x="4711700" y="6019800"/>
            <a:ext cx="826168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b="0">
                <a:solidFill>
                  <a:schemeClr val="tx1"/>
                </a:solidFill>
                <a:latin typeface="Helvetica" charset="0"/>
              </a:rPr>
              <a:t>P = </a:t>
            </a:r>
          </a:p>
        </p:txBody>
      </p:sp>
      <p:graphicFrame>
        <p:nvGraphicFramePr>
          <p:cNvPr id="124940" name="Object 4"/>
          <p:cNvGraphicFramePr>
            <a:graphicFrameLocks noChangeAspect="1"/>
          </p:cNvGraphicFramePr>
          <p:nvPr/>
        </p:nvGraphicFramePr>
        <p:xfrm>
          <a:off x="5638800" y="6019800"/>
          <a:ext cx="26050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104900" imgH="355600" progId="Equation.3">
                  <p:embed/>
                </p:oleObj>
              </mc:Choice>
              <mc:Fallback>
                <p:oleObj name="Equation" r:id="rId6" imgW="1104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19800"/>
                        <a:ext cx="26050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1209868" y="6225303"/>
            <a:ext cx="91242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cbb752rd0mg</a:t>
            </a:r>
          </a:p>
        </p:txBody>
      </p:sp>
    </p:spTree>
    <p:extLst>
      <p:ext uri="{BB962C8B-B14F-4D97-AF65-F5344CB8AC3E}">
        <p14:creationId xmlns:p14="http://schemas.microsoft.com/office/powerpoint/2010/main" val="3359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Sequence Alignment, Structure Alignment, Threading</a:t>
            </a: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>
            <p:ph idx="1"/>
          </p:nvPr>
        </p:nvGraphicFramePr>
        <p:xfrm>
          <a:off x="2968625" y="1752600"/>
          <a:ext cx="625475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Image" r:id="rId4" imgW="9760000" imgH="6777143" progId="Photoshop.Image.7">
                  <p:embed/>
                </p:oleObj>
              </mc:Choice>
              <mc:Fallback>
                <p:oleObj name="Image" r:id="rId4" imgW="9760000" imgH="677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1752600"/>
                        <a:ext cx="625475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1197168" y="6225303"/>
            <a:ext cx="91242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cbb752rd0mg</a:t>
            </a:r>
          </a:p>
        </p:txBody>
      </p:sp>
    </p:spTree>
    <p:extLst>
      <p:ext uri="{BB962C8B-B14F-4D97-AF65-F5344CB8AC3E}">
        <p14:creationId xmlns:p14="http://schemas.microsoft.com/office/powerpoint/2010/main" val="4153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Macintosh PowerPoint</Application>
  <PresentationFormat>Widescreen</PresentationFormat>
  <Paragraphs>15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Helvetica</vt:lpstr>
      <vt:lpstr>Symbol</vt:lpstr>
      <vt:lpstr>Office Theme</vt:lpstr>
      <vt:lpstr>Image</vt:lpstr>
      <vt:lpstr>Microsoft Equation</vt:lpstr>
      <vt:lpstr>Adobe Photoshop Image</vt:lpstr>
      <vt:lpstr>PowerPoint Presentation</vt:lpstr>
      <vt:lpstr>Creative application of dynamic programming to a new problem</vt:lpstr>
      <vt:lpstr>HMM algorithms are similar to those  in sequence alignment</vt:lpstr>
      <vt:lpstr>Sequence Alignment, Structure Alignment, Threading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2017-02-05T21:18:10Z</dcterms:created>
  <dcterms:modified xsi:type="dcterms:W3CDTF">2017-02-05T21:25:18Z</dcterms:modified>
</cp:coreProperties>
</file>