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300" d="100"/>
          <a:sy n="300" d="100"/>
        </p:scale>
        <p:origin x="1984" y="20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88FE-7D4D-374D-83CA-FDDA4809A94D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B034-496A-9941-95CD-00237930C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03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88FE-7D4D-374D-83CA-FDDA4809A94D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B034-496A-9941-95CD-00237930C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14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88FE-7D4D-374D-83CA-FDDA4809A94D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B034-496A-9941-95CD-00237930C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67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88FE-7D4D-374D-83CA-FDDA4809A94D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B034-496A-9941-95CD-00237930C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6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88FE-7D4D-374D-83CA-FDDA4809A94D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B034-496A-9941-95CD-00237930C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31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88FE-7D4D-374D-83CA-FDDA4809A94D}" type="datetimeFigureOut">
              <a:rPr lang="en-US" smtClean="0"/>
              <a:t>1/31/17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B034-496A-9941-95CD-00237930C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0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88FE-7D4D-374D-83CA-FDDA4809A94D}" type="datetimeFigureOut">
              <a:rPr lang="en-US" smtClean="0"/>
              <a:t>1/31/17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B034-496A-9941-95CD-00237930C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39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88FE-7D4D-374D-83CA-FDDA4809A94D}" type="datetimeFigureOut">
              <a:rPr lang="en-US" smtClean="0"/>
              <a:t>1/31/17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B034-496A-9941-95CD-00237930C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0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88FE-7D4D-374D-83CA-FDDA4809A94D}" type="datetimeFigureOut">
              <a:rPr lang="en-US" smtClean="0"/>
              <a:t>1/31/17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B034-496A-9941-95CD-00237930C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2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88FE-7D4D-374D-83CA-FDDA4809A94D}" type="datetimeFigureOut">
              <a:rPr lang="en-US" smtClean="0"/>
              <a:t>1/31/17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B034-496A-9941-95CD-00237930C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62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88FE-7D4D-374D-83CA-FDDA4809A94D}" type="datetimeFigureOut">
              <a:rPr lang="en-US" smtClean="0"/>
              <a:t>1/31/17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B034-496A-9941-95CD-00237930C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52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288FE-7D4D-374D-83CA-FDDA4809A94D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4B034-496A-9941-95CD-00237930C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35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ectangle 144"/>
          <p:cNvSpPr/>
          <p:nvPr/>
        </p:nvSpPr>
        <p:spPr>
          <a:xfrm>
            <a:off x="1605477" y="4073467"/>
            <a:ext cx="3601062" cy="1058074"/>
          </a:xfrm>
          <a:prstGeom prst="rect">
            <a:avLst/>
          </a:prstGeom>
          <a:solidFill>
            <a:schemeClr val="accent2">
              <a:lumMod val="20000"/>
              <a:lumOff val="80000"/>
              <a:alpha val="10000"/>
            </a:schemeClr>
          </a:solidFill>
          <a:ln>
            <a:solidFill>
              <a:srgbClr val="7F7F7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63547" y="1289188"/>
            <a:ext cx="3200400" cy="27699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Network rewiring and Expression data profiling</a:t>
            </a:r>
            <a:endParaRPr lang="en-US" sz="1200" dirty="0"/>
          </a:p>
        </p:txBody>
      </p:sp>
      <p:sp>
        <p:nvSpPr>
          <p:cNvPr id="73" name="Down Arrow 72"/>
          <p:cNvSpPr/>
          <p:nvPr/>
        </p:nvSpPr>
        <p:spPr>
          <a:xfrm>
            <a:off x="3305500" y="995491"/>
            <a:ext cx="91440" cy="27432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2362782" y="324822"/>
            <a:ext cx="377885" cy="230832"/>
            <a:chOff x="2253525" y="324822"/>
            <a:chExt cx="377885" cy="230832"/>
          </a:xfrm>
        </p:grpSpPr>
        <p:sp>
          <p:nvSpPr>
            <p:cNvPr id="46" name="Oval 45"/>
            <p:cNvSpPr/>
            <p:nvPr/>
          </p:nvSpPr>
          <p:spPr>
            <a:xfrm>
              <a:off x="2253525" y="333563"/>
              <a:ext cx="377885" cy="213350"/>
            </a:xfrm>
            <a:prstGeom prst="ellipse">
              <a:avLst/>
            </a:prstGeom>
            <a:solidFill>
              <a:srgbClr val="77933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266250" y="324822"/>
              <a:ext cx="35243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/>
                <a:t>TF1</a:t>
              </a:r>
              <a:endParaRPr lang="en-US" sz="9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048133" y="515377"/>
            <a:ext cx="428235" cy="230832"/>
            <a:chOff x="4125942" y="448979"/>
            <a:chExt cx="428235" cy="230832"/>
          </a:xfrm>
        </p:grpSpPr>
        <p:sp>
          <p:nvSpPr>
            <p:cNvPr id="27" name="Oval 26"/>
            <p:cNvSpPr/>
            <p:nvPr/>
          </p:nvSpPr>
          <p:spPr>
            <a:xfrm>
              <a:off x="4151117" y="457720"/>
              <a:ext cx="377885" cy="213350"/>
            </a:xfrm>
            <a:prstGeom prst="ellipse">
              <a:avLst/>
            </a:prstGeom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125942" y="448979"/>
              <a:ext cx="42823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/>
                <a:t>RBP3</a:t>
              </a:r>
              <a:endParaRPr lang="en-US" sz="9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806964" y="333563"/>
            <a:ext cx="428235" cy="230832"/>
            <a:chOff x="4125942" y="448979"/>
            <a:chExt cx="428235" cy="230832"/>
          </a:xfrm>
        </p:grpSpPr>
        <p:sp>
          <p:nvSpPr>
            <p:cNvPr id="31" name="Oval 30"/>
            <p:cNvSpPr/>
            <p:nvPr/>
          </p:nvSpPr>
          <p:spPr>
            <a:xfrm>
              <a:off x="4151117" y="457720"/>
              <a:ext cx="377885" cy="213350"/>
            </a:xfrm>
            <a:prstGeom prst="ellipse">
              <a:avLst/>
            </a:prstGeom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125942" y="448979"/>
              <a:ext cx="42823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/>
                <a:t>RBP1</a:t>
              </a:r>
              <a:endParaRPr lang="en-US" sz="9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268328" y="327558"/>
            <a:ext cx="428235" cy="230832"/>
            <a:chOff x="4125942" y="448979"/>
            <a:chExt cx="428235" cy="230832"/>
          </a:xfrm>
        </p:grpSpPr>
        <p:sp>
          <p:nvSpPr>
            <p:cNvPr id="34" name="Oval 33"/>
            <p:cNvSpPr/>
            <p:nvPr/>
          </p:nvSpPr>
          <p:spPr>
            <a:xfrm>
              <a:off x="4151117" y="457720"/>
              <a:ext cx="377885" cy="213350"/>
            </a:xfrm>
            <a:prstGeom prst="ellipse">
              <a:avLst/>
            </a:prstGeom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125942" y="448979"/>
              <a:ext cx="42823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/>
                <a:t>RBP4</a:t>
              </a:r>
              <a:endParaRPr lang="en-US" sz="9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648989" y="684088"/>
            <a:ext cx="428235" cy="230832"/>
            <a:chOff x="4125942" y="448979"/>
            <a:chExt cx="428235" cy="230832"/>
          </a:xfrm>
        </p:grpSpPr>
        <p:sp>
          <p:nvSpPr>
            <p:cNvPr id="37" name="Oval 36"/>
            <p:cNvSpPr/>
            <p:nvPr/>
          </p:nvSpPr>
          <p:spPr>
            <a:xfrm>
              <a:off x="4151117" y="457720"/>
              <a:ext cx="377885" cy="213350"/>
            </a:xfrm>
            <a:prstGeom prst="ellipse">
              <a:avLst/>
            </a:prstGeom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125942" y="448979"/>
              <a:ext cx="42823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/>
                <a:t>RBP2</a:t>
              </a:r>
              <a:endParaRPr lang="en-US" sz="900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807336" y="324822"/>
            <a:ext cx="377885" cy="230832"/>
            <a:chOff x="2253525" y="324822"/>
            <a:chExt cx="377885" cy="230832"/>
          </a:xfrm>
        </p:grpSpPr>
        <p:sp>
          <p:nvSpPr>
            <p:cNvPr id="59" name="Oval 58"/>
            <p:cNvSpPr/>
            <p:nvPr/>
          </p:nvSpPr>
          <p:spPr>
            <a:xfrm>
              <a:off x="2253525" y="333563"/>
              <a:ext cx="377885" cy="213350"/>
            </a:xfrm>
            <a:prstGeom prst="ellipse">
              <a:avLst/>
            </a:prstGeom>
            <a:solidFill>
              <a:srgbClr val="77933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260367" y="324822"/>
              <a:ext cx="36420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/>
                <a:t>TF2</a:t>
              </a:r>
              <a:endParaRPr lang="en-US" sz="900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186564" y="629622"/>
            <a:ext cx="377885" cy="230832"/>
            <a:chOff x="2253525" y="324822"/>
            <a:chExt cx="377885" cy="230832"/>
          </a:xfrm>
        </p:grpSpPr>
        <p:sp>
          <p:nvSpPr>
            <p:cNvPr id="62" name="Oval 61"/>
            <p:cNvSpPr/>
            <p:nvPr/>
          </p:nvSpPr>
          <p:spPr>
            <a:xfrm>
              <a:off x="2253525" y="333563"/>
              <a:ext cx="377885" cy="213350"/>
            </a:xfrm>
            <a:prstGeom prst="ellipse">
              <a:avLst/>
            </a:prstGeom>
            <a:solidFill>
              <a:srgbClr val="77933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266250" y="324822"/>
              <a:ext cx="35243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/>
                <a:t>TF3</a:t>
              </a:r>
              <a:endParaRPr lang="en-US" sz="900" dirty="0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2954091" y="577437"/>
            <a:ext cx="377885" cy="230832"/>
            <a:chOff x="2253525" y="324822"/>
            <a:chExt cx="377885" cy="230832"/>
          </a:xfrm>
        </p:grpSpPr>
        <p:sp>
          <p:nvSpPr>
            <p:cNvPr id="65" name="Oval 64"/>
            <p:cNvSpPr/>
            <p:nvPr/>
          </p:nvSpPr>
          <p:spPr>
            <a:xfrm>
              <a:off x="2253525" y="333563"/>
              <a:ext cx="377885" cy="213350"/>
            </a:xfrm>
            <a:prstGeom prst="ellipse">
              <a:avLst/>
            </a:prstGeom>
            <a:solidFill>
              <a:srgbClr val="77933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260367" y="324822"/>
              <a:ext cx="36420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/>
                <a:t>TF4</a:t>
              </a:r>
              <a:endParaRPr lang="en-US" sz="900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2581344" y="634208"/>
            <a:ext cx="377885" cy="230832"/>
            <a:chOff x="2253525" y="324822"/>
            <a:chExt cx="377885" cy="230832"/>
          </a:xfrm>
        </p:grpSpPr>
        <p:sp>
          <p:nvSpPr>
            <p:cNvPr id="68" name="Oval 67"/>
            <p:cNvSpPr/>
            <p:nvPr/>
          </p:nvSpPr>
          <p:spPr>
            <a:xfrm>
              <a:off x="2253525" y="333563"/>
              <a:ext cx="377885" cy="213350"/>
            </a:xfrm>
            <a:prstGeom prst="ellipse">
              <a:avLst/>
            </a:prstGeom>
            <a:solidFill>
              <a:srgbClr val="77933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266250" y="324822"/>
              <a:ext cx="35243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/>
                <a:t>TF5</a:t>
              </a:r>
              <a:endParaRPr lang="en-US" sz="900" dirty="0"/>
            </a:p>
          </p:txBody>
        </p:sp>
      </p:grpSp>
      <p:sp>
        <p:nvSpPr>
          <p:cNvPr id="74" name="Rectangle 73"/>
          <p:cNvSpPr/>
          <p:nvPr/>
        </p:nvSpPr>
        <p:spPr>
          <a:xfrm>
            <a:off x="1565679" y="231542"/>
            <a:ext cx="3601062" cy="718168"/>
          </a:xfrm>
          <a:prstGeom prst="rect">
            <a:avLst/>
          </a:prstGeom>
          <a:noFill/>
          <a:ln>
            <a:solidFill>
              <a:srgbClr val="7F7F7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1763547" y="2706587"/>
            <a:ext cx="3200400" cy="27699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BMR correction and somatic burdening analysis</a:t>
            </a:r>
            <a:endParaRPr lang="en-US" sz="1200" dirty="0"/>
          </a:p>
        </p:txBody>
      </p:sp>
      <p:grpSp>
        <p:nvGrpSpPr>
          <p:cNvPr id="116" name="Group 115"/>
          <p:cNvGrpSpPr/>
          <p:nvPr/>
        </p:nvGrpSpPr>
        <p:grpSpPr>
          <a:xfrm>
            <a:off x="1789689" y="1877584"/>
            <a:ext cx="3148117" cy="674466"/>
            <a:chOff x="1821252" y="2295064"/>
            <a:chExt cx="3148117" cy="674466"/>
          </a:xfrm>
        </p:grpSpPr>
        <p:grpSp>
          <p:nvGrpSpPr>
            <p:cNvPr id="108" name="Group 107"/>
            <p:cNvGrpSpPr/>
            <p:nvPr/>
          </p:nvGrpSpPr>
          <p:grpSpPr>
            <a:xfrm>
              <a:off x="2171990" y="2295064"/>
              <a:ext cx="2410784" cy="230832"/>
              <a:chOff x="2171990" y="2378532"/>
              <a:chExt cx="2410784" cy="230832"/>
            </a:xfrm>
          </p:grpSpPr>
          <p:grpSp>
            <p:nvGrpSpPr>
              <p:cNvPr id="70" name="Group 69"/>
              <p:cNvGrpSpPr/>
              <p:nvPr/>
            </p:nvGrpSpPr>
            <p:grpSpPr>
              <a:xfrm>
                <a:off x="2171990" y="2378532"/>
                <a:ext cx="377885" cy="230832"/>
                <a:chOff x="2253525" y="324822"/>
                <a:chExt cx="377885" cy="230832"/>
              </a:xfrm>
            </p:grpSpPr>
            <p:sp>
              <p:nvSpPr>
                <p:cNvPr id="71" name="Oval 70"/>
                <p:cNvSpPr/>
                <p:nvPr/>
              </p:nvSpPr>
              <p:spPr>
                <a:xfrm>
                  <a:off x="2253525" y="333563"/>
                  <a:ext cx="377885" cy="213350"/>
                </a:xfrm>
                <a:prstGeom prst="ellipse">
                  <a:avLst/>
                </a:prstGeom>
                <a:solidFill>
                  <a:srgbClr val="77933C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2" name="TextBox 71"/>
                <p:cNvSpPr txBox="1"/>
                <p:nvPr/>
              </p:nvSpPr>
              <p:spPr>
                <a:xfrm>
                  <a:off x="2266250" y="324822"/>
                  <a:ext cx="352436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900" dirty="0" smtClean="0"/>
                    <a:t>TF5</a:t>
                  </a:r>
                  <a:endParaRPr lang="en-US" sz="900" dirty="0"/>
                </a:p>
              </p:txBody>
            </p:sp>
          </p:grpSp>
          <p:grpSp>
            <p:nvGrpSpPr>
              <p:cNvPr id="83" name="Group 82"/>
              <p:cNvGrpSpPr/>
              <p:nvPr/>
            </p:nvGrpSpPr>
            <p:grpSpPr>
              <a:xfrm>
                <a:off x="2959661" y="2378532"/>
                <a:ext cx="377885" cy="230832"/>
                <a:chOff x="2253525" y="324822"/>
                <a:chExt cx="377885" cy="230832"/>
              </a:xfrm>
            </p:grpSpPr>
            <p:sp>
              <p:nvSpPr>
                <p:cNvPr id="84" name="Oval 83"/>
                <p:cNvSpPr/>
                <p:nvPr/>
              </p:nvSpPr>
              <p:spPr>
                <a:xfrm>
                  <a:off x="2253525" y="333563"/>
                  <a:ext cx="377885" cy="213350"/>
                </a:xfrm>
                <a:prstGeom prst="ellipse">
                  <a:avLst/>
                </a:prstGeom>
                <a:solidFill>
                  <a:srgbClr val="77933C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5" name="TextBox 84"/>
                <p:cNvSpPr txBox="1"/>
                <p:nvPr/>
              </p:nvSpPr>
              <p:spPr>
                <a:xfrm>
                  <a:off x="2266250" y="324822"/>
                  <a:ext cx="352436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900" dirty="0" smtClean="0"/>
                    <a:t>TF5</a:t>
                  </a:r>
                  <a:endParaRPr lang="en-US" sz="900" dirty="0"/>
                </a:p>
              </p:txBody>
            </p:sp>
          </p:grpSp>
          <p:grpSp>
            <p:nvGrpSpPr>
              <p:cNvPr id="86" name="Group 85"/>
              <p:cNvGrpSpPr/>
              <p:nvPr/>
            </p:nvGrpSpPr>
            <p:grpSpPr>
              <a:xfrm>
                <a:off x="3614661" y="2378532"/>
                <a:ext cx="377885" cy="230832"/>
                <a:chOff x="2253525" y="324822"/>
                <a:chExt cx="377885" cy="230832"/>
              </a:xfrm>
            </p:grpSpPr>
            <p:sp>
              <p:nvSpPr>
                <p:cNvPr id="87" name="Oval 86"/>
                <p:cNvSpPr/>
                <p:nvPr/>
              </p:nvSpPr>
              <p:spPr>
                <a:xfrm>
                  <a:off x="2253525" y="333563"/>
                  <a:ext cx="377885" cy="213350"/>
                </a:xfrm>
                <a:prstGeom prst="ellipse">
                  <a:avLst/>
                </a:prstGeom>
                <a:solidFill>
                  <a:srgbClr val="77933C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8" name="TextBox 87"/>
                <p:cNvSpPr txBox="1"/>
                <p:nvPr/>
              </p:nvSpPr>
              <p:spPr>
                <a:xfrm>
                  <a:off x="2266250" y="324822"/>
                  <a:ext cx="352436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900" dirty="0" smtClean="0"/>
                    <a:t>TF5</a:t>
                  </a:r>
                  <a:endParaRPr lang="en-US" sz="900" dirty="0"/>
                </a:p>
              </p:txBody>
            </p:sp>
          </p:grpSp>
          <p:grpSp>
            <p:nvGrpSpPr>
              <p:cNvPr id="89" name="Group 88"/>
              <p:cNvGrpSpPr/>
              <p:nvPr/>
            </p:nvGrpSpPr>
            <p:grpSpPr>
              <a:xfrm>
                <a:off x="4204889" y="2378532"/>
                <a:ext cx="377885" cy="230832"/>
                <a:chOff x="2253525" y="324822"/>
                <a:chExt cx="377885" cy="230832"/>
              </a:xfrm>
            </p:grpSpPr>
            <p:sp>
              <p:nvSpPr>
                <p:cNvPr id="90" name="Oval 89"/>
                <p:cNvSpPr/>
                <p:nvPr/>
              </p:nvSpPr>
              <p:spPr>
                <a:xfrm>
                  <a:off x="2253525" y="333563"/>
                  <a:ext cx="377885" cy="213350"/>
                </a:xfrm>
                <a:prstGeom prst="ellipse">
                  <a:avLst/>
                </a:prstGeom>
                <a:solidFill>
                  <a:srgbClr val="77933C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1" name="TextBox 90"/>
                <p:cNvSpPr txBox="1"/>
                <p:nvPr/>
              </p:nvSpPr>
              <p:spPr>
                <a:xfrm>
                  <a:off x="2266250" y="324822"/>
                  <a:ext cx="352436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900" dirty="0" smtClean="0"/>
                    <a:t>TF5</a:t>
                  </a:r>
                  <a:endParaRPr lang="en-US" sz="900" dirty="0"/>
                </a:p>
              </p:txBody>
            </p:sp>
          </p:grpSp>
        </p:grpSp>
        <p:sp>
          <p:nvSpPr>
            <p:cNvPr id="93" name="Isosceles Triangle 92"/>
            <p:cNvSpPr/>
            <p:nvPr/>
          </p:nvSpPr>
          <p:spPr>
            <a:xfrm>
              <a:off x="2249557" y="2724717"/>
              <a:ext cx="94683" cy="65584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Isosceles Triangle 96"/>
            <p:cNvSpPr/>
            <p:nvPr/>
          </p:nvSpPr>
          <p:spPr>
            <a:xfrm>
              <a:off x="2307274" y="2803061"/>
              <a:ext cx="94683" cy="65584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Isosceles Triangle 97"/>
            <p:cNvSpPr/>
            <p:nvPr/>
          </p:nvSpPr>
          <p:spPr>
            <a:xfrm>
              <a:off x="2398542" y="2724717"/>
              <a:ext cx="94683" cy="65584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Isosceles Triangle 98"/>
            <p:cNvSpPr/>
            <p:nvPr/>
          </p:nvSpPr>
          <p:spPr>
            <a:xfrm>
              <a:off x="3142870" y="2726935"/>
              <a:ext cx="94683" cy="65584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Isosceles Triangle 99"/>
            <p:cNvSpPr/>
            <p:nvPr/>
          </p:nvSpPr>
          <p:spPr>
            <a:xfrm>
              <a:off x="4339843" y="2726935"/>
              <a:ext cx="94683" cy="65584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Isosceles Triangle 100"/>
            <p:cNvSpPr/>
            <p:nvPr/>
          </p:nvSpPr>
          <p:spPr>
            <a:xfrm>
              <a:off x="3722882" y="2726935"/>
              <a:ext cx="94683" cy="65584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Isosceles Triangle 101"/>
            <p:cNvSpPr/>
            <p:nvPr/>
          </p:nvSpPr>
          <p:spPr>
            <a:xfrm>
              <a:off x="2398542" y="2803061"/>
              <a:ext cx="94683" cy="65584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Isosceles Triangle 102"/>
            <p:cNvSpPr/>
            <p:nvPr/>
          </p:nvSpPr>
          <p:spPr>
            <a:xfrm>
              <a:off x="2398542" y="2903946"/>
              <a:ext cx="94683" cy="65584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Isosceles Triangle 103"/>
            <p:cNvSpPr/>
            <p:nvPr/>
          </p:nvSpPr>
          <p:spPr>
            <a:xfrm>
              <a:off x="2276755" y="2903946"/>
              <a:ext cx="94683" cy="65584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5" name="Group 114"/>
            <p:cNvGrpSpPr/>
            <p:nvPr/>
          </p:nvGrpSpPr>
          <p:grpSpPr>
            <a:xfrm>
              <a:off x="1821252" y="2487459"/>
              <a:ext cx="3148117" cy="230832"/>
              <a:chOff x="1821252" y="2487459"/>
              <a:chExt cx="3148117" cy="230832"/>
            </a:xfrm>
          </p:grpSpPr>
          <p:cxnSp>
            <p:nvCxnSpPr>
              <p:cNvPr id="76" name="Straight Connector 75"/>
              <p:cNvCxnSpPr/>
              <p:nvPr/>
            </p:nvCxnSpPr>
            <p:spPr>
              <a:xfrm>
                <a:off x="1821252" y="2596913"/>
                <a:ext cx="3148117" cy="11925"/>
              </a:xfrm>
              <a:prstGeom prst="line">
                <a:avLst/>
              </a:prstGeom>
              <a:ln w="9525" cmpd="sng">
                <a:solidFill>
                  <a:srgbClr val="7F7F7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Rectangle 78"/>
              <p:cNvSpPr/>
              <p:nvPr/>
            </p:nvSpPr>
            <p:spPr>
              <a:xfrm>
                <a:off x="2218049" y="2529723"/>
                <a:ext cx="285766" cy="146304"/>
              </a:xfrm>
              <a:prstGeom prst="rect">
                <a:avLst/>
              </a:prstGeom>
              <a:pattFill prst="ltUpDiag">
                <a:fgClr>
                  <a:schemeClr val="tx1">
                    <a:lumMod val="50000"/>
                    <a:lumOff val="50000"/>
                  </a:schemeClr>
                </a:fgClr>
                <a:bgClr>
                  <a:prstClr val="white"/>
                </a:bgClr>
              </a:pattFill>
              <a:ln w="3175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005720" y="2529723"/>
                <a:ext cx="285766" cy="146304"/>
              </a:xfrm>
              <a:prstGeom prst="rect">
                <a:avLst/>
              </a:prstGeom>
              <a:pattFill prst="ltUpDiag">
                <a:fgClr>
                  <a:schemeClr val="tx1">
                    <a:lumMod val="50000"/>
                    <a:lumOff val="50000"/>
                  </a:schemeClr>
                </a:fgClr>
                <a:bgClr>
                  <a:prstClr val="white"/>
                </a:bgClr>
              </a:pattFill>
              <a:ln w="3175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3660720" y="2529723"/>
                <a:ext cx="285766" cy="146304"/>
              </a:xfrm>
              <a:prstGeom prst="rect">
                <a:avLst/>
              </a:prstGeom>
              <a:pattFill prst="ltUpDiag">
                <a:fgClr>
                  <a:schemeClr val="tx1">
                    <a:lumMod val="50000"/>
                    <a:lumOff val="50000"/>
                  </a:schemeClr>
                </a:fgClr>
                <a:bgClr>
                  <a:prstClr val="white"/>
                </a:bgClr>
              </a:pattFill>
              <a:ln w="3175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4250948" y="2529723"/>
                <a:ext cx="285766" cy="146304"/>
              </a:xfrm>
              <a:prstGeom prst="rect">
                <a:avLst/>
              </a:prstGeom>
              <a:pattFill prst="ltUpDiag">
                <a:fgClr>
                  <a:schemeClr val="tx1">
                    <a:lumMod val="50000"/>
                    <a:lumOff val="50000"/>
                  </a:schemeClr>
                </a:fgClr>
                <a:bgClr>
                  <a:prstClr val="white"/>
                </a:bgClr>
              </a:pattFill>
              <a:ln w="3175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2229033" y="2487459"/>
                <a:ext cx="297715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/>
                  <a:t>S1</a:t>
                </a:r>
                <a:endParaRPr lang="en-US" sz="900" dirty="0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3005720" y="2487459"/>
                <a:ext cx="297715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/>
                  <a:t>S2</a:t>
                </a:r>
                <a:endParaRPr lang="en-US" sz="900" dirty="0"/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>
                <a:off x="3660720" y="2487459"/>
                <a:ext cx="297715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/>
                  <a:t>S3</a:t>
                </a:r>
                <a:endParaRPr lang="en-US" sz="900" dirty="0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4218831" y="2487459"/>
                <a:ext cx="297715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/>
                  <a:t>S5</a:t>
                </a:r>
                <a:endParaRPr lang="en-US" sz="900" dirty="0"/>
              </a:p>
            </p:txBody>
          </p:sp>
        </p:grpSp>
      </p:grpSp>
      <p:graphicFrame>
        <p:nvGraphicFramePr>
          <p:cNvPr id="120" name="Table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728560"/>
              </p:ext>
            </p:extLst>
          </p:nvPr>
        </p:nvGraphicFramePr>
        <p:xfrm>
          <a:off x="2053551" y="3373653"/>
          <a:ext cx="2660348" cy="21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286"/>
                <a:gridCol w="165286"/>
                <a:gridCol w="208280"/>
                <a:gridCol w="246976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76523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</a:t>
                      </a:r>
                      <a:endParaRPr lang="en-US" sz="800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A</a:t>
                      </a:r>
                      <a:endParaRPr lang="en-US" sz="800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G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A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A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G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1" name="TextBox 120"/>
          <p:cNvSpPr txBox="1"/>
          <p:nvPr/>
        </p:nvSpPr>
        <p:spPr>
          <a:xfrm>
            <a:off x="1805808" y="4110126"/>
            <a:ext cx="3200400" cy="27699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Conservation Score and motif breaking score</a:t>
            </a:r>
            <a:endParaRPr lang="en-US" sz="1200" dirty="0"/>
          </a:p>
        </p:txBody>
      </p:sp>
      <p:grpSp>
        <p:nvGrpSpPr>
          <p:cNvPr id="130" name="Group 129"/>
          <p:cNvGrpSpPr/>
          <p:nvPr/>
        </p:nvGrpSpPr>
        <p:grpSpPr>
          <a:xfrm>
            <a:off x="2661836" y="3613207"/>
            <a:ext cx="1949393" cy="245182"/>
            <a:chOff x="2661836" y="4395982"/>
            <a:chExt cx="1949393" cy="245182"/>
          </a:xfrm>
        </p:grpSpPr>
        <p:sp>
          <p:nvSpPr>
            <p:cNvPr id="124" name="Isosceles Triangle 123"/>
            <p:cNvSpPr/>
            <p:nvPr/>
          </p:nvSpPr>
          <p:spPr>
            <a:xfrm>
              <a:off x="3925016" y="4395982"/>
              <a:ext cx="94683" cy="65584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Isosceles Triangle 124"/>
            <p:cNvSpPr/>
            <p:nvPr/>
          </p:nvSpPr>
          <p:spPr>
            <a:xfrm>
              <a:off x="4155177" y="4395982"/>
              <a:ext cx="94683" cy="65584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Isosceles Triangle 125"/>
            <p:cNvSpPr/>
            <p:nvPr/>
          </p:nvSpPr>
          <p:spPr>
            <a:xfrm>
              <a:off x="4516546" y="4395982"/>
              <a:ext cx="94683" cy="65584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9" name="Group 128"/>
            <p:cNvGrpSpPr/>
            <p:nvPr/>
          </p:nvGrpSpPr>
          <p:grpSpPr>
            <a:xfrm>
              <a:off x="2661836" y="4395982"/>
              <a:ext cx="94683" cy="245182"/>
              <a:chOff x="2661836" y="4395982"/>
              <a:chExt cx="94683" cy="245182"/>
            </a:xfrm>
          </p:grpSpPr>
          <p:sp>
            <p:nvSpPr>
              <p:cNvPr id="123" name="Isosceles Triangle 122"/>
              <p:cNvSpPr/>
              <p:nvPr/>
            </p:nvSpPr>
            <p:spPr>
              <a:xfrm>
                <a:off x="2661836" y="4395982"/>
                <a:ext cx="94683" cy="65584"/>
              </a:xfrm>
              <a:prstGeom prst="triangl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Isosceles Triangle 126"/>
              <p:cNvSpPr/>
              <p:nvPr/>
            </p:nvSpPr>
            <p:spPr>
              <a:xfrm>
                <a:off x="2661836" y="4485781"/>
                <a:ext cx="94683" cy="65584"/>
              </a:xfrm>
              <a:prstGeom prst="triangl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Isosceles Triangle 127"/>
              <p:cNvSpPr/>
              <p:nvPr/>
            </p:nvSpPr>
            <p:spPr>
              <a:xfrm>
                <a:off x="2661836" y="4575580"/>
                <a:ext cx="94683" cy="65584"/>
              </a:xfrm>
              <a:prstGeom prst="triangl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32" name="Isosceles Triangle 131"/>
          <p:cNvSpPr/>
          <p:nvPr/>
        </p:nvSpPr>
        <p:spPr>
          <a:xfrm>
            <a:off x="2663511" y="3607088"/>
            <a:ext cx="94683" cy="65584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3" name="Table 1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68445"/>
              </p:ext>
            </p:extLst>
          </p:nvPr>
        </p:nvGraphicFramePr>
        <p:xfrm>
          <a:off x="2095182" y="4763726"/>
          <a:ext cx="2621652" cy="21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286"/>
                <a:gridCol w="165286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76523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</a:t>
                      </a:r>
                      <a:endParaRPr lang="en-US" sz="800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A</a:t>
                      </a:r>
                      <a:endParaRPr lang="en-US" sz="800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G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A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A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G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7" name="Down Arrow 136"/>
          <p:cNvSpPr/>
          <p:nvPr/>
        </p:nvSpPr>
        <p:spPr>
          <a:xfrm>
            <a:off x="3305500" y="1669741"/>
            <a:ext cx="91440" cy="27432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Down Arrow 137"/>
          <p:cNvSpPr/>
          <p:nvPr/>
        </p:nvSpPr>
        <p:spPr>
          <a:xfrm>
            <a:off x="3305500" y="2343991"/>
            <a:ext cx="91440" cy="27432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Down Arrow 138"/>
          <p:cNvSpPr/>
          <p:nvPr/>
        </p:nvSpPr>
        <p:spPr>
          <a:xfrm>
            <a:off x="3299352" y="3644461"/>
            <a:ext cx="91440" cy="27432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Down Arrow 139"/>
          <p:cNvSpPr/>
          <p:nvPr/>
        </p:nvSpPr>
        <p:spPr>
          <a:xfrm>
            <a:off x="3308100" y="4440476"/>
            <a:ext cx="91440" cy="27432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Down Arrow 140"/>
          <p:cNvSpPr/>
          <p:nvPr/>
        </p:nvSpPr>
        <p:spPr>
          <a:xfrm>
            <a:off x="3318027" y="3031481"/>
            <a:ext cx="91440" cy="27432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1596409" y="1159416"/>
            <a:ext cx="3601062" cy="1392634"/>
          </a:xfrm>
          <a:prstGeom prst="rect">
            <a:avLst/>
          </a:prstGeom>
          <a:solidFill>
            <a:schemeClr val="accent2">
              <a:lumMod val="20000"/>
              <a:lumOff val="80000"/>
              <a:alpha val="10000"/>
            </a:schemeClr>
          </a:solidFill>
          <a:ln>
            <a:solidFill>
              <a:srgbClr val="7F7F7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1592245" y="2668626"/>
            <a:ext cx="3601062" cy="1189763"/>
          </a:xfrm>
          <a:prstGeom prst="rect">
            <a:avLst/>
          </a:prstGeom>
          <a:solidFill>
            <a:schemeClr val="accent2">
              <a:lumMod val="20000"/>
              <a:lumOff val="80000"/>
              <a:alpha val="10000"/>
            </a:schemeClr>
          </a:solidFill>
          <a:ln>
            <a:solidFill>
              <a:srgbClr val="7F7F7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03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2689" y="4359221"/>
            <a:ext cx="3601062" cy="936890"/>
          </a:xfrm>
          <a:prstGeom prst="rect">
            <a:avLst/>
          </a:prstGeom>
          <a:solidFill>
            <a:schemeClr val="accent4">
              <a:lumMod val="40000"/>
              <a:lumOff val="60000"/>
              <a:alpha val="30000"/>
            </a:schemeClr>
          </a:solidFill>
          <a:ln>
            <a:solidFill>
              <a:srgbClr val="7F7F7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1592689" y="2846426"/>
            <a:ext cx="3601062" cy="1189763"/>
          </a:xfrm>
          <a:prstGeom prst="rect">
            <a:avLst/>
          </a:prstGeom>
          <a:solidFill>
            <a:schemeClr val="accent3">
              <a:lumMod val="40000"/>
              <a:lumOff val="60000"/>
              <a:alpha val="30000"/>
            </a:schemeClr>
          </a:solidFill>
          <a:ln>
            <a:solidFill>
              <a:srgbClr val="7F7F7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1592689" y="1172116"/>
            <a:ext cx="3601062" cy="1392634"/>
          </a:xfrm>
          <a:prstGeom prst="rect">
            <a:avLst/>
          </a:prstGeom>
          <a:solidFill>
            <a:schemeClr val="accent2">
              <a:lumMod val="20000"/>
              <a:lumOff val="80000"/>
              <a:alpha val="30000"/>
            </a:schemeClr>
          </a:solidFill>
          <a:ln>
            <a:solidFill>
              <a:srgbClr val="7F7F7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63547" y="1289188"/>
            <a:ext cx="3200400" cy="27699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Network rewiring and Expression data profiling</a:t>
            </a:r>
            <a:endParaRPr lang="en-US" sz="1200" dirty="0"/>
          </a:p>
        </p:txBody>
      </p:sp>
      <p:sp>
        <p:nvSpPr>
          <p:cNvPr id="4" name="Down Arrow 3"/>
          <p:cNvSpPr/>
          <p:nvPr/>
        </p:nvSpPr>
        <p:spPr>
          <a:xfrm>
            <a:off x="3329527" y="995491"/>
            <a:ext cx="91440" cy="27432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592689" y="231542"/>
            <a:ext cx="3601062" cy="718168"/>
          </a:xfrm>
          <a:prstGeom prst="rect">
            <a:avLst/>
          </a:prstGeom>
          <a:noFill/>
          <a:ln>
            <a:solidFill>
              <a:srgbClr val="7F7F7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763547" y="2884387"/>
            <a:ext cx="3200400" cy="27699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BMR correction and somatic burdening analysis</a:t>
            </a:r>
            <a:endParaRPr lang="en-US" sz="1200" dirty="0"/>
          </a:p>
        </p:txBody>
      </p:sp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017293"/>
              </p:ext>
            </p:extLst>
          </p:nvPr>
        </p:nvGraphicFramePr>
        <p:xfrm>
          <a:off x="2053551" y="3558068"/>
          <a:ext cx="2660348" cy="21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286"/>
                <a:gridCol w="165286"/>
                <a:gridCol w="208280"/>
                <a:gridCol w="246976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76523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</a:t>
                      </a:r>
                      <a:endParaRPr lang="en-US" sz="800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A</a:t>
                      </a:r>
                      <a:endParaRPr lang="en-US" sz="800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G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A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A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G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1919589" y="4420226"/>
            <a:ext cx="2972839" cy="27699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Conservation </a:t>
            </a:r>
            <a:r>
              <a:rPr lang="en-US" sz="1200" dirty="0" smtClean="0"/>
              <a:t>score </a:t>
            </a:r>
            <a:r>
              <a:rPr lang="en-US" sz="1200" dirty="0" smtClean="0"/>
              <a:t>and motif breaking score</a:t>
            </a:r>
            <a:endParaRPr lang="en-US" sz="1200" dirty="0"/>
          </a:p>
        </p:txBody>
      </p:sp>
      <p:graphicFrame>
        <p:nvGraphicFramePr>
          <p:cNvPr id="78" name="Table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558587"/>
              </p:ext>
            </p:extLst>
          </p:nvPr>
        </p:nvGraphicFramePr>
        <p:xfrm>
          <a:off x="2095182" y="4941526"/>
          <a:ext cx="2621652" cy="21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286"/>
                <a:gridCol w="165286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76523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</a:t>
                      </a:r>
                      <a:endParaRPr lang="en-US" sz="800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A</a:t>
                      </a:r>
                      <a:endParaRPr lang="en-US" sz="800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G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A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A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G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9" name="Down Arrow 78"/>
          <p:cNvSpPr/>
          <p:nvPr/>
        </p:nvSpPr>
        <p:spPr>
          <a:xfrm>
            <a:off x="3329527" y="1669741"/>
            <a:ext cx="91440" cy="27432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Down Arrow 79"/>
          <p:cNvSpPr/>
          <p:nvPr/>
        </p:nvSpPr>
        <p:spPr>
          <a:xfrm>
            <a:off x="3329527" y="2343991"/>
            <a:ext cx="91440" cy="27432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Down Arrow 80"/>
          <p:cNvSpPr/>
          <p:nvPr/>
        </p:nvSpPr>
        <p:spPr>
          <a:xfrm>
            <a:off x="3329527" y="3822261"/>
            <a:ext cx="91440" cy="27432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Down Arrow 81"/>
          <p:cNvSpPr/>
          <p:nvPr/>
        </p:nvSpPr>
        <p:spPr>
          <a:xfrm>
            <a:off x="3329527" y="4697656"/>
            <a:ext cx="91440" cy="27432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Down Arrow 82"/>
          <p:cNvSpPr/>
          <p:nvPr/>
        </p:nvSpPr>
        <p:spPr>
          <a:xfrm>
            <a:off x="3329527" y="3209281"/>
            <a:ext cx="91440" cy="27432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3" name="Group 132"/>
          <p:cNvGrpSpPr/>
          <p:nvPr/>
        </p:nvGrpSpPr>
        <p:grpSpPr>
          <a:xfrm>
            <a:off x="3648989" y="316081"/>
            <a:ext cx="1176357" cy="598839"/>
            <a:chOff x="3648989" y="316081"/>
            <a:chExt cx="1176357" cy="598839"/>
          </a:xfrm>
        </p:grpSpPr>
        <p:sp>
          <p:nvSpPr>
            <p:cNvPr id="18" name="Oval 17"/>
            <p:cNvSpPr/>
            <p:nvPr/>
          </p:nvSpPr>
          <p:spPr>
            <a:xfrm>
              <a:off x="3674164" y="692829"/>
              <a:ext cx="377885" cy="213350"/>
            </a:xfrm>
            <a:prstGeom prst="ellipse">
              <a:avLst/>
            </a:prstGeom>
            <a:solidFill>
              <a:schemeClr val="bg1">
                <a:lumMod val="50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648989" y="684088"/>
              <a:ext cx="42823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/>
                <a:t>RBP2</a:t>
              </a:r>
              <a:endParaRPr lang="en-US" sz="900" dirty="0"/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3826564" y="316081"/>
              <a:ext cx="428235" cy="230832"/>
              <a:chOff x="3826564" y="316081"/>
              <a:chExt cx="428235" cy="230832"/>
            </a:xfrm>
          </p:grpSpPr>
          <p:sp>
            <p:nvSpPr>
              <p:cNvPr id="86" name="Oval 85"/>
              <p:cNvSpPr/>
              <p:nvPr/>
            </p:nvSpPr>
            <p:spPr>
              <a:xfrm>
                <a:off x="3851739" y="324822"/>
                <a:ext cx="377885" cy="213350"/>
              </a:xfrm>
              <a:prstGeom prst="ellipse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3826564" y="316081"/>
                <a:ext cx="428235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0" dirty="0" smtClean="0"/>
                  <a:t>RBP1</a:t>
                </a:r>
                <a:endParaRPr lang="en-US" sz="900" dirty="0"/>
              </a:p>
            </p:txBody>
          </p:sp>
        </p:grpSp>
        <p:sp>
          <p:nvSpPr>
            <p:cNvPr id="88" name="Oval 87"/>
            <p:cNvSpPr/>
            <p:nvPr/>
          </p:nvSpPr>
          <p:spPr>
            <a:xfrm>
              <a:off x="4422286" y="555654"/>
              <a:ext cx="377885" cy="213350"/>
            </a:xfrm>
            <a:prstGeom prst="ellipse">
              <a:avLst/>
            </a:prstGeom>
            <a:solidFill>
              <a:schemeClr val="bg1">
                <a:lumMod val="50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397111" y="546913"/>
              <a:ext cx="42823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/>
                <a:t>RBP4</a:t>
              </a:r>
              <a:endParaRPr lang="en-US" sz="900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4014276" y="577437"/>
              <a:ext cx="377885" cy="213350"/>
            </a:xfrm>
            <a:prstGeom prst="ellipse">
              <a:avLst/>
            </a:prstGeom>
            <a:solidFill>
              <a:schemeClr val="bg1">
                <a:lumMod val="50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3989101" y="568696"/>
              <a:ext cx="42823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/>
                <a:t>RBP3</a:t>
              </a:r>
              <a:endParaRPr lang="en-US" sz="900" dirty="0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1963919" y="316081"/>
            <a:ext cx="973773" cy="633629"/>
            <a:chOff x="1963919" y="316081"/>
            <a:chExt cx="973773" cy="633629"/>
          </a:xfrm>
        </p:grpSpPr>
        <p:sp>
          <p:nvSpPr>
            <p:cNvPr id="107" name="Oval 106"/>
            <p:cNvSpPr/>
            <p:nvPr/>
          </p:nvSpPr>
          <p:spPr>
            <a:xfrm>
              <a:off x="2283309" y="727619"/>
              <a:ext cx="377885" cy="213350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296034" y="718878"/>
              <a:ext cx="35243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/>
                <a:t>TF5</a:t>
              </a:r>
              <a:endParaRPr lang="en-US" sz="900" dirty="0"/>
            </a:p>
          </p:txBody>
        </p:sp>
        <p:grpSp>
          <p:nvGrpSpPr>
            <p:cNvPr id="94" name="Group 93"/>
            <p:cNvGrpSpPr/>
            <p:nvPr/>
          </p:nvGrpSpPr>
          <p:grpSpPr>
            <a:xfrm>
              <a:off x="1963919" y="337864"/>
              <a:ext cx="377885" cy="230832"/>
              <a:chOff x="3851739" y="316081"/>
              <a:chExt cx="377885" cy="230832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3851739" y="324822"/>
                <a:ext cx="377885" cy="213350"/>
              </a:xfrm>
              <a:prstGeom prst="ellipse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3864464" y="316081"/>
                <a:ext cx="35243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0" dirty="0" smtClean="0"/>
                  <a:t>TF1</a:t>
                </a:r>
                <a:endParaRPr lang="en-US" sz="900" dirty="0"/>
              </a:p>
            </p:txBody>
          </p:sp>
        </p:grpSp>
        <p:grpSp>
          <p:nvGrpSpPr>
            <p:cNvPr id="97" name="Group 96"/>
            <p:cNvGrpSpPr/>
            <p:nvPr/>
          </p:nvGrpSpPr>
          <p:grpSpPr>
            <a:xfrm>
              <a:off x="2395569" y="316081"/>
              <a:ext cx="377885" cy="230832"/>
              <a:chOff x="3851739" y="316081"/>
              <a:chExt cx="377885" cy="230832"/>
            </a:xfrm>
          </p:grpSpPr>
          <p:sp>
            <p:nvSpPr>
              <p:cNvPr id="98" name="Oval 97"/>
              <p:cNvSpPr/>
              <p:nvPr/>
            </p:nvSpPr>
            <p:spPr>
              <a:xfrm>
                <a:off x="3851739" y="324822"/>
                <a:ext cx="377885" cy="213350"/>
              </a:xfrm>
              <a:prstGeom prst="ellipse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3858581" y="316081"/>
                <a:ext cx="36420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0" dirty="0" smtClean="0"/>
                  <a:t>TF2</a:t>
                </a:r>
                <a:endParaRPr lang="en-US" sz="900" dirty="0"/>
              </a:p>
            </p:txBody>
          </p:sp>
        </p:grpSp>
        <p:grpSp>
          <p:nvGrpSpPr>
            <p:cNvPr id="100" name="Group 99"/>
            <p:cNvGrpSpPr/>
            <p:nvPr/>
          </p:nvGrpSpPr>
          <p:grpSpPr>
            <a:xfrm>
              <a:off x="1974908" y="575156"/>
              <a:ext cx="377885" cy="230832"/>
              <a:chOff x="3851739" y="316081"/>
              <a:chExt cx="377885" cy="230832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3851739" y="324822"/>
                <a:ext cx="377885" cy="213350"/>
              </a:xfrm>
              <a:prstGeom prst="ellipse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3864464" y="316081"/>
                <a:ext cx="35243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0" dirty="0" smtClean="0"/>
                  <a:t>TF3</a:t>
                </a:r>
                <a:endParaRPr lang="en-US" sz="900" dirty="0"/>
              </a:p>
            </p:txBody>
          </p:sp>
        </p:grpSp>
        <p:grpSp>
          <p:nvGrpSpPr>
            <p:cNvPr id="103" name="Group 102"/>
            <p:cNvGrpSpPr/>
            <p:nvPr/>
          </p:nvGrpSpPr>
          <p:grpSpPr>
            <a:xfrm>
              <a:off x="2559807" y="538172"/>
              <a:ext cx="377885" cy="230832"/>
              <a:chOff x="3851739" y="316081"/>
              <a:chExt cx="377885" cy="230832"/>
            </a:xfrm>
          </p:grpSpPr>
          <p:sp>
            <p:nvSpPr>
              <p:cNvPr id="104" name="Oval 103"/>
              <p:cNvSpPr/>
              <p:nvPr/>
            </p:nvSpPr>
            <p:spPr>
              <a:xfrm>
                <a:off x="3851739" y="324822"/>
                <a:ext cx="377885" cy="213350"/>
              </a:xfrm>
              <a:prstGeom prst="ellipse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3858581" y="316081"/>
                <a:ext cx="36420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0" dirty="0" smtClean="0"/>
                  <a:t>TF4</a:t>
                </a:r>
                <a:endParaRPr lang="en-US" sz="900" dirty="0"/>
              </a:p>
            </p:txBody>
          </p:sp>
        </p:grpSp>
      </p:grpSp>
      <p:grpSp>
        <p:nvGrpSpPr>
          <p:cNvPr id="134" name="Group 133"/>
          <p:cNvGrpSpPr/>
          <p:nvPr/>
        </p:nvGrpSpPr>
        <p:grpSpPr>
          <a:xfrm>
            <a:off x="1789689" y="1849772"/>
            <a:ext cx="3148117" cy="702278"/>
            <a:chOff x="1789689" y="1849772"/>
            <a:chExt cx="3148117" cy="702278"/>
          </a:xfrm>
        </p:grpSpPr>
        <p:sp>
          <p:nvSpPr>
            <p:cNvPr id="47" name="Rectangle 46"/>
            <p:cNvSpPr/>
            <p:nvPr/>
          </p:nvSpPr>
          <p:spPr>
            <a:xfrm>
              <a:off x="2186486" y="2112243"/>
              <a:ext cx="285766" cy="146304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31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97470" y="2069979"/>
              <a:ext cx="29771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S1</a:t>
              </a:r>
              <a:endParaRPr lang="en-US" sz="900" dirty="0"/>
            </a:p>
          </p:txBody>
        </p:sp>
        <p:sp>
          <p:nvSpPr>
            <p:cNvPr id="36" name="Isosceles Triangle 35"/>
            <p:cNvSpPr/>
            <p:nvPr/>
          </p:nvSpPr>
          <p:spPr>
            <a:xfrm>
              <a:off x="2217994" y="2307237"/>
              <a:ext cx="94683" cy="65584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Isosceles Triangle 36"/>
            <p:cNvSpPr/>
            <p:nvPr/>
          </p:nvSpPr>
          <p:spPr>
            <a:xfrm>
              <a:off x="2275711" y="2385581"/>
              <a:ext cx="94683" cy="65584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Isosceles Triangle 37"/>
            <p:cNvSpPr/>
            <p:nvPr/>
          </p:nvSpPr>
          <p:spPr>
            <a:xfrm>
              <a:off x="2366979" y="2307237"/>
              <a:ext cx="94683" cy="65584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Isosceles Triangle 38"/>
            <p:cNvSpPr/>
            <p:nvPr/>
          </p:nvSpPr>
          <p:spPr>
            <a:xfrm>
              <a:off x="3111307" y="2309455"/>
              <a:ext cx="94683" cy="65584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Isosceles Triangle 39"/>
            <p:cNvSpPr/>
            <p:nvPr/>
          </p:nvSpPr>
          <p:spPr>
            <a:xfrm>
              <a:off x="4308280" y="2309455"/>
              <a:ext cx="94683" cy="65584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Isosceles Triangle 40"/>
            <p:cNvSpPr/>
            <p:nvPr/>
          </p:nvSpPr>
          <p:spPr>
            <a:xfrm>
              <a:off x="3691319" y="2309455"/>
              <a:ext cx="94683" cy="65584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Isosceles Triangle 41"/>
            <p:cNvSpPr/>
            <p:nvPr/>
          </p:nvSpPr>
          <p:spPr>
            <a:xfrm>
              <a:off x="2366979" y="2385581"/>
              <a:ext cx="94683" cy="65584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Isosceles Triangle 42"/>
            <p:cNvSpPr/>
            <p:nvPr/>
          </p:nvSpPr>
          <p:spPr>
            <a:xfrm>
              <a:off x="2366979" y="2486466"/>
              <a:ext cx="94683" cy="65584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Isosceles Triangle 43"/>
            <p:cNvSpPr/>
            <p:nvPr/>
          </p:nvSpPr>
          <p:spPr>
            <a:xfrm>
              <a:off x="2245192" y="2486466"/>
              <a:ext cx="94683" cy="65584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1789689" y="2179433"/>
              <a:ext cx="3148117" cy="11925"/>
            </a:xfrm>
            <a:prstGeom prst="line">
              <a:avLst/>
            </a:prstGeom>
            <a:ln w="9525" cmpd="sng"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2974157" y="2112243"/>
              <a:ext cx="285766" cy="146304"/>
            </a:xfrm>
            <a:prstGeom prst="rect">
              <a:avLst/>
            </a:prstGeom>
            <a:pattFill prst="ltUpDiag">
              <a:fgClr>
                <a:schemeClr val="tx1">
                  <a:lumMod val="50000"/>
                  <a:lumOff val="50000"/>
                </a:schemeClr>
              </a:fgClr>
              <a:bgClr>
                <a:prstClr val="white"/>
              </a:bgClr>
            </a:pattFill>
            <a:ln w="31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629157" y="2112243"/>
              <a:ext cx="285766" cy="146304"/>
            </a:xfrm>
            <a:prstGeom prst="rect">
              <a:avLst/>
            </a:prstGeom>
            <a:pattFill prst="ltUpDiag">
              <a:fgClr>
                <a:schemeClr val="tx1">
                  <a:lumMod val="50000"/>
                  <a:lumOff val="50000"/>
                </a:schemeClr>
              </a:fgClr>
              <a:bgClr>
                <a:prstClr val="white"/>
              </a:bgClr>
            </a:pattFill>
            <a:ln w="31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219385" y="2112243"/>
              <a:ext cx="285766" cy="146304"/>
            </a:xfrm>
            <a:prstGeom prst="rect">
              <a:avLst/>
            </a:prstGeom>
            <a:pattFill prst="ltUpDiag">
              <a:fgClr>
                <a:schemeClr val="tx1">
                  <a:lumMod val="50000"/>
                  <a:lumOff val="50000"/>
                </a:schemeClr>
              </a:fgClr>
              <a:bgClr>
                <a:prstClr val="white"/>
              </a:bgClr>
            </a:pattFill>
            <a:ln w="31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974157" y="2069979"/>
              <a:ext cx="29771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S2</a:t>
              </a:r>
              <a:endParaRPr lang="en-US" sz="9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629157" y="2069979"/>
              <a:ext cx="29771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S3</a:t>
              </a:r>
              <a:endParaRPr lang="en-US" sz="9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187268" y="2069979"/>
              <a:ext cx="29771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S5</a:t>
              </a:r>
              <a:endParaRPr lang="en-US" sz="900" dirty="0"/>
            </a:p>
          </p:txBody>
        </p:sp>
        <p:grpSp>
          <p:nvGrpSpPr>
            <p:cNvPr id="112" name="Group 111"/>
            <p:cNvGrpSpPr/>
            <p:nvPr/>
          </p:nvGrpSpPr>
          <p:grpSpPr>
            <a:xfrm>
              <a:off x="2922364" y="1849772"/>
              <a:ext cx="377885" cy="230832"/>
              <a:chOff x="3851739" y="316081"/>
              <a:chExt cx="377885" cy="230832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3851739" y="324822"/>
                <a:ext cx="377885" cy="213350"/>
              </a:xfrm>
              <a:prstGeom prst="ellipse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3864464" y="316081"/>
                <a:ext cx="35243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0" dirty="0" smtClean="0"/>
                  <a:t>TF5</a:t>
                </a:r>
                <a:endParaRPr lang="en-US" sz="900" dirty="0"/>
              </a:p>
            </p:txBody>
          </p:sp>
        </p:grpSp>
        <p:grpSp>
          <p:nvGrpSpPr>
            <p:cNvPr id="115" name="Group 114"/>
            <p:cNvGrpSpPr/>
            <p:nvPr/>
          </p:nvGrpSpPr>
          <p:grpSpPr>
            <a:xfrm>
              <a:off x="3548027" y="1849772"/>
              <a:ext cx="377885" cy="230832"/>
              <a:chOff x="3851739" y="316081"/>
              <a:chExt cx="377885" cy="230832"/>
            </a:xfrm>
          </p:grpSpPr>
          <p:sp>
            <p:nvSpPr>
              <p:cNvPr id="116" name="Oval 115"/>
              <p:cNvSpPr/>
              <p:nvPr/>
            </p:nvSpPr>
            <p:spPr>
              <a:xfrm>
                <a:off x="3851739" y="324822"/>
                <a:ext cx="377885" cy="213350"/>
              </a:xfrm>
              <a:prstGeom prst="ellipse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3864464" y="316081"/>
                <a:ext cx="35243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0" dirty="0" smtClean="0"/>
                  <a:t>TF5</a:t>
                </a:r>
                <a:endParaRPr lang="en-US" sz="900" dirty="0"/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4180352" y="1849772"/>
              <a:ext cx="377885" cy="230832"/>
              <a:chOff x="3851739" y="316081"/>
              <a:chExt cx="377885" cy="230832"/>
            </a:xfrm>
          </p:grpSpPr>
          <p:sp>
            <p:nvSpPr>
              <p:cNvPr id="119" name="Oval 118"/>
              <p:cNvSpPr/>
              <p:nvPr/>
            </p:nvSpPr>
            <p:spPr>
              <a:xfrm>
                <a:off x="3851739" y="324822"/>
                <a:ext cx="377885" cy="213350"/>
              </a:xfrm>
              <a:prstGeom prst="ellipse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3864464" y="316081"/>
                <a:ext cx="35243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0" dirty="0" smtClean="0"/>
                  <a:t>TF5</a:t>
                </a:r>
                <a:endParaRPr lang="en-US" sz="900" dirty="0"/>
              </a:p>
            </p:txBody>
          </p:sp>
        </p:grpSp>
        <p:grpSp>
          <p:nvGrpSpPr>
            <p:cNvPr id="121" name="Group 120"/>
            <p:cNvGrpSpPr/>
            <p:nvPr/>
          </p:nvGrpSpPr>
          <p:grpSpPr>
            <a:xfrm>
              <a:off x="2140137" y="1849772"/>
              <a:ext cx="377885" cy="230832"/>
              <a:chOff x="3851739" y="316081"/>
              <a:chExt cx="377885" cy="230832"/>
            </a:xfrm>
          </p:grpSpPr>
          <p:sp>
            <p:nvSpPr>
              <p:cNvPr id="122" name="Oval 121"/>
              <p:cNvSpPr/>
              <p:nvPr/>
            </p:nvSpPr>
            <p:spPr>
              <a:xfrm>
                <a:off x="3851739" y="324822"/>
                <a:ext cx="377885" cy="213350"/>
              </a:xfrm>
              <a:prstGeom prst="ellipse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3864464" y="316081"/>
                <a:ext cx="35243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0" dirty="0" smtClean="0"/>
                  <a:t>TF5</a:t>
                </a:r>
                <a:endParaRPr lang="en-US" sz="900" dirty="0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1644415" y="3541638"/>
            <a:ext cx="3394352" cy="494551"/>
            <a:chOff x="1644415" y="3541638"/>
            <a:chExt cx="3394352" cy="494551"/>
          </a:xfrm>
        </p:grpSpPr>
        <p:grpSp>
          <p:nvGrpSpPr>
            <p:cNvPr id="69" name="Group 68"/>
            <p:cNvGrpSpPr/>
            <p:nvPr/>
          </p:nvGrpSpPr>
          <p:grpSpPr>
            <a:xfrm>
              <a:off x="2661836" y="3791007"/>
              <a:ext cx="1949393" cy="245182"/>
              <a:chOff x="2661836" y="4395982"/>
              <a:chExt cx="1949393" cy="245182"/>
            </a:xfrm>
          </p:grpSpPr>
          <p:sp>
            <p:nvSpPr>
              <p:cNvPr id="70" name="Isosceles Triangle 69"/>
              <p:cNvSpPr/>
              <p:nvPr/>
            </p:nvSpPr>
            <p:spPr>
              <a:xfrm>
                <a:off x="3925016" y="4395982"/>
                <a:ext cx="94683" cy="65584"/>
              </a:xfrm>
              <a:prstGeom prst="triangl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Isosceles Triangle 70"/>
              <p:cNvSpPr/>
              <p:nvPr/>
            </p:nvSpPr>
            <p:spPr>
              <a:xfrm>
                <a:off x="4155177" y="4395982"/>
                <a:ext cx="94683" cy="65584"/>
              </a:xfrm>
              <a:prstGeom prst="triangl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Isosceles Triangle 71"/>
              <p:cNvSpPr/>
              <p:nvPr/>
            </p:nvSpPr>
            <p:spPr>
              <a:xfrm>
                <a:off x="4516546" y="4395982"/>
                <a:ext cx="94683" cy="65584"/>
              </a:xfrm>
              <a:prstGeom prst="triangl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3" name="Group 72"/>
              <p:cNvGrpSpPr/>
              <p:nvPr/>
            </p:nvGrpSpPr>
            <p:grpSpPr>
              <a:xfrm>
                <a:off x="2661836" y="4395982"/>
                <a:ext cx="94683" cy="245182"/>
                <a:chOff x="2661836" y="4395982"/>
                <a:chExt cx="94683" cy="245182"/>
              </a:xfrm>
            </p:grpSpPr>
            <p:sp>
              <p:nvSpPr>
                <p:cNvPr id="74" name="Isosceles Triangle 73"/>
                <p:cNvSpPr/>
                <p:nvPr/>
              </p:nvSpPr>
              <p:spPr>
                <a:xfrm>
                  <a:off x="2661836" y="4395982"/>
                  <a:ext cx="94683" cy="65584"/>
                </a:xfrm>
                <a:prstGeom prst="triangl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Isosceles Triangle 74"/>
                <p:cNvSpPr/>
                <p:nvPr/>
              </p:nvSpPr>
              <p:spPr>
                <a:xfrm>
                  <a:off x="2661836" y="4485781"/>
                  <a:ext cx="94683" cy="65584"/>
                </a:xfrm>
                <a:prstGeom prst="triangl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Isosceles Triangle 75"/>
                <p:cNvSpPr/>
                <p:nvPr/>
              </p:nvSpPr>
              <p:spPr>
                <a:xfrm>
                  <a:off x="2661836" y="4575580"/>
                  <a:ext cx="94683" cy="65584"/>
                </a:xfrm>
                <a:prstGeom prst="triangl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7" name="Isosceles Triangle 76"/>
            <p:cNvSpPr/>
            <p:nvPr/>
          </p:nvSpPr>
          <p:spPr>
            <a:xfrm>
              <a:off x="2663511" y="3784888"/>
              <a:ext cx="94683" cy="65584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1644415" y="3541638"/>
              <a:ext cx="30858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S1</a:t>
              </a:r>
              <a:endParaRPr lang="en-US" sz="100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4678084" y="3541638"/>
              <a:ext cx="36068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Wingdings"/>
                  <a:ea typeface="Wingdings"/>
                  <a:cs typeface="Wingdings"/>
                  <a:sym typeface="Wingdings"/>
                </a:rPr>
                <a:t></a:t>
              </a:r>
              <a:endPara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1772248" y="3541638"/>
              <a:ext cx="36068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Wingdings"/>
                  <a:ea typeface="Wingdings"/>
                  <a:cs typeface="Wingdings"/>
                  <a:sym typeface="Wingdings"/>
                </a:rPr>
                <a:t></a:t>
              </a:r>
              <a:endPara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127" name="Down Arrow 126"/>
          <p:cNvSpPr/>
          <p:nvPr/>
        </p:nvSpPr>
        <p:spPr>
          <a:xfrm>
            <a:off x="3329527" y="5220490"/>
            <a:ext cx="91440" cy="27432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9" name="Group 138"/>
          <p:cNvGrpSpPr/>
          <p:nvPr/>
        </p:nvGrpSpPr>
        <p:grpSpPr>
          <a:xfrm>
            <a:off x="1592689" y="5556796"/>
            <a:ext cx="3601062" cy="337082"/>
            <a:chOff x="1592689" y="5556796"/>
            <a:chExt cx="3601062" cy="337082"/>
          </a:xfrm>
        </p:grpSpPr>
        <p:sp>
          <p:nvSpPr>
            <p:cNvPr id="128" name="Rectangle 127"/>
            <p:cNvSpPr/>
            <p:nvPr/>
          </p:nvSpPr>
          <p:spPr>
            <a:xfrm>
              <a:off x="1592689" y="5556796"/>
              <a:ext cx="3601062" cy="337082"/>
            </a:xfrm>
            <a:prstGeom prst="rect">
              <a:avLst/>
            </a:prstGeom>
            <a:noFill/>
            <a:ln>
              <a:solidFill>
                <a:srgbClr val="7F7F7F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2628340" y="5586838"/>
              <a:ext cx="152976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Small scale validation </a:t>
              </a:r>
              <a:endParaRPr lang="en-US" sz="1200" dirty="0"/>
            </a:p>
          </p:txBody>
        </p:sp>
      </p:grpSp>
      <p:sp>
        <p:nvSpPr>
          <p:cNvPr id="136" name="TextBox 135"/>
          <p:cNvSpPr txBox="1"/>
          <p:nvPr/>
        </p:nvSpPr>
        <p:spPr>
          <a:xfrm rot="16200000">
            <a:off x="877481" y="1668378"/>
            <a:ext cx="8986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Macro scale prioritization</a:t>
            </a:r>
            <a:endParaRPr lang="en-US" sz="1000" dirty="0"/>
          </a:p>
        </p:txBody>
      </p:sp>
      <p:sp>
        <p:nvSpPr>
          <p:cNvPr id="137" name="TextBox 136"/>
          <p:cNvSpPr txBox="1"/>
          <p:nvPr/>
        </p:nvSpPr>
        <p:spPr>
          <a:xfrm rot="16200000">
            <a:off x="877481" y="3241252"/>
            <a:ext cx="8986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Middle scale prioritization</a:t>
            </a:r>
            <a:endParaRPr lang="en-US" sz="1000" dirty="0"/>
          </a:p>
        </p:txBody>
      </p:sp>
      <p:sp>
        <p:nvSpPr>
          <p:cNvPr id="138" name="TextBox 137"/>
          <p:cNvSpPr txBox="1"/>
          <p:nvPr/>
        </p:nvSpPr>
        <p:spPr>
          <a:xfrm rot="16200000">
            <a:off x="877481" y="4627611"/>
            <a:ext cx="8986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Micro scale prioritization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864913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2689" y="4359221"/>
            <a:ext cx="3601062" cy="936890"/>
          </a:xfrm>
          <a:prstGeom prst="rect">
            <a:avLst/>
          </a:prstGeom>
          <a:solidFill>
            <a:schemeClr val="accent4">
              <a:lumMod val="40000"/>
              <a:lumOff val="60000"/>
              <a:alpha val="30000"/>
            </a:schemeClr>
          </a:solidFill>
          <a:ln>
            <a:solidFill>
              <a:srgbClr val="7F7F7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92689" y="2846426"/>
            <a:ext cx="3601062" cy="1189763"/>
          </a:xfrm>
          <a:prstGeom prst="rect">
            <a:avLst/>
          </a:prstGeom>
          <a:solidFill>
            <a:schemeClr val="accent3">
              <a:lumMod val="40000"/>
              <a:lumOff val="60000"/>
              <a:alpha val="30000"/>
            </a:schemeClr>
          </a:solidFill>
          <a:ln>
            <a:solidFill>
              <a:srgbClr val="7F7F7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92689" y="1172116"/>
            <a:ext cx="3601062" cy="1392634"/>
          </a:xfrm>
          <a:prstGeom prst="rect">
            <a:avLst/>
          </a:prstGeom>
          <a:solidFill>
            <a:schemeClr val="accent2">
              <a:lumMod val="20000"/>
              <a:lumOff val="80000"/>
              <a:alpha val="30000"/>
            </a:schemeClr>
          </a:solidFill>
          <a:ln>
            <a:solidFill>
              <a:srgbClr val="7F7F7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63547" y="1289188"/>
            <a:ext cx="3200400" cy="27699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Network rewiring and Expression data profiling</a:t>
            </a:r>
            <a:endParaRPr lang="en-US" sz="1200" dirty="0"/>
          </a:p>
        </p:txBody>
      </p:sp>
      <p:sp>
        <p:nvSpPr>
          <p:cNvPr id="6" name="Down Arrow 5"/>
          <p:cNvSpPr/>
          <p:nvPr/>
        </p:nvSpPr>
        <p:spPr>
          <a:xfrm>
            <a:off x="3329527" y="995491"/>
            <a:ext cx="91440" cy="27432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92689" y="231542"/>
            <a:ext cx="3601062" cy="718168"/>
          </a:xfrm>
          <a:prstGeom prst="rect">
            <a:avLst/>
          </a:prstGeom>
          <a:noFill/>
          <a:ln>
            <a:solidFill>
              <a:srgbClr val="7F7F7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63547" y="2884387"/>
            <a:ext cx="3200400" cy="27699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BMR correction and somatic burdening analysis</a:t>
            </a:r>
            <a:endParaRPr lang="en-US" sz="12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140748"/>
              </p:ext>
            </p:extLst>
          </p:nvPr>
        </p:nvGraphicFramePr>
        <p:xfrm>
          <a:off x="2053551" y="3558068"/>
          <a:ext cx="2660348" cy="21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286"/>
                <a:gridCol w="165286"/>
                <a:gridCol w="208280"/>
                <a:gridCol w="246976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76523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</a:t>
                      </a:r>
                      <a:endParaRPr lang="en-US" sz="800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A</a:t>
                      </a:r>
                      <a:endParaRPr lang="en-US" sz="800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G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A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A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G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919589" y="4420226"/>
            <a:ext cx="2972839" cy="27699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Conservation </a:t>
            </a:r>
            <a:r>
              <a:rPr lang="en-US" sz="1200" dirty="0" smtClean="0"/>
              <a:t>score </a:t>
            </a:r>
            <a:r>
              <a:rPr lang="en-US" sz="1200" dirty="0" smtClean="0"/>
              <a:t>and motif breaking score</a:t>
            </a:r>
            <a:endParaRPr lang="en-US" sz="12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806014"/>
              </p:ext>
            </p:extLst>
          </p:nvPr>
        </p:nvGraphicFramePr>
        <p:xfrm>
          <a:off x="2095182" y="4941526"/>
          <a:ext cx="2621652" cy="21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286"/>
                <a:gridCol w="165286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76523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</a:t>
                      </a:r>
                      <a:endParaRPr lang="en-US" sz="800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A</a:t>
                      </a:r>
                      <a:endParaRPr lang="en-US" sz="800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G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A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A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G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</a:t>
                      </a:r>
                      <a:endParaRPr lang="en-US" sz="800" dirty="0"/>
                    </a:p>
                  </a:txBody>
                  <a:tcPr anchor="ctr">
                    <a:lnL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Down Arrow 11"/>
          <p:cNvSpPr/>
          <p:nvPr/>
        </p:nvSpPr>
        <p:spPr>
          <a:xfrm>
            <a:off x="3329527" y="1669741"/>
            <a:ext cx="91440" cy="27432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3329527" y="2343991"/>
            <a:ext cx="91440" cy="27432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3329527" y="3822261"/>
            <a:ext cx="91440" cy="27432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3329527" y="4697656"/>
            <a:ext cx="91440" cy="27432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3329527" y="3209281"/>
            <a:ext cx="91440" cy="27432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3648989" y="316081"/>
            <a:ext cx="1176357" cy="598839"/>
            <a:chOff x="3648989" y="316081"/>
            <a:chExt cx="1176357" cy="598839"/>
          </a:xfrm>
        </p:grpSpPr>
        <p:sp>
          <p:nvSpPr>
            <p:cNvPr id="18" name="Oval 17"/>
            <p:cNvSpPr/>
            <p:nvPr/>
          </p:nvSpPr>
          <p:spPr>
            <a:xfrm>
              <a:off x="3674164" y="692829"/>
              <a:ext cx="377885" cy="213350"/>
            </a:xfrm>
            <a:prstGeom prst="ellipse">
              <a:avLst/>
            </a:prstGeom>
            <a:solidFill>
              <a:schemeClr val="bg1">
                <a:lumMod val="50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648989" y="684088"/>
              <a:ext cx="42823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/>
                <a:t>RBP2</a:t>
              </a:r>
              <a:endParaRPr lang="en-US" sz="900" dirty="0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3826564" y="316081"/>
              <a:ext cx="428235" cy="230832"/>
              <a:chOff x="3826564" y="316081"/>
              <a:chExt cx="428235" cy="230832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3851739" y="324822"/>
                <a:ext cx="377885" cy="213350"/>
              </a:xfrm>
              <a:prstGeom prst="ellipse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826564" y="316081"/>
                <a:ext cx="428235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0" dirty="0" smtClean="0"/>
                  <a:t>RBP1</a:t>
                </a:r>
                <a:endParaRPr lang="en-US" sz="900" dirty="0"/>
              </a:p>
            </p:txBody>
          </p:sp>
        </p:grpSp>
        <p:sp>
          <p:nvSpPr>
            <p:cNvPr id="21" name="Oval 20"/>
            <p:cNvSpPr/>
            <p:nvPr/>
          </p:nvSpPr>
          <p:spPr>
            <a:xfrm>
              <a:off x="4422286" y="555654"/>
              <a:ext cx="377885" cy="213350"/>
            </a:xfrm>
            <a:prstGeom prst="ellipse">
              <a:avLst/>
            </a:prstGeom>
            <a:solidFill>
              <a:schemeClr val="bg1">
                <a:lumMod val="50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397111" y="546913"/>
              <a:ext cx="42823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/>
                <a:t>RBP4</a:t>
              </a:r>
              <a:endParaRPr lang="en-US" sz="900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4014276" y="577437"/>
              <a:ext cx="377885" cy="213350"/>
            </a:xfrm>
            <a:prstGeom prst="ellipse">
              <a:avLst/>
            </a:prstGeom>
            <a:solidFill>
              <a:schemeClr val="bg1">
                <a:lumMod val="50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989101" y="568696"/>
              <a:ext cx="42823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/>
                <a:t>RBP3</a:t>
              </a:r>
              <a:endParaRPr lang="en-US" sz="9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963919" y="316081"/>
            <a:ext cx="973773" cy="633629"/>
            <a:chOff x="1963919" y="316081"/>
            <a:chExt cx="973773" cy="633629"/>
          </a:xfrm>
        </p:grpSpPr>
        <p:sp>
          <p:nvSpPr>
            <p:cNvPr id="28" name="Oval 27"/>
            <p:cNvSpPr/>
            <p:nvPr/>
          </p:nvSpPr>
          <p:spPr>
            <a:xfrm>
              <a:off x="2283309" y="727619"/>
              <a:ext cx="377885" cy="213350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296034" y="718878"/>
              <a:ext cx="35243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/>
                <a:t>TF5</a:t>
              </a:r>
              <a:endParaRPr lang="en-US" sz="900" dirty="0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1963919" y="337864"/>
              <a:ext cx="377885" cy="230832"/>
              <a:chOff x="3851739" y="316081"/>
              <a:chExt cx="377885" cy="230832"/>
            </a:xfrm>
          </p:grpSpPr>
          <p:sp>
            <p:nvSpPr>
              <p:cNvPr id="40" name="Oval 39"/>
              <p:cNvSpPr/>
              <p:nvPr/>
            </p:nvSpPr>
            <p:spPr>
              <a:xfrm>
                <a:off x="3851739" y="324822"/>
                <a:ext cx="377885" cy="213350"/>
              </a:xfrm>
              <a:prstGeom prst="ellipse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3864464" y="316081"/>
                <a:ext cx="35243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0" dirty="0" smtClean="0"/>
                  <a:t>TF1</a:t>
                </a:r>
                <a:endParaRPr lang="en-US" sz="900" dirty="0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2395569" y="316081"/>
              <a:ext cx="377885" cy="230832"/>
              <a:chOff x="3851739" y="316081"/>
              <a:chExt cx="377885" cy="230832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3851739" y="324822"/>
                <a:ext cx="377885" cy="213350"/>
              </a:xfrm>
              <a:prstGeom prst="ellipse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3858581" y="316081"/>
                <a:ext cx="36420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0" dirty="0" smtClean="0"/>
                  <a:t>TF2</a:t>
                </a:r>
                <a:endParaRPr lang="en-US" sz="900" dirty="0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1974908" y="575156"/>
              <a:ext cx="377885" cy="230832"/>
              <a:chOff x="3851739" y="316081"/>
              <a:chExt cx="377885" cy="230832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3851739" y="324822"/>
                <a:ext cx="377885" cy="213350"/>
              </a:xfrm>
              <a:prstGeom prst="ellipse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3864464" y="316081"/>
                <a:ext cx="35243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0" dirty="0" smtClean="0"/>
                  <a:t>TF3</a:t>
                </a:r>
                <a:endParaRPr lang="en-US" sz="900" dirty="0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2559807" y="538172"/>
              <a:ext cx="377885" cy="230832"/>
              <a:chOff x="3851739" y="316081"/>
              <a:chExt cx="377885" cy="230832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3851739" y="324822"/>
                <a:ext cx="377885" cy="213350"/>
              </a:xfrm>
              <a:prstGeom prst="ellipse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858581" y="316081"/>
                <a:ext cx="36420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0" dirty="0" smtClean="0"/>
                  <a:t>TF4</a:t>
                </a:r>
                <a:endParaRPr lang="en-US" sz="900" dirty="0"/>
              </a:p>
            </p:txBody>
          </p:sp>
        </p:grpSp>
      </p:grpSp>
      <p:grpSp>
        <p:nvGrpSpPr>
          <p:cNvPr id="42" name="Group 41"/>
          <p:cNvGrpSpPr/>
          <p:nvPr/>
        </p:nvGrpSpPr>
        <p:grpSpPr>
          <a:xfrm>
            <a:off x="1789689" y="1849772"/>
            <a:ext cx="3148117" cy="702278"/>
            <a:chOff x="1789689" y="1849772"/>
            <a:chExt cx="3148117" cy="702278"/>
          </a:xfrm>
        </p:grpSpPr>
        <p:sp>
          <p:nvSpPr>
            <p:cNvPr id="43" name="Rectangle 42"/>
            <p:cNvSpPr/>
            <p:nvPr/>
          </p:nvSpPr>
          <p:spPr>
            <a:xfrm>
              <a:off x="2186486" y="2112243"/>
              <a:ext cx="285766" cy="146304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31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197470" y="2069979"/>
              <a:ext cx="29771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S1</a:t>
              </a:r>
              <a:endParaRPr lang="en-US" sz="900" dirty="0"/>
            </a:p>
          </p:txBody>
        </p:sp>
        <p:sp>
          <p:nvSpPr>
            <p:cNvPr id="45" name="Isosceles Triangle 44"/>
            <p:cNvSpPr/>
            <p:nvPr/>
          </p:nvSpPr>
          <p:spPr>
            <a:xfrm>
              <a:off x="2217994" y="2307237"/>
              <a:ext cx="94683" cy="65584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Isosceles Triangle 45"/>
            <p:cNvSpPr/>
            <p:nvPr/>
          </p:nvSpPr>
          <p:spPr>
            <a:xfrm>
              <a:off x="2275711" y="2385581"/>
              <a:ext cx="94683" cy="65584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Isosceles Triangle 46"/>
            <p:cNvSpPr/>
            <p:nvPr/>
          </p:nvSpPr>
          <p:spPr>
            <a:xfrm>
              <a:off x="2366979" y="2307237"/>
              <a:ext cx="94683" cy="65584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Isosceles Triangle 47"/>
            <p:cNvSpPr/>
            <p:nvPr/>
          </p:nvSpPr>
          <p:spPr>
            <a:xfrm>
              <a:off x="3111307" y="2309455"/>
              <a:ext cx="94683" cy="65584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Isosceles Triangle 48"/>
            <p:cNvSpPr/>
            <p:nvPr/>
          </p:nvSpPr>
          <p:spPr>
            <a:xfrm>
              <a:off x="4308280" y="2309455"/>
              <a:ext cx="94683" cy="65584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Isosceles Triangle 49"/>
            <p:cNvSpPr/>
            <p:nvPr/>
          </p:nvSpPr>
          <p:spPr>
            <a:xfrm>
              <a:off x="3691319" y="2309455"/>
              <a:ext cx="94683" cy="65584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Isosceles Triangle 50"/>
            <p:cNvSpPr/>
            <p:nvPr/>
          </p:nvSpPr>
          <p:spPr>
            <a:xfrm>
              <a:off x="2366979" y="2385581"/>
              <a:ext cx="94683" cy="65584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Isosceles Triangle 51"/>
            <p:cNvSpPr/>
            <p:nvPr/>
          </p:nvSpPr>
          <p:spPr>
            <a:xfrm>
              <a:off x="2366979" y="2486466"/>
              <a:ext cx="94683" cy="65584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Isosceles Triangle 52"/>
            <p:cNvSpPr/>
            <p:nvPr/>
          </p:nvSpPr>
          <p:spPr>
            <a:xfrm>
              <a:off x="2245192" y="2486466"/>
              <a:ext cx="94683" cy="65584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1789689" y="2179433"/>
              <a:ext cx="3148117" cy="11925"/>
            </a:xfrm>
            <a:prstGeom prst="line">
              <a:avLst/>
            </a:prstGeom>
            <a:ln w="9525" cmpd="sng"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2974157" y="2112243"/>
              <a:ext cx="285766" cy="146304"/>
            </a:xfrm>
            <a:prstGeom prst="rect">
              <a:avLst/>
            </a:prstGeom>
            <a:pattFill prst="ltUpDiag">
              <a:fgClr>
                <a:schemeClr val="tx1">
                  <a:lumMod val="50000"/>
                  <a:lumOff val="50000"/>
                </a:schemeClr>
              </a:fgClr>
              <a:bgClr>
                <a:prstClr val="white"/>
              </a:bgClr>
            </a:pattFill>
            <a:ln w="31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629157" y="2112243"/>
              <a:ext cx="285766" cy="146304"/>
            </a:xfrm>
            <a:prstGeom prst="rect">
              <a:avLst/>
            </a:prstGeom>
            <a:pattFill prst="ltUpDiag">
              <a:fgClr>
                <a:schemeClr val="tx1">
                  <a:lumMod val="50000"/>
                  <a:lumOff val="50000"/>
                </a:schemeClr>
              </a:fgClr>
              <a:bgClr>
                <a:prstClr val="white"/>
              </a:bgClr>
            </a:pattFill>
            <a:ln w="31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219385" y="2112243"/>
              <a:ext cx="285766" cy="146304"/>
            </a:xfrm>
            <a:prstGeom prst="rect">
              <a:avLst/>
            </a:prstGeom>
            <a:pattFill prst="ltUpDiag">
              <a:fgClr>
                <a:schemeClr val="tx1">
                  <a:lumMod val="50000"/>
                  <a:lumOff val="50000"/>
                </a:schemeClr>
              </a:fgClr>
              <a:bgClr>
                <a:prstClr val="white"/>
              </a:bgClr>
            </a:pattFill>
            <a:ln w="31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974157" y="2069979"/>
              <a:ext cx="29771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S2</a:t>
              </a:r>
              <a:endParaRPr lang="en-US" sz="9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629157" y="2069979"/>
              <a:ext cx="29771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S3</a:t>
              </a:r>
              <a:endParaRPr lang="en-US" sz="9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187268" y="2069979"/>
              <a:ext cx="29771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S5</a:t>
              </a:r>
              <a:endParaRPr lang="en-US" sz="900" dirty="0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2922364" y="1849772"/>
              <a:ext cx="377885" cy="230832"/>
              <a:chOff x="3851739" y="316081"/>
              <a:chExt cx="377885" cy="230832"/>
            </a:xfrm>
          </p:grpSpPr>
          <p:sp>
            <p:nvSpPr>
              <p:cNvPr id="71" name="Oval 70"/>
              <p:cNvSpPr/>
              <p:nvPr/>
            </p:nvSpPr>
            <p:spPr>
              <a:xfrm>
                <a:off x="3851739" y="324822"/>
                <a:ext cx="377885" cy="213350"/>
              </a:xfrm>
              <a:prstGeom prst="ellipse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3864464" y="316081"/>
                <a:ext cx="35243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0" dirty="0" smtClean="0"/>
                  <a:t>TF5</a:t>
                </a:r>
                <a:endParaRPr lang="en-US" sz="900" dirty="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3548027" y="1849772"/>
              <a:ext cx="377885" cy="230832"/>
              <a:chOff x="3851739" y="316081"/>
              <a:chExt cx="377885" cy="230832"/>
            </a:xfrm>
          </p:grpSpPr>
          <p:sp>
            <p:nvSpPr>
              <p:cNvPr id="69" name="Oval 68"/>
              <p:cNvSpPr/>
              <p:nvPr/>
            </p:nvSpPr>
            <p:spPr>
              <a:xfrm>
                <a:off x="3851739" y="324822"/>
                <a:ext cx="377885" cy="213350"/>
              </a:xfrm>
              <a:prstGeom prst="ellipse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3864464" y="316081"/>
                <a:ext cx="35243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0" dirty="0" smtClean="0"/>
                  <a:t>TF5</a:t>
                </a:r>
                <a:endParaRPr lang="en-US" sz="900" dirty="0"/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4180352" y="1849772"/>
              <a:ext cx="377885" cy="230832"/>
              <a:chOff x="3851739" y="316081"/>
              <a:chExt cx="377885" cy="230832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3851739" y="324822"/>
                <a:ext cx="377885" cy="213350"/>
              </a:xfrm>
              <a:prstGeom prst="ellipse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3864464" y="316081"/>
                <a:ext cx="35243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0" dirty="0" smtClean="0"/>
                  <a:t>TF5</a:t>
                </a:r>
                <a:endParaRPr lang="en-US" sz="900" dirty="0"/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2140137" y="1849772"/>
              <a:ext cx="377885" cy="230832"/>
              <a:chOff x="3851739" y="316081"/>
              <a:chExt cx="377885" cy="230832"/>
            </a:xfrm>
          </p:grpSpPr>
          <p:sp>
            <p:nvSpPr>
              <p:cNvPr id="65" name="Oval 64"/>
              <p:cNvSpPr/>
              <p:nvPr/>
            </p:nvSpPr>
            <p:spPr>
              <a:xfrm>
                <a:off x="3851739" y="324822"/>
                <a:ext cx="377885" cy="213350"/>
              </a:xfrm>
              <a:prstGeom prst="ellipse">
                <a:avLst/>
              </a:prstGeom>
              <a:solidFill>
                <a:schemeClr val="bg1">
                  <a:lumMod val="50000"/>
                  <a:alpha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3864464" y="316081"/>
                <a:ext cx="35243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0" dirty="0" smtClean="0"/>
                  <a:t>TF5</a:t>
                </a:r>
                <a:endParaRPr lang="en-US" sz="900" dirty="0"/>
              </a:p>
            </p:txBody>
          </p:sp>
        </p:grpSp>
      </p:grpSp>
      <p:grpSp>
        <p:nvGrpSpPr>
          <p:cNvPr id="73" name="Group 72"/>
          <p:cNvGrpSpPr/>
          <p:nvPr/>
        </p:nvGrpSpPr>
        <p:grpSpPr>
          <a:xfrm>
            <a:off x="1644415" y="3541638"/>
            <a:ext cx="3394352" cy="494551"/>
            <a:chOff x="1644415" y="3541638"/>
            <a:chExt cx="3394352" cy="494551"/>
          </a:xfrm>
        </p:grpSpPr>
        <p:grpSp>
          <p:nvGrpSpPr>
            <p:cNvPr id="74" name="Group 73"/>
            <p:cNvGrpSpPr/>
            <p:nvPr/>
          </p:nvGrpSpPr>
          <p:grpSpPr>
            <a:xfrm>
              <a:off x="2661836" y="3791007"/>
              <a:ext cx="1949393" cy="245182"/>
              <a:chOff x="2661836" y="4395982"/>
              <a:chExt cx="1949393" cy="245182"/>
            </a:xfrm>
          </p:grpSpPr>
          <p:sp>
            <p:nvSpPr>
              <p:cNvPr id="79" name="Isosceles Triangle 78"/>
              <p:cNvSpPr/>
              <p:nvPr/>
            </p:nvSpPr>
            <p:spPr>
              <a:xfrm>
                <a:off x="3925016" y="4395982"/>
                <a:ext cx="94683" cy="65584"/>
              </a:xfrm>
              <a:prstGeom prst="triangl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Isosceles Triangle 79"/>
              <p:cNvSpPr/>
              <p:nvPr/>
            </p:nvSpPr>
            <p:spPr>
              <a:xfrm>
                <a:off x="4155177" y="4395982"/>
                <a:ext cx="94683" cy="65584"/>
              </a:xfrm>
              <a:prstGeom prst="triangl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Isosceles Triangle 80"/>
              <p:cNvSpPr/>
              <p:nvPr/>
            </p:nvSpPr>
            <p:spPr>
              <a:xfrm>
                <a:off x="4516546" y="4395982"/>
                <a:ext cx="94683" cy="65584"/>
              </a:xfrm>
              <a:prstGeom prst="triangl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2" name="Group 81"/>
              <p:cNvGrpSpPr/>
              <p:nvPr/>
            </p:nvGrpSpPr>
            <p:grpSpPr>
              <a:xfrm>
                <a:off x="2661836" y="4395982"/>
                <a:ext cx="94683" cy="245182"/>
                <a:chOff x="2661836" y="4395982"/>
                <a:chExt cx="94683" cy="245182"/>
              </a:xfrm>
            </p:grpSpPr>
            <p:sp>
              <p:nvSpPr>
                <p:cNvPr id="83" name="Isosceles Triangle 82"/>
                <p:cNvSpPr/>
                <p:nvPr/>
              </p:nvSpPr>
              <p:spPr>
                <a:xfrm>
                  <a:off x="2661836" y="4395982"/>
                  <a:ext cx="94683" cy="65584"/>
                </a:xfrm>
                <a:prstGeom prst="triangl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Isosceles Triangle 83"/>
                <p:cNvSpPr/>
                <p:nvPr/>
              </p:nvSpPr>
              <p:spPr>
                <a:xfrm>
                  <a:off x="2661836" y="4485781"/>
                  <a:ext cx="94683" cy="65584"/>
                </a:xfrm>
                <a:prstGeom prst="triangl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Isosceles Triangle 84"/>
                <p:cNvSpPr/>
                <p:nvPr/>
              </p:nvSpPr>
              <p:spPr>
                <a:xfrm>
                  <a:off x="2661836" y="4575580"/>
                  <a:ext cx="94683" cy="65584"/>
                </a:xfrm>
                <a:prstGeom prst="triangl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5" name="Isosceles Triangle 74"/>
            <p:cNvSpPr/>
            <p:nvPr/>
          </p:nvSpPr>
          <p:spPr>
            <a:xfrm>
              <a:off x="2663511" y="3784888"/>
              <a:ext cx="94683" cy="65584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644415" y="3541638"/>
              <a:ext cx="30858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S1</a:t>
              </a:r>
              <a:endParaRPr lang="en-US" sz="10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678084" y="3541638"/>
              <a:ext cx="36068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Wingdings"/>
                  <a:ea typeface="Wingdings"/>
                  <a:cs typeface="Wingdings"/>
                  <a:sym typeface="Wingdings"/>
                </a:rPr>
                <a:t></a:t>
              </a:r>
              <a:endPara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772248" y="3541638"/>
              <a:ext cx="36068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Wingdings"/>
                  <a:ea typeface="Wingdings"/>
                  <a:cs typeface="Wingdings"/>
                  <a:sym typeface="Wingdings"/>
                </a:rPr>
                <a:t></a:t>
              </a:r>
              <a:endPara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86" name="Down Arrow 85"/>
          <p:cNvSpPr/>
          <p:nvPr/>
        </p:nvSpPr>
        <p:spPr>
          <a:xfrm>
            <a:off x="3329527" y="5220490"/>
            <a:ext cx="91440" cy="27432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Group 86"/>
          <p:cNvGrpSpPr/>
          <p:nvPr/>
        </p:nvGrpSpPr>
        <p:grpSpPr>
          <a:xfrm>
            <a:off x="1592689" y="5556796"/>
            <a:ext cx="3601062" cy="337082"/>
            <a:chOff x="1592689" y="5556796"/>
            <a:chExt cx="3601062" cy="337082"/>
          </a:xfrm>
        </p:grpSpPr>
        <p:sp>
          <p:nvSpPr>
            <p:cNvPr id="88" name="Rectangle 87"/>
            <p:cNvSpPr/>
            <p:nvPr/>
          </p:nvSpPr>
          <p:spPr>
            <a:xfrm>
              <a:off x="1592689" y="5556796"/>
              <a:ext cx="3601062" cy="337082"/>
            </a:xfrm>
            <a:prstGeom prst="rect">
              <a:avLst/>
            </a:prstGeom>
            <a:noFill/>
            <a:ln>
              <a:solidFill>
                <a:srgbClr val="7F7F7F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628340" y="5586838"/>
              <a:ext cx="152976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Small scale validation </a:t>
              </a:r>
              <a:endParaRPr lang="en-US" sz="1200" dirty="0"/>
            </a:p>
          </p:txBody>
        </p:sp>
      </p:grpSp>
      <p:sp>
        <p:nvSpPr>
          <p:cNvPr id="90" name="TextBox 89"/>
          <p:cNvSpPr txBox="1"/>
          <p:nvPr/>
        </p:nvSpPr>
        <p:spPr>
          <a:xfrm rot="16200000">
            <a:off x="877481" y="1668378"/>
            <a:ext cx="8986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Macro scale prioritization</a:t>
            </a:r>
            <a:endParaRPr lang="en-US" sz="1000" dirty="0"/>
          </a:p>
        </p:txBody>
      </p:sp>
      <p:sp>
        <p:nvSpPr>
          <p:cNvPr id="91" name="TextBox 90"/>
          <p:cNvSpPr txBox="1"/>
          <p:nvPr/>
        </p:nvSpPr>
        <p:spPr>
          <a:xfrm rot="16200000">
            <a:off x="877481" y="3241252"/>
            <a:ext cx="8986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Middle scale prioritization</a:t>
            </a:r>
            <a:endParaRPr lang="en-US" sz="1000" dirty="0"/>
          </a:p>
        </p:txBody>
      </p:sp>
      <p:sp>
        <p:nvSpPr>
          <p:cNvPr id="92" name="TextBox 91"/>
          <p:cNvSpPr txBox="1"/>
          <p:nvPr/>
        </p:nvSpPr>
        <p:spPr>
          <a:xfrm rot="16200000">
            <a:off x="877481" y="4627611"/>
            <a:ext cx="8986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Micro scale prioritization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248544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72705" y="2191481"/>
            <a:ext cx="1508152" cy="235657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Master Regulators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66090" y="3107760"/>
            <a:ext cx="1508152" cy="235657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Burdened elements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94318" y="3981455"/>
            <a:ext cx="1508152" cy="235657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SNVs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72705" y="1644630"/>
            <a:ext cx="1508152" cy="383017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Network rewiring and expression aggregation</a:t>
            </a:r>
            <a:endParaRPr lang="en-US" sz="1000" dirty="0">
              <a:solidFill>
                <a:schemeClr val="tx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976001" y="1644114"/>
            <a:ext cx="773914" cy="384048"/>
            <a:chOff x="1765656" y="1690834"/>
            <a:chExt cx="773914" cy="384048"/>
          </a:xfrm>
        </p:grpSpPr>
        <p:sp>
          <p:nvSpPr>
            <p:cNvPr id="33" name="Document 32"/>
            <p:cNvSpPr/>
            <p:nvPr/>
          </p:nvSpPr>
          <p:spPr>
            <a:xfrm>
              <a:off x="1821363" y="1690834"/>
              <a:ext cx="662500" cy="384048"/>
            </a:xfrm>
            <a:prstGeom prst="flowChartDocumen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765656" y="1730954"/>
              <a:ext cx="77391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Network</a:t>
              </a:r>
              <a:endParaRPr lang="en-US" sz="1000" dirty="0"/>
            </a:p>
          </p:txBody>
        </p:sp>
      </p:grpSp>
      <p:sp>
        <p:nvSpPr>
          <p:cNvPr id="14" name="Alternate Process 13"/>
          <p:cNvSpPr/>
          <p:nvPr/>
        </p:nvSpPr>
        <p:spPr>
          <a:xfrm>
            <a:off x="4900149" y="1680688"/>
            <a:ext cx="914400" cy="310900"/>
          </a:xfrm>
          <a:prstGeom prst="flowChartAlternateProcess">
            <a:avLst/>
          </a:prstGeom>
          <a:pattFill prst="ltUpDiag">
            <a:fgClr>
              <a:schemeClr val="bg1">
                <a:lumMod val="75000"/>
              </a:schemeClr>
            </a:fgClr>
            <a:bgClr>
              <a:prstClr val="white"/>
            </a:bgClr>
          </a:patt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Expression data</a:t>
            </a:r>
            <a:endParaRPr lang="en-US" sz="1000" dirty="0">
              <a:solidFill>
                <a:srgbClr val="00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696995" y="1833998"/>
            <a:ext cx="375710" cy="4281"/>
          </a:xfrm>
          <a:prstGeom prst="straightConnector1">
            <a:avLst/>
          </a:prstGeom>
          <a:ln w="9525" cmpd="sng">
            <a:solidFill>
              <a:schemeClr val="bg1">
                <a:lumMod val="50000"/>
              </a:schemeClr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4574242" y="1836138"/>
            <a:ext cx="325906" cy="0"/>
          </a:xfrm>
          <a:prstGeom prst="straightConnector1">
            <a:avLst/>
          </a:prstGeom>
          <a:ln w="9525" cmpd="sng">
            <a:solidFill>
              <a:schemeClr val="bg1">
                <a:lumMod val="50000"/>
              </a:schemeClr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3828822" y="2027647"/>
            <a:ext cx="0" cy="163834"/>
          </a:xfrm>
          <a:prstGeom prst="straightConnector1">
            <a:avLst/>
          </a:prstGeom>
          <a:ln w="9525" cmpd="sng">
            <a:solidFill>
              <a:schemeClr val="bg1">
                <a:lumMod val="50000"/>
              </a:schemeClr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072706" y="2655320"/>
            <a:ext cx="1508152" cy="224259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Recurrence analysis</a:t>
            </a:r>
            <a:endParaRPr lang="en-US" sz="1000" dirty="0">
              <a:solidFill>
                <a:schemeClr val="tx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976001" y="2548127"/>
            <a:ext cx="773914" cy="438644"/>
            <a:chOff x="1765656" y="2614142"/>
            <a:chExt cx="773914" cy="438644"/>
          </a:xfrm>
        </p:grpSpPr>
        <p:sp>
          <p:nvSpPr>
            <p:cNvPr id="37" name="Document 36"/>
            <p:cNvSpPr/>
            <p:nvPr/>
          </p:nvSpPr>
          <p:spPr>
            <a:xfrm>
              <a:off x="1821363" y="2668738"/>
              <a:ext cx="662500" cy="384048"/>
            </a:xfrm>
            <a:prstGeom prst="flowChartDocumen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765656" y="2614142"/>
              <a:ext cx="7739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Annotation</a:t>
              </a:r>
            </a:p>
            <a:p>
              <a:pPr algn="ctr"/>
              <a:r>
                <a:rPr lang="en-US" sz="1000" dirty="0" smtClean="0"/>
                <a:t>Covariates</a:t>
              </a:r>
              <a:endParaRPr lang="en-US" sz="1000" dirty="0"/>
            </a:p>
          </p:txBody>
        </p:sp>
      </p:grpSp>
      <p:sp>
        <p:nvSpPr>
          <p:cNvPr id="53" name="Alternate Process 52"/>
          <p:cNvSpPr/>
          <p:nvPr/>
        </p:nvSpPr>
        <p:spPr>
          <a:xfrm>
            <a:off x="4900149" y="2611999"/>
            <a:ext cx="914400" cy="310900"/>
          </a:xfrm>
          <a:prstGeom prst="flowChartAlternateProcess">
            <a:avLst/>
          </a:prstGeom>
          <a:pattFill prst="ltUpDiag">
            <a:fgClr>
              <a:schemeClr val="bg1">
                <a:lumMod val="75000"/>
              </a:schemeClr>
            </a:fgClr>
            <a:bgClr>
              <a:prstClr val="white"/>
            </a:bgClr>
          </a:patt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WGS data</a:t>
            </a:r>
            <a:endParaRPr lang="en-US" sz="1000" dirty="0">
              <a:solidFill>
                <a:srgbClr val="000000"/>
              </a:solidFill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2694208" y="2765309"/>
            <a:ext cx="375710" cy="4281"/>
          </a:xfrm>
          <a:prstGeom prst="straightConnector1">
            <a:avLst/>
          </a:prstGeom>
          <a:ln w="9525" cmpd="sng">
            <a:solidFill>
              <a:schemeClr val="bg1">
                <a:lumMod val="50000"/>
              </a:schemeClr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4580858" y="2767449"/>
            <a:ext cx="325906" cy="0"/>
          </a:xfrm>
          <a:prstGeom prst="straightConnector1">
            <a:avLst/>
          </a:prstGeom>
          <a:ln w="9525" cmpd="sng">
            <a:solidFill>
              <a:schemeClr val="bg1">
                <a:lumMod val="50000"/>
              </a:schemeClr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094318" y="3575704"/>
            <a:ext cx="1508152" cy="224259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Context Analysis</a:t>
            </a:r>
            <a:endParaRPr lang="en-US" sz="1000" dirty="0">
              <a:solidFill>
                <a:schemeClr val="tx1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976001" y="3472872"/>
            <a:ext cx="773914" cy="429923"/>
            <a:chOff x="1765656" y="3556923"/>
            <a:chExt cx="773914" cy="429923"/>
          </a:xfrm>
        </p:grpSpPr>
        <p:sp>
          <p:nvSpPr>
            <p:cNvPr id="48" name="Document 47"/>
            <p:cNvSpPr/>
            <p:nvPr/>
          </p:nvSpPr>
          <p:spPr>
            <a:xfrm>
              <a:off x="1821363" y="3602798"/>
              <a:ext cx="662500" cy="384048"/>
            </a:xfrm>
            <a:prstGeom prst="flowChartDocumen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765656" y="3556923"/>
              <a:ext cx="7739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Motif gain and loss</a:t>
              </a:r>
              <a:endParaRPr lang="en-US" sz="1000" dirty="0"/>
            </a:p>
          </p:txBody>
        </p:sp>
      </p:grpSp>
      <p:sp>
        <p:nvSpPr>
          <p:cNvPr id="54" name="Alternate Process 53"/>
          <p:cNvSpPr/>
          <p:nvPr/>
        </p:nvSpPr>
        <p:spPr>
          <a:xfrm>
            <a:off x="4900149" y="3532383"/>
            <a:ext cx="914400" cy="310900"/>
          </a:xfrm>
          <a:prstGeom prst="flowChartAlternateProcess">
            <a:avLst/>
          </a:prstGeom>
          <a:pattFill prst="ltUpDiag">
            <a:fgClr>
              <a:schemeClr val="bg1">
                <a:lumMod val="75000"/>
              </a:schemeClr>
            </a:fgClr>
            <a:bgClr>
              <a:prstClr val="white"/>
            </a:bgClr>
          </a:patt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Conservation and etc..</a:t>
            </a:r>
            <a:endParaRPr lang="en-US" sz="1000" dirty="0">
              <a:solidFill>
                <a:srgbClr val="000000"/>
              </a:solidFill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 flipV="1">
            <a:off x="2705659" y="3685693"/>
            <a:ext cx="375710" cy="4281"/>
          </a:xfrm>
          <a:prstGeom prst="straightConnector1">
            <a:avLst/>
          </a:prstGeom>
          <a:ln w="9525" cmpd="sng">
            <a:solidFill>
              <a:schemeClr val="bg1">
                <a:lumMod val="50000"/>
              </a:schemeClr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>
            <a:off x="4602470" y="3687833"/>
            <a:ext cx="325906" cy="0"/>
          </a:xfrm>
          <a:prstGeom prst="straightConnector1">
            <a:avLst/>
          </a:prstGeom>
          <a:ln w="9525" cmpd="sng">
            <a:solidFill>
              <a:schemeClr val="bg1">
                <a:lumMod val="50000"/>
              </a:schemeClr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3828822" y="2427138"/>
            <a:ext cx="0" cy="210312"/>
          </a:xfrm>
          <a:prstGeom prst="straightConnector1">
            <a:avLst/>
          </a:prstGeom>
          <a:ln w="9525" cmpd="sng">
            <a:solidFill>
              <a:schemeClr val="bg1">
                <a:lumMod val="50000"/>
              </a:schemeClr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3828822" y="2879579"/>
            <a:ext cx="0" cy="210312"/>
          </a:xfrm>
          <a:prstGeom prst="straightConnector1">
            <a:avLst/>
          </a:prstGeom>
          <a:ln w="9525" cmpd="sng">
            <a:solidFill>
              <a:schemeClr val="bg1">
                <a:lumMod val="50000"/>
              </a:schemeClr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3828822" y="3342387"/>
            <a:ext cx="0" cy="228600"/>
          </a:xfrm>
          <a:prstGeom prst="straightConnector1">
            <a:avLst/>
          </a:prstGeom>
          <a:ln w="9525" cmpd="sng">
            <a:solidFill>
              <a:schemeClr val="bg1">
                <a:lumMod val="50000"/>
              </a:schemeClr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3828822" y="3808429"/>
            <a:ext cx="0" cy="182880"/>
          </a:xfrm>
          <a:prstGeom prst="straightConnector1">
            <a:avLst/>
          </a:prstGeom>
          <a:ln w="9525" cmpd="sng">
            <a:solidFill>
              <a:schemeClr val="bg1">
                <a:lumMod val="50000"/>
              </a:schemeClr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1845725" y="1612826"/>
            <a:ext cx="1026948" cy="2289969"/>
          </a:xfrm>
          <a:prstGeom prst="rect">
            <a:avLst/>
          </a:prstGeom>
          <a:solidFill>
            <a:schemeClr val="accent2">
              <a:lumMod val="20000"/>
              <a:lumOff val="80000"/>
              <a:alpha val="1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821759" y="1612826"/>
            <a:ext cx="1026948" cy="2289969"/>
          </a:xfrm>
          <a:prstGeom prst="rect">
            <a:avLst/>
          </a:prstGeom>
          <a:solidFill>
            <a:schemeClr val="accent3">
              <a:lumMod val="60000"/>
              <a:lumOff val="40000"/>
              <a:alpha val="1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1955393" y="1211097"/>
            <a:ext cx="8870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ENCODE data</a:t>
            </a:r>
            <a:endParaRPr lang="en-US" sz="1000" dirty="0"/>
          </a:p>
        </p:txBody>
      </p:sp>
      <p:sp>
        <p:nvSpPr>
          <p:cNvPr id="84" name="TextBox 83"/>
          <p:cNvSpPr txBox="1"/>
          <p:nvPr/>
        </p:nvSpPr>
        <p:spPr>
          <a:xfrm>
            <a:off x="4862578" y="1211097"/>
            <a:ext cx="8747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External data</a:t>
            </a:r>
            <a:endParaRPr lang="en-US" sz="1000" dirty="0"/>
          </a:p>
        </p:txBody>
      </p:sp>
      <p:sp>
        <p:nvSpPr>
          <p:cNvPr id="85" name="Rectangle 84"/>
          <p:cNvSpPr/>
          <p:nvPr/>
        </p:nvSpPr>
        <p:spPr>
          <a:xfrm>
            <a:off x="1722973" y="1597605"/>
            <a:ext cx="4262966" cy="889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1722973" y="2583297"/>
            <a:ext cx="4262966" cy="79001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1722973" y="3469690"/>
            <a:ext cx="4262966" cy="79001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 rot="16200000">
            <a:off x="1055282" y="1918994"/>
            <a:ext cx="8986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7F7F7F"/>
                </a:solidFill>
              </a:rPr>
              <a:t>Macro scale</a:t>
            </a:r>
            <a:endParaRPr lang="en-US" sz="1000" dirty="0">
              <a:solidFill>
                <a:srgbClr val="7F7F7F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 rot="16200000">
            <a:off x="1055282" y="2855193"/>
            <a:ext cx="8986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7F7F7F"/>
                </a:solidFill>
              </a:rPr>
              <a:t>Middle scale</a:t>
            </a:r>
            <a:endParaRPr lang="en-US" sz="1000" dirty="0">
              <a:solidFill>
                <a:srgbClr val="7F7F7F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 rot="16200000">
            <a:off x="1055282" y="3741586"/>
            <a:ext cx="8986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Micro scale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969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/>
          <p:cNvSpPr/>
          <p:nvPr/>
        </p:nvSpPr>
        <p:spPr>
          <a:xfrm>
            <a:off x="1803394" y="1612826"/>
            <a:ext cx="1026948" cy="2289969"/>
          </a:xfrm>
          <a:prstGeom prst="rect">
            <a:avLst/>
          </a:prstGeom>
          <a:solidFill>
            <a:schemeClr val="accent2">
              <a:lumMod val="20000"/>
              <a:lumOff val="80000"/>
              <a:alpha val="1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821759" y="1612826"/>
            <a:ext cx="1026948" cy="2289969"/>
          </a:xfrm>
          <a:prstGeom prst="rect">
            <a:avLst/>
          </a:prstGeom>
          <a:solidFill>
            <a:schemeClr val="accent3">
              <a:lumMod val="60000"/>
              <a:lumOff val="40000"/>
              <a:alpha val="1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72705" y="2191481"/>
            <a:ext cx="1508152" cy="235657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Master Regulators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66090" y="3107760"/>
            <a:ext cx="1508152" cy="235657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Burdened elements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94318" y="3981455"/>
            <a:ext cx="1508152" cy="235657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SNVs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72705" y="1644630"/>
            <a:ext cx="1508152" cy="38301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Network rewiring and expression aggregation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3" name="Document 32"/>
          <p:cNvSpPr/>
          <p:nvPr/>
        </p:nvSpPr>
        <p:spPr>
          <a:xfrm>
            <a:off x="1928248" y="1644114"/>
            <a:ext cx="777240" cy="384048"/>
          </a:xfrm>
          <a:prstGeom prst="flowChartDocumen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929911" y="1684234"/>
            <a:ext cx="7739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2"/>
                </a:solidFill>
              </a:rPr>
              <a:t>Network</a:t>
            </a:r>
            <a:endParaRPr lang="en-US" sz="1000" dirty="0">
              <a:solidFill>
                <a:schemeClr val="accent2"/>
              </a:solidFill>
            </a:endParaRPr>
          </a:p>
        </p:txBody>
      </p:sp>
      <p:sp>
        <p:nvSpPr>
          <p:cNvPr id="14" name="Alternate Process 13"/>
          <p:cNvSpPr/>
          <p:nvPr/>
        </p:nvSpPr>
        <p:spPr>
          <a:xfrm>
            <a:off x="4878033" y="1680688"/>
            <a:ext cx="914400" cy="310900"/>
          </a:xfrm>
          <a:prstGeom prst="flowChartAlternateProcess">
            <a:avLst/>
          </a:prstGeom>
          <a:pattFill prst="ltUpDiag">
            <a:fgClr>
              <a:schemeClr val="bg1">
                <a:lumMod val="75000"/>
              </a:schemeClr>
            </a:fgClr>
            <a:bgClr>
              <a:prstClr val="white"/>
            </a:bgClr>
          </a:patt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4F6228"/>
                </a:solidFill>
              </a:rPr>
              <a:t>Expression data</a:t>
            </a:r>
            <a:endParaRPr lang="en-US" sz="1000" dirty="0">
              <a:solidFill>
                <a:srgbClr val="4F6228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696995" y="1833998"/>
            <a:ext cx="375710" cy="4281"/>
          </a:xfrm>
          <a:prstGeom prst="straightConnector1">
            <a:avLst/>
          </a:prstGeom>
          <a:ln w="9525" cmpd="sng">
            <a:solidFill>
              <a:schemeClr val="bg1">
                <a:lumMod val="50000"/>
              </a:schemeClr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4574242" y="1836138"/>
            <a:ext cx="325906" cy="0"/>
          </a:xfrm>
          <a:prstGeom prst="straightConnector1">
            <a:avLst/>
          </a:prstGeom>
          <a:ln w="9525" cmpd="sng">
            <a:solidFill>
              <a:schemeClr val="bg1">
                <a:lumMod val="50000"/>
              </a:schemeClr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3828822" y="2027647"/>
            <a:ext cx="0" cy="163834"/>
          </a:xfrm>
          <a:prstGeom prst="straightConnector1">
            <a:avLst/>
          </a:prstGeom>
          <a:ln w="9525" cmpd="sng">
            <a:solidFill>
              <a:schemeClr val="bg1">
                <a:lumMod val="50000"/>
              </a:schemeClr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072706" y="2655320"/>
            <a:ext cx="1508152" cy="224259"/>
          </a:xfrm>
          <a:prstGeom prst="rect">
            <a:avLst/>
          </a:prstGeom>
          <a:noFill/>
          <a:ln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Recurrence analysis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7" name="Document 36"/>
          <p:cNvSpPr/>
          <p:nvPr/>
        </p:nvSpPr>
        <p:spPr>
          <a:xfrm>
            <a:off x="1928248" y="2602723"/>
            <a:ext cx="777240" cy="384048"/>
          </a:xfrm>
          <a:prstGeom prst="flowChartDocumen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1864773" y="2548127"/>
            <a:ext cx="9041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C0504D"/>
                </a:solidFill>
              </a:rPr>
              <a:t>Annotation &amp;</a:t>
            </a:r>
          </a:p>
          <a:p>
            <a:pPr algn="ctr"/>
            <a:r>
              <a:rPr lang="en-US" sz="1000" dirty="0" smtClean="0">
                <a:solidFill>
                  <a:srgbClr val="C0504D"/>
                </a:solidFill>
              </a:rPr>
              <a:t>Covariates</a:t>
            </a:r>
            <a:endParaRPr lang="en-US" sz="1000" dirty="0">
              <a:solidFill>
                <a:srgbClr val="C0504D"/>
              </a:solidFill>
            </a:endParaRPr>
          </a:p>
        </p:txBody>
      </p:sp>
      <p:sp>
        <p:nvSpPr>
          <p:cNvPr id="53" name="Alternate Process 52"/>
          <p:cNvSpPr/>
          <p:nvPr/>
        </p:nvSpPr>
        <p:spPr>
          <a:xfrm>
            <a:off x="4878033" y="2611999"/>
            <a:ext cx="914400" cy="310900"/>
          </a:xfrm>
          <a:prstGeom prst="flowChartAlternateProcess">
            <a:avLst/>
          </a:prstGeom>
          <a:pattFill prst="ltUpDiag">
            <a:fgClr>
              <a:schemeClr val="bg1">
                <a:lumMod val="75000"/>
              </a:schemeClr>
            </a:fgClr>
            <a:bgClr>
              <a:prstClr val="white"/>
            </a:bgClr>
          </a:patt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4F6228"/>
                </a:solidFill>
              </a:rPr>
              <a:t>WGS data</a:t>
            </a:r>
            <a:endParaRPr lang="en-US" sz="1000" dirty="0">
              <a:solidFill>
                <a:srgbClr val="4F6228"/>
              </a:solidFill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2694208" y="2765309"/>
            <a:ext cx="375710" cy="4281"/>
          </a:xfrm>
          <a:prstGeom prst="straightConnector1">
            <a:avLst/>
          </a:prstGeom>
          <a:ln w="9525" cmpd="sng">
            <a:solidFill>
              <a:schemeClr val="bg1">
                <a:lumMod val="50000"/>
              </a:schemeClr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4580858" y="2767449"/>
            <a:ext cx="325906" cy="0"/>
          </a:xfrm>
          <a:prstGeom prst="straightConnector1">
            <a:avLst/>
          </a:prstGeom>
          <a:ln w="9525" cmpd="sng">
            <a:solidFill>
              <a:schemeClr val="bg1">
                <a:lumMod val="50000"/>
              </a:schemeClr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094318" y="3575704"/>
            <a:ext cx="1508152" cy="224259"/>
          </a:xfrm>
          <a:prstGeom prst="rect">
            <a:avLst/>
          </a:prstGeom>
          <a:noFill/>
          <a:ln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Context Analysis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8" name="Document 47"/>
          <p:cNvSpPr/>
          <p:nvPr/>
        </p:nvSpPr>
        <p:spPr>
          <a:xfrm>
            <a:off x="1928248" y="3518747"/>
            <a:ext cx="777240" cy="384048"/>
          </a:xfrm>
          <a:prstGeom prst="flowChartDocumen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1929911" y="3472872"/>
            <a:ext cx="7739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C0504D"/>
                </a:solidFill>
              </a:rPr>
              <a:t>Motif gain and loss</a:t>
            </a:r>
            <a:endParaRPr lang="en-US" sz="1000" dirty="0">
              <a:solidFill>
                <a:srgbClr val="C0504D"/>
              </a:solidFill>
            </a:endParaRPr>
          </a:p>
        </p:txBody>
      </p:sp>
      <p:sp>
        <p:nvSpPr>
          <p:cNvPr id="54" name="Alternate Process 53"/>
          <p:cNvSpPr/>
          <p:nvPr/>
        </p:nvSpPr>
        <p:spPr>
          <a:xfrm>
            <a:off x="4878033" y="3532383"/>
            <a:ext cx="914400" cy="310900"/>
          </a:xfrm>
          <a:prstGeom prst="flowChartAlternateProcess">
            <a:avLst/>
          </a:prstGeom>
          <a:pattFill prst="ltUpDiag">
            <a:fgClr>
              <a:schemeClr val="bg1">
                <a:lumMod val="75000"/>
              </a:schemeClr>
            </a:fgClr>
            <a:bgClr>
              <a:prstClr val="white"/>
            </a:bgClr>
          </a:patt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4F6228"/>
                </a:solidFill>
              </a:rPr>
              <a:t>Conservation</a:t>
            </a:r>
            <a:endParaRPr lang="en-US" sz="1000" dirty="0">
              <a:solidFill>
                <a:srgbClr val="4F6228"/>
              </a:solidFill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 flipV="1">
            <a:off x="2705659" y="3685693"/>
            <a:ext cx="375710" cy="4281"/>
          </a:xfrm>
          <a:prstGeom prst="straightConnector1">
            <a:avLst/>
          </a:prstGeom>
          <a:ln w="9525" cmpd="sng">
            <a:solidFill>
              <a:schemeClr val="bg1">
                <a:lumMod val="50000"/>
              </a:schemeClr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>
            <a:off x="4602470" y="3687833"/>
            <a:ext cx="325906" cy="0"/>
          </a:xfrm>
          <a:prstGeom prst="straightConnector1">
            <a:avLst/>
          </a:prstGeom>
          <a:ln w="9525" cmpd="sng">
            <a:solidFill>
              <a:schemeClr val="bg1">
                <a:lumMod val="50000"/>
              </a:schemeClr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3828822" y="2427138"/>
            <a:ext cx="0" cy="210312"/>
          </a:xfrm>
          <a:prstGeom prst="straightConnector1">
            <a:avLst/>
          </a:prstGeom>
          <a:ln w="9525" cmpd="sng">
            <a:solidFill>
              <a:schemeClr val="bg1">
                <a:lumMod val="50000"/>
              </a:schemeClr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3828822" y="2879579"/>
            <a:ext cx="0" cy="210312"/>
          </a:xfrm>
          <a:prstGeom prst="straightConnector1">
            <a:avLst/>
          </a:prstGeom>
          <a:ln w="9525" cmpd="sng">
            <a:solidFill>
              <a:schemeClr val="bg1">
                <a:lumMod val="50000"/>
              </a:schemeClr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3828822" y="3342387"/>
            <a:ext cx="0" cy="228600"/>
          </a:xfrm>
          <a:prstGeom prst="straightConnector1">
            <a:avLst/>
          </a:prstGeom>
          <a:ln w="9525" cmpd="sng">
            <a:solidFill>
              <a:schemeClr val="bg1">
                <a:lumMod val="50000"/>
              </a:schemeClr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3828822" y="3808429"/>
            <a:ext cx="0" cy="182880"/>
          </a:xfrm>
          <a:prstGeom prst="straightConnector1">
            <a:avLst/>
          </a:prstGeom>
          <a:ln w="9525" cmpd="sng">
            <a:solidFill>
              <a:schemeClr val="bg1">
                <a:lumMod val="50000"/>
              </a:schemeClr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873346" y="1211097"/>
            <a:ext cx="8870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C0504D"/>
                </a:solidFill>
              </a:rPr>
              <a:t>ENCODE data</a:t>
            </a:r>
            <a:endParaRPr lang="en-US" sz="1000" dirty="0">
              <a:solidFill>
                <a:srgbClr val="C0504D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897879" y="1211097"/>
            <a:ext cx="8747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accent3">
                    <a:lumMod val="50000"/>
                  </a:schemeClr>
                </a:solidFill>
              </a:rPr>
              <a:t>External data</a:t>
            </a:r>
            <a:endParaRPr lang="en-US" sz="1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1722973" y="1597605"/>
            <a:ext cx="4262966" cy="889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1722973" y="2583297"/>
            <a:ext cx="4262966" cy="79001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1722973" y="3469690"/>
            <a:ext cx="4262966" cy="79001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 rot="16200000">
            <a:off x="1055282" y="1918994"/>
            <a:ext cx="8986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7F7F7F"/>
                </a:solidFill>
              </a:rPr>
              <a:t>Macro scale</a:t>
            </a:r>
            <a:endParaRPr lang="en-US" sz="1000" dirty="0">
              <a:solidFill>
                <a:srgbClr val="7F7F7F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 rot="16200000">
            <a:off x="1055282" y="2855193"/>
            <a:ext cx="8986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7F7F7F"/>
                </a:solidFill>
              </a:rPr>
              <a:t>Middle scale</a:t>
            </a:r>
            <a:endParaRPr lang="en-US" sz="1000" dirty="0">
              <a:solidFill>
                <a:srgbClr val="7F7F7F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 rot="16200000">
            <a:off x="1055282" y="3741586"/>
            <a:ext cx="8986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Micro scale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052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/>
          <p:cNvSpPr/>
          <p:nvPr/>
        </p:nvSpPr>
        <p:spPr>
          <a:xfrm>
            <a:off x="3228505" y="164274"/>
            <a:ext cx="1022719" cy="361418"/>
          </a:xfrm>
          <a:prstGeom prst="can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184727" y="221873"/>
            <a:ext cx="11558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ENCODE Networks</a:t>
            </a:r>
            <a:endParaRPr lang="en-US" sz="1000" dirty="0"/>
          </a:p>
        </p:txBody>
      </p:sp>
      <p:grpSp>
        <p:nvGrpSpPr>
          <p:cNvPr id="4" name="Group 3"/>
          <p:cNvGrpSpPr/>
          <p:nvPr/>
        </p:nvGrpSpPr>
        <p:grpSpPr>
          <a:xfrm>
            <a:off x="4563633" y="217215"/>
            <a:ext cx="773914" cy="246221"/>
            <a:chOff x="7831812" y="3843690"/>
            <a:chExt cx="773914" cy="246221"/>
          </a:xfrm>
        </p:grpSpPr>
        <p:sp>
          <p:nvSpPr>
            <p:cNvPr id="5" name="Document 4"/>
            <p:cNvSpPr/>
            <p:nvPr/>
          </p:nvSpPr>
          <p:spPr>
            <a:xfrm>
              <a:off x="7887519" y="3869720"/>
              <a:ext cx="662500" cy="220081"/>
            </a:xfrm>
            <a:prstGeom prst="flowChartDocumen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831812" y="3843690"/>
              <a:ext cx="77391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Expression</a:t>
              </a:r>
              <a:endParaRPr lang="en-US" sz="1000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3697618" y="744068"/>
            <a:ext cx="1508152" cy="383017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Network rewiring and expression aggregation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97618" y="1388031"/>
            <a:ext cx="1508152" cy="235657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Master Regulators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" name="Can 8"/>
          <p:cNvSpPr/>
          <p:nvPr/>
        </p:nvSpPr>
        <p:spPr>
          <a:xfrm>
            <a:off x="3996072" y="1853997"/>
            <a:ext cx="1022719" cy="361418"/>
          </a:xfrm>
          <a:prstGeom prst="can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ENCODE Annotation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76006" y="2329093"/>
            <a:ext cx="1508152" cy="224259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Recurrence analysis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69390" y="2797263"/>
            <a:ext cx="1508152" cy="235657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Burdened elements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97618" y="3202518"/>
            <a:ext cx="1508152" cy="224259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Context Analysis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97618" y="3630998"/>
            <a:ext cx="1508152" cy="235657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SNVs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257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/>
          <p:cNvSpPr/>
          <p:nvPr/>
        </p:nvSpPr>
        <p:spPr>
          <a:xfrm>
            <a:off x="1541756" y="284442"/>
            <a:ext cx="1022719" cy="1164224"/>
          </a:xfrm>
          <a:prstGeom prst="can">
            <a:avLst>
              <a:gd name="adj" fmla="val 32762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rgbClr val="0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345354" y="975605"/>
            <a:ext cx="773914" cy="246221"/>
            <a:chOff x="7831812" y="3843690"/>
            <a:chExt cx="773914" cy="246221"/>
          </a:xfrm>
        </p:grpSpPr>
        <p:sp>
          <p:nvSpPr>
            <p:cNvPr id="5" name="Document 4"/>
            <p:cNvSpPr/>
            <p:nvPr/>
          </p:nvSpPr>
          <p:spPr>
            <a:xfrm>
              <a:off x="7887519" y="3869720"/>
              <a:ext cx="662500" cy="220081"/>
            </a:xfrm>
            <a:prstGeom prst="flowChartDocumen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831812" y="3843690"/>
              <a:ext cx="77391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Expression</a:t>
              </a:r>
              <a:endParaRPr lang="en-US" sz="1000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2882205" y="1597394"/>
            <a:ext cx="1508152" cy="383017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Network rewiring and expression aggregation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82205" y="2241357"/>
            <a:ext cx="1508152" cy="235657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Master Regulators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82206" y="2776909"/>
            <a:ext cx="1508152" cy="224259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Recurrence analysis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75590" y="3245079"/>
            <a:ext cx="1508152" cy="235657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Burdened elements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03818" y="3650334"/>
            <a:ext cx="1508152" cy="224259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Context Analysis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03818" y="4078814"/>
            <a:ext cx="1508152" cy="235657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SNVs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2027245" y="878338"/>
            <a:ext cx="685800" cy="246221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US" sz="1000" dirty="0" smtClean="0"/>
              <a:t>Network</a:t>
            </a:r>
            <a:endParaRPr lang="en-US" sz="1000" dirty="0"/>
          </a:p>
        </p:txBody>
      </p:sp>
      <p:sp>
        <p:nvSpPr>
          <p:cNvPr id="25" name="TextBox 24"/>
          <p:cNvSpPr txBox="1"/>
          <p:nvPr/>
        </p:nvSpPr>
        <p:spPr>
          <a:xfrm rot="16200000">
            <a:off x="1428792" y="878340"/>
            <a:ext cx="685800" cy="246221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US" sz="1000" dirty="0" smtClean="0"/>
              <a:t>Annotation</a:t>
            </a:r>
            <a:endParaRPr lang="en-US" sz="1000" dirty="0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1714252" y="878339"/>
            <a:ext cx="685800" cy="246221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lang="en-US" sz="1000" dirty="0" smtClean="0"/>
              <a:t>Covariate</a:t>
            </a:r>
            <a:endParaRPr lang="en-US" sz="1000" dirty="0"/>
          </a:p>
        </p:txBody>
      </p:sp>
      <p:sp>
        <p:nvSpPr>
          <p:cNvPr id="27" name="TextBox 26"/>
          <p:cNvSpPr txBox="1"/>
          <p:nvPr/>
        </p:nvSpPr>
        <p:spPr>
          <a:xfrm>
            <a:off x="1515296" y="317521"/>
            <a:ext cx="1110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ENCODE resource</a:t>
            </a:r>
            <a:endParaRPr lang="en-US" sz="1000" dirty="0"/>
          </a:p>
        </p:txBody>
      </p:sp>
      <p:cxnSp>
        <p:nvCxnSpPr>
          <p:cNvPr id="31" name="Curved Connector 30"/>
          <p:cNvCxnSpPr>
            <a:stCxn id="25" idx="1"/>
            <a:endCxn id="12" idx="1"/>
          </p:cNvCxnSpPr>
          <p:nvPr/>
        </p:nvCxnSpPr>
        <p:spPr>
          <a:xfrm rot="16200000" flipH="1">
            <a:off x="1128699" y="1987344"/>
            <a:ext cx="2418113" cy="1132125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>
            <a:endCxn id="7" idx="1"/>
          </p:cNvCxnSpPr>
          <p:nvPr/>
        </p:nvCxnSpPr>
        <p:spPr>
          <a:xfrm>
            <a:off x="2367291" y="1344348"/>
            <a:ext cx="514914" cy="444555"/>
          </a:xfrm>
          <a:prstGeom prst="curvedConnector3">
            <a:avLst>
              <a:gd name="adj1" fmla="val 46146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>
            <a:stCxn id="26" idx="1"/>
            <a:endCxn id="10" idx="1"/>
          </p:cNvCxnSpPr>
          <p:nvPr/>
        </p:nvCxnSpPr>
        <p:spPr>
          <a:xfrm rot="16200000" flipH="1">
            <a:off x="1697335" y="1704167"/>
            <a:ext cx="1544689" cy="825053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4676604" y="2642818"/>
            <a:ext cx="773914" cy="246221"/>
            <a:chOff x="7831812" y="3843690"/>
            <a:chExt cx="773914" cy="246221"/>
          </a:xfrm>
        </p:grpSpPr>
        <p:sp>
          <p:nvSpPr>
            <p:cNvPr id="39" name="Document 38"/>
            <p:cNvSpPr/>
            <p:nvPr/>
          </p:nvSpPr>
          <p:spPr>
            <a:xfrm>
              <a:off x="7887519" y="3869720"/>
              <a:ext cx="662500" cy="220081"/>
            </a:xfrm>
            <a:prstGeom prst="flowChartDocumen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831812" y="3843690"/>
              <a:ext cx="77391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WGS</a:t>
              </a:r>
              <a:endParaRPr lang="en-US" sz="10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689836" y="3639352"/>
            <a:ext cx="773914" cy="246221"/>
            <a:chOff x="7831812" y="3843690"/>
            <a:chExt cx="773914" cy="246221"/>
          </a:xfrm>
        </p:grpSpPr>
        <p:sp>
          <p:nvSpPr>
            <p:cNvPr id="44" name="Document 43"/>
            <p:cNvSpPr/>
            <p:nvPr/>
          </p:nvSpPr>
          <p:spPr>
            <a:xfrm>
              <a:off x="7887519" y="3869720"/>
              <a:ext cx="662500" cy="220081"/>
            </a:xfrm>
            <a:prstGeom prst="flowChartDocumen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831812" y="3843690"/>
              <a:ext cx="77391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WGS</a:t>
              </a:r>
              <a:endParaRPr lang="en-US" sz="1000" dirty="0"/>
            </a:p>
          </p:txBody>
        </p:sp>
      </p:grpSp>
      <p:cxnSp>
        <p:nvCxnSpPr>
          <p:cNvPr id="47" name="Curved Connector 46"/>
          <p:cNvCxnSpPr>
            <a:stCxn id="5" idx="2"/>
          </p:cNvCxnSpPr>
          <p:nvPr/>
        </p:nvCxnSpPr>
        <p:spPr>
          <a:xfrm rot="5400000">
            <a:off x="4243023" y="1376114"/>
            <a:ext cx="658236" cy="320341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8129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339</Words>
  <Application>Microsoft Macintosh PowerPoint</Application>
  <PresentationFormat>On-screen Show (4:3)</PresentationFormat>
  <Paragraphs>210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Yale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Jing Zhang</dc:creator>
  <cp:lastModifiedBy>Jing Zhang</cp:lastModifiedBy>
  <cp:revision>120</cp:revision>
  <dcterms:created xsi:type="dcterms:W3CDTF">2017-01-24T20:12:47Z</dcterms:created>
  <dcterms:modified xsi:type="dcterms:W3CDTF">2017-01-31T16:48:49Z</dcterms:modified>
</cp:coreProperties>
</file>