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9" r:id="rId3"/>
    <p:sldId id="262" r:id="rId4"/>
    <p:sldId id="263" r:id="rId5"/>
    <p:sldId id="268" r:id="rId6"/>
    <p:sldId id="264" r:id="rId7"/>
    <p:sldId id="265" r:id="rId8"/>
    <p:sldId id="266" r:id="rId9"/>
    <p:sldId id="256" r:id="rId10"/>
    <p:sldId id="267" r:id="rId11"/>
    <p:sldId id="270" r:id="rId12"/>
    <p:sldId id="257" r:id="rId13"/>
    <p:sldId id="272" r:id="rId14"/>
    <p:sldId id="273" r:id="rId15"/>
    <p:sldId id="271" r:id="rId16"/>
    <p:sldId id="258" r:id="rId17"/>
    <p:sldId id="274" r:id="rId18"/>
    <p:sldId id="259" r:id="rId19"/>
    <p:sldId id="276" r:id="rId20"/>
    <p:sldId id="260" r:id="rId21"/>
    <p:sldId id="275"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2" d="100"/>
          <a:sy n="112" d="100"/>
        </p:scale>
        <p:origin x="-112" y="-6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E3DE6A-2EE7-1347-85E3-3FCD803FAB7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34B92-F3AD-6644-B05C-D96F63598083}" type="slidenum">
              <a:rPr lang="en-US" smtClean="0"/>
              <a:t>‹#›</a:t>
            </a:fld>
            <a:endParaRPr lang="en-US"/>
          </a:p>
        </p:txBody>
      </p:sp>
    </p:spTree>
    <p:extLst>
      <p:ext uri="{BB962C8B-B14F-4D97-AF65-F5344CB8AC3E}">
        <p14:creationId xmlns:p14="http://schemas.microsoft.com/office/powerpoint/2010/main" val="171994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3DE6A-2EE7-1347-85E3-3FCD803FAB7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34B92-F3AD-6644-B05C-D96F63598083}" type="slidenum">
              <a:rPr lang="en-US" smtClean="0"/>
              <a:t>‹#›</a:t>
            </a:fld>
            <a:endParaRPr lang="en-US"/>
          </a:p>
        </p:txBody>
      </p:sp>
    </p:spTree>
    <p:extLst>
      <p:ext uri="{BB962C8B-B14F-4D97-AF65-F5344CB8AC3E}">
        <p14:creationId xmlns:p14="http://schemas.microsoft.com/office/powerpoint/2010/main" val="309028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3DE6A-2EE7-1347-85E3-3FCD803FAB7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34B92-F3AD-6644-B05C-D96F63598083}" type="slidenum">
              <a:rPr lang="en-US" smtClean="0"/>
              <a:t>‹#›</a:t>
            </a:fld>
            <a:endParaRPr lang="en-US"/>
          </a:p>
        </p:txBody>
      </p:sp>
    </p:spTree>
    <p:extLst>
      <p:ext uri="{BB962C8B-B14F-4D97-AF65-F5344CB8AC3E}">
        <p14:creationId xmlns:p14="http://schemas.microsoft.com/office/powerpoint/2010/main" val="13752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3DE6A-2EE7-1347-85E3-3FCD803FAB7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34B92-F3AD-6644-B05C-D96F63598083}" type="slidenum">
              <a:rPr lang="en-US" smtClean="0"/>
              <a:t>‹#›</a:t>
            </a:fld>
            <a:endParaRPr lang="en-US"/>
          </a:p>
        </p:txBody>
      </p:sp>
    </p:spTree>
    <p:extLst>
      <p:ext uri="{BB962C8B-B14F-4D97-AF65-F5344CB8AC3E}">
        <p14:creationId xmlns:p14="http://schemas.microsoft.com/office/powerpoint/2010/main" val="240800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3DE6A-2EE7-1347-85E3-3FCD803FAB7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34B92-F3AD-6644-B05C-D96F63598083}" type="slidenum">
              <a:rPr lang="en-US" smtClean="0"/>
              <a:t>‹#›</a:t>
            </a:fld>
            <a:endParaRPr lang="en-US"/>
          </a:p>
        </p:txBody>
      </p:sp>
    </p:spTree>
    <p:extLst>
      <p:ext uri="{BB962C8B-B14F-4D97-AF65-F5344CB8AC3E}">
        <p14:creationId xmlns:p14="http://schemas.microsoft.com/office/powerpoint/2010/main" val="205364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E3DE6A-2EE7-1347-85E3-3FCD803FAB7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34B92-F3AD-6644-B05C-D96F63598083}" type="slidenum">
              <a:rPr lang="en-US" smtClean="0"/>
              <a:t>‹#›</a:t>
            </a:fld>
            <a:endParaRPr lang="en-US"/>
          </a:p>
        </p:txBody>
      </p:sp>
    </p:spTree>
    <p:extLst>
      <p:ext uri="{BB962C8B-B14F-4D97-AF65-F5344CB8AC3E}">
        <p14:creationId xmlns:p14="http://schemas.microsoft.com/office/powerpoint/2010/main" val="174835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E3DE6A-2EE7-1347-85E3-3FCD803FAB7B}" type="datetimeFigureOut">
              <a:rPr lang="en-US" smtClean="0"/>
              <a:t>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34B92-F3AD-6644-B05C-D96F63598083}" type="slidenum">
              <a:rPr lang="en-US" smtClean="0"/>
              <a:t>‹#›</a:t>
            </a:fld>
            <a:endParaRPr lang="en-US"/>
          </a:p>
        </p:txBody>
      </p:sp>
    </p:spTree>
    <p:extLst>
      <p:ext uri="{BB962C8B-B14F-4D97-AF65-F5344CB8AC3E}">
        <p14:creationId xmlns:p14="http://schemas.microsoft.com/office/powerpoint/2010/main" val="157918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E3DE6A-2EE7-1347-85E3-3FCD803FAB7B}" type="datetimeFigureOut">
              <a:rPr lang="en-US" smtClean="0"/>
              <a:t>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A34B92-F3AD-6644-B05C-D96F63598083}" type="slidenum">
              <a:rPr lang="en-US" smtClean="0"/>
              <a:t>‹#›</a:t>
            </a:fld>
            <a:endParaRPr lang="en-US"/>
          </a:p>
        </p:txBody>
      </p:sp>
    </p:spTree>
    <p:extLst>
      <p:ext uri="{BB962C8B-B14F-4D97-AF65-F5344CB8AC3E}">
        <p14:creationId xmlns:p14="http://schemas.microsoft.com/office/powerpoint/2010/main" val="324589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DE6A-2EE7-1347-85E3-3FCD803FAB7B}" type="datetimeFigureOut">
              <a:rPr lang="en-US" smtClean="0"/>
              <a:t>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A34B92-F3AD-6644-B05C-D96F63598083}" type="slidenum">
              <a:rPr lang="en-US" smtClean="0"/>
              <a:t>‹#›</a:t>
            </a:fld>
            <a:endParaRPr lang="en-US"/>
          </a:p>
        </p:txBody>
      </p:sp>
    </p:spTree>
    <p:extLst>
      <p:ext uri="{BB962C8B-B14F-4D97-AF65-F5344CB8AC3E}">
        <p14:creationId xmlns:p14="http://schemas.microsoft.com/office/powerpoint/2010/main" val="78228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DE6A-2EE7-1347-85E3-3FCD803FAB7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34B92-F3AD-6644-B05C-D96F63598083}" type="slidenum">
              <a:rPr lang="en-US" smtClean="0"/>
              <a:t>‹#›</a:t>
            </a:fld>
            <a:endParaRPr lang="en-US"/>
          </a:p>
        </p:txBody>
      </p:sp>
    </p:spTree>
    <p:extLst>
      <p:ext uri="{BB962C8B-B14F-4D97-AF65-F5344CB8AC3E}">
        <p14:creationId xmlns:p14="http://schemas.microsoft.com/office/powerpoint/2010/main" val="282568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DE6A-2EE7-1347-85E3-3FCD803FAB7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34B92-F3AD-6644-B05C-D96F63598083}" type="slidenum">
              <a:rPr lang="en-US" smtClean="0"/>
              <a:t>‹#›</a:t>
            </a:fld>
            <a:endParaRPr lang="en-US"/>
          </a:p>
        </p:txBody>
      </p:sp>
    </p:spTree>
    <p:extLst>
      <p:ext uri="{BB962C8B-B14F-4D97-AF65-F5344CB8AC3E}">
        <p14:creationId xmlns:p14="http://schemas.microsoft.com/office/powerpoint/2010/main" val="908067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3DE6A-2EE7-1347-85E3-3FCD803FAB7B}" type="datetimeFigureOut">
              <a:rPr lang="en-US" smtClean="0"/>
              <a:t>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34B92-F3AD-6644-B05C-D96F63598083}" type="slidenum">
              <a:rPr lang="en-US" smtClean="0"/>
              <a:t>‹#›</a:t>
            </a:fld>
            <a:endParaRPr lang="en-US"/>
          </a:p>
        </p:txBody>
      </p:sp>
    </p:spTree>
    <p:extLst>
      <p:ext uri="{BB962C8B-B14F-4D97-AF65-F5344CB8AC3E}">
        <p14:creationId xmlns:p14="http://schemas.microsoft.com/office/powerpoint/2010/main" val="722018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1"/>
            <a:ext cx="8229600" cy="1143000"/>
          </a:xfrm>
        </p:spPr>
        <p:txBody>
          <a:bodyPr>
            <a:normAutofit fontScale="90000"/>
          </a:bodyPr>
          <a:lstStyle/>
          <a:p>
            <a:r>
              <a:rPr lang="en-US" dirty="0" smtClean="0"/>
              <a:t>Elements of cancer immunity and the cancer immune set point</a:t>
            </a:r>
            <a:endParaRPr lang="en-US" dirty="0"/>
          </a:p>
        </p:txBody>
      </p:sp>
      <p:sp>
        <p:nvSpPr>
          <p:cNvPr id="3" name="Content Placeholder 2"/>
          <p:cNvSpPr>
            <a:spLocks noGrp="1"/>
          </p:cNvSpPr>
          <p:nvPr>
            <p:ph idx="1"/>
          </p:nvPr>
        </p:nvSpPr>
        <p:spPr>
          <a:xfrm>
            <a:off x="1610800" y="1600201"/>
            <a:ext cx="7076000" cy="4161914"/>
          </a:xfrm>
        </p:spPr>
        <p:txBody>
          <a:bodyPr/>
          <a:lstStyle/>
          <a:p>
            <a:pPr marL="0" indent="0">
              <a:buNone/>
            </a:pPr>
            <a:r>
              <a:rPr lang="en-US" dirty="0" smtClean="0"/>
              <a:t>	</a:t>
            </a:r>
          </a:p>
          <a:p>
            <a:pPr marL="0" indent="0">
              <a:buNone/>
            </a:pPr>
            <a:endParaRPr lang="en-US" dirty="0"/>
          </a:p>
          <a:p>
            <a:pPr marL="0" indent="0">
              <a:buNone/>
            </a:pPr>
            <a:endParaRPr lang="en-US" dirty="0" smtClean="0"/>
          </a:p>
          <a:p>
            <a:pPr marL="0" indent="0">
              <a:buNone/>
            </a:pPr>
            <a:r>
              <a:rPr lang="en-US" dirty="0" smtClean="0"/>
              <a:t>		</a:t>
            </a:r>
            <a:r>
              <a:rPr lang="en-US" dirty="0" err="1" smtClean="0"/>
              <a:t>Jclub</a:t>
            </a:r>
            <a:r>
              <a:rPr lang="en-US" dirty="0" smtClean="0"/>
              <a:t> by Leonidas Salichos </a:t>
            </a:r>
            <a:endParaRPr lang="en-US" dirty="0"/>
          </a:p>
        </p:txBody>
      </p:sp>
    </p:spTree>
    <p:extLst>
      <p:ext uri="{BB962C8B-B14F-4D97-AF65-F5344CB8AC3E}">
        <p14:creationId xmlns:p14="http://schemas.microsoft.com/office/powerpoint/2010/main" val="178100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T cells (largely unknown)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16091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T-cell memory</a:t>
            </a:r>
            <a:endParaRPr lang="en-US" dirty="0"/>
          </a:p>
        </p:txBody>
      </p:sp>
      <p:sp>
        <p:nvSpPr>
          <p:cNvPr id="3" name="Content Placeholder 2"/>
          <p:cNvSpPr>
            <a:spLocks noGrp="1"/>
          </p:cNvSpPr>
          <p:nvPr>
            <p:ph idx="1"/>
          </p:nvPr>
        </p:nvSpPr>
        <p:spPr/>
        <p:txBody>
          <a:bodyPr>
            <a:normAutofit lnSpcReduction="10000"/>
          </a:bodyPr>
          <a:lstStyle/>
          <a:p>
            <a:r>
              <a:rPr lang="en-US" dirty="0" smtClean="0"/>
              <a:t>Mice generate a memory response to tumor-associated antigens</a:t>
            </a:r>
          </a:p>
          <a:p>
            <a:r>
              <a:rPr lang="en-US" dirty="0" err="1" smtClean="0"/>
              <a:t>Tumour</a:t>
            </a:r>
            <a:r>
              <a:rPr lang="en-US" dirty="0" smtClean="0"/>
              <a:t>-infiltrating lymphocytes that express CD4 or CD8 have the features of memory T cells</a:t>
            </a:r>
          </a:p>
          <a:p>
            <a:r>
              <a:rPr lang="en-US" dirty="0" smtClean="0"/>
              <a:t>Can possess an activated or exhausted phenotype</a:t>
            </a:r>
          </a:p>
          <a:p>
            <a:pPr lvl="1"/>
            <a:r>
              <a:rPr lang="en-US" dirty="0" smtClean="0"/>
              <a:t>Expressing markers such as PD-1, protein TIM-3 and LAG-3 </a:t>
            </a:r>
            <a:endParaRPr lang="en-US" dirty="0"/>
          </a:p>
        </p:txBody>
      </p:sp>
    </p:spTree>
    <p:extLst>
      <p:ext uri="{BB962C8B-B14F-4D97-AF65-F5344CB8AC3E}">
        <p14:creationId xmlns:p14="http://schemas.microsoft.com/office/powerpoint/2010/main" val="2323779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4911" y="1214891"/>
            <a:ext cx="11107203" cy="5283553"/>
          </a:xfrm>
          <a:prstGeom prst="rect">
            <a:avLst/>
          </a:prstGeom>
        </p:spPr>
      </p:pic>
      <p:sp>
        <p:nvSpPr>
          <p:cNvPr id="2" name="TextBox 1"/>
          <p:cNvSpPr txBox="1"/>
          <p:nvPr/>
        </p:nvSpPr>
        <p:spPr>
          <a:xfrm>
            <a:off x="836377" y="340770"/>
            <a:ext cx="7682276" cy="461665"/>
          </a:xfrm>
          <a:prstGeom prst="rect">
            <a:avLst/>
          </a:prstGeom>
          <a:noFill/>
        </p:spPr>
        <p:txBody>
          <a:bodyPr wrap="square" rtlCol="0">
            <a:spAutoFit/>
          </a:bodyPr>
          <a:lstStyle/>
          <a:p>
            <a:r>
              <a:rPr lang="en-US" sz="2400" b="1" dirty="0" smtClean="0"/>
              <a:t>The development of CD8-expressing population of T cells</a:t>
            </a:r>
            <a:endParaRPr lang="en-US" sz="2400" b="1" dirty="0"/>
          </a:p>
        </p:txBody>
      </p:sp>
      <p:sp>
        <p:nvSpPr>
          <p:cNvPr id="5" name="TextBox 4"/>
          <p:cNvSpPr txBox="1"/>
          <p:nvPr/>
        </p:nvSpPr>
        <p:spPr>
          <a:xfrm>
            <a:off x="0" y="1603460"/>
            <a:ext cx="2334911" cy="4524316"/>
          </a:xfrm>
          <a:prstGeom prst="rect">
            <a:avLst/>
          </a:prstGeom>
          <a:noFill/>
        </p:spPr>
        <p:txBody>
          <a:bodyPr wrap="square" rtlCol="0">
            <a:spAutoFit/>
          </a:bodyPr>
          <a:lstStyle/>
          <a:p>
            <a:pPr marL="285750" indent="-285750">
              <a:buFontTx/>
              <a:buChar char="-"/>
            </a:pPr>
            <a:r>
              <a:rPr lang="en-US" dirty="0" smtClean="0"/>
              <a:t>Naïve CD8+ T cells reside in lymph nodes and spleen</a:t>
            </a:r>
          </a:p>
          <a:p>
            <a:pPr marL="285750" indent="-285750">
              <a:buFontTx/>
              <a:buChar char="-"/>
            </a:pPr>
            <a:endParaRPr lang="en-US" dirty="0" smtClean="0"/>
          </a:p>
          <a:p>
            <a:pPr marL="285750" indent="-285750">
              <a:buFontTx/>
              <a:buChar char="-"/>
            </a:pPr>
            <a:r>
              <a:rPr lang="en-US" dirty="0" smtClean="0"/>
              <a:t>After activation by </a:t>
            </a:r>
            <a:r>
              <a:rPr lang="en-US" dirty="0" err="1" smtClean="0"/>
              <a:t>antigene</a:t>
            </a:r>
            <a:r>
              <a:rPr lang="en-US" dirty="0" smtClean="0"/>
              <a:t> short term memory T-cells differentiate</a:t>
            </a:r>
          </a:p>
          <a:p>
            <a:pPr marL="285750" indent="-285750">
              <a:buFontTx/>
              <a:buChar char="-"/>
            </a:pPr>
            <a:endParaRPr lang="en-US" dirty="0" smtClean="0"/>
          </a:p>
          <a:p>
            <a:pPr marL="285750" indent="-285750">
              <a:buFontTx/>
              <a:buChar char="-"/>
            </a:pPr>
            <a:r>
              <a:rPr lang="en-US" dirty="0" smtClean="0"/>
              <a:t>With chronic antigen exposure effector T cell can become progressively exhausted</a:t>
            </a:r>
          </a:p>
          <a:p>
            <a:pPr marL="285750" indent="-285750">
              <a:buFontTx/>
              <a:buChar char="-"/>
            </a:pPr>
            <a:endParaRPr lang="en-US" dirty="0"/>
          </a:p>
        </p:txBody>
      </p:sp>
    </p:spTree>
    <p:extLst>
      <p:ext uri="{BB962C8B-B14F-4D97-AF65-F5344CB8AC3E}">
        <p14:creationId xmlns:p14="http://schemas.microsoft.com/office/powerpoint/2010/main" val="3196642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4911" y="1214891"/>
            <a:ext cx="11107203" cy="5283553"/>
          </a:xfrm>
          <a:prstGeom prst="rect">
            <a:avLst/>
          </a:prstGeom>
        </p:spPr>
      </p:pic>
      <p:sp>
        <p:nvSpPr>
          <p:cNvPr id="2" name="TextBox 1"/>
          <p:cNvSpPr txBox="1"/>
          <p:nvPr/>
        </p:nvSpPr>
        <p:spPr>
          <a:xfrm>
            <a:off x="836377" y="340770"/>
            <a:ext cx="7682276" cy="461665"/>
          </a:xfrm>
          <a:prstGeom prst="rect">
            <a:avLst/>
          </a:prstGeom>
          <a:noFill/>
        </p:spPr>
        <p:txBody>
          <a:bodyPr wrap="square" rtlCol="0">
            <a:spAutoFit/>
          </a:bodyPr>
          <a:lstStyle/>
          <a:p>
            <a:r>
              <a:rPr lang="en-US" sz="2400" b="1" dirty="0" smtClean="0"/>
              <a:t>The development of CD8-expressing population of T cells</a:t>
            </a:r>
            <a:endParaRPr lang="en-US" sz="2400" b="1" dirty="0"/>
          </a:p>
        </p:txBody>
      </p:sp>
      <p:sp>
        <p:nvSpPr>
          <p:cNvPr id="3" name="TextBox 2"/>
          <p:cNvSpPr txBox="1"/>
          <p:nvPr/>
        </p:nvSpPr>
        <p:spPr>
          <a:xfrm>
            <a:off x="192438" y="1757393"/>
            <a:ext cx="1783256" cy="3416320"/>
          </a:xfrm>
          <a:prstGeom prst="rect">
            <a:avLst/>
          </a:prstGeom>
          <a:noFill/>
        </p:spPr>
        <p:txBody>
          <a:bodyPr wrap="square" rtlCol="0">
            <a:spAutoFit/>
          </a:bodyPr>
          <a:lstStyle/>
          <a:p>
            <a:r>
              <a:rPr lang="en-US" dirty="0" smtClean="0"/>
              <a:t>Anti-PD-L1/PD-1 treatment or with inhibitors of </a:t>
            </a:r>
            <a:r>
              <a:rPr lang="en-US" dirty="0" err="1" smtClean="0"/>
              <a:t>MEKi</a:t>
            </a:r>
            <a:r>
              <a:rPr lang="en-US" dirty="0" smtClean="0"/>
              <a:t> may block or slow T-cell exhaustion</a:t>
            </a:r>
          </a:p>
          <a:p>
            <a:endParaRPr lang="en-US" dirty="0"/>
          </a:p>
          <a:p>
            <a:r>
              <a:rPr lang="en-US" dirty="0" err="1" smtClean="0"/>
              <a:t>MEKi</a:t>
            </a:r>
            <a:r>
              <a:rPr lang="en-US" dirty="0" smtClean="0"/>
              <a:t> treatment seems to work better with lees </a:t>
            </a:r>
            <a:r>
              <a:rPr lang="en-US" dirty="0" err="1" smtClean="0"/>
              <a:t>exhuasted</a:t>
            </a:r>
            <a:r>
              <a:rPr lang="en-US" dirty="0" smtClean="0"/>
              <a:t> populations</a:t>
            </a:r>
            <a:endParaRPr lang="en-US" dirty="0"/>
          </a:p>
        </p:txBody>
      </p:sp>
    </p:spTree>
    <p:extLst>
      <p:ext uri="{BB962C8B-B14F-4D97-AF65-F5344CB8AC3E}">
        <p14:creationId xmlns:p14="http://schemas.microsoft.com/office/powerpoint/2010/main" val="3515908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 when individuals respond, the tumor burden often fails to disappear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Development of alternative mechanisms of immunosuppression</a:t>
            </a:r>
          </a:p>
          <a:p>
            <a:r>
              <a:rPr lang="en-US" dirty="0" smtClean="0"/>
              <a:t>The evolution of the tumor to lose </a:t>
            </a:r>
            <a:r>
              <a:rPr lang="en-US" dirty="0" err="1" smtClean="0"/>
              <a:t>immunodominant</a:t>
            </a:r>
            <a:r>
              <a:rPr lang="en-US" dirty="0" smtClean="0"/>
              <a:t> epitopes</a:t>
            </a:r>
          </a:p>
          <a:p>
            <a:r>
              <a:rPr lang="en-US" dirty="0" smtClean="0"/>
              <a:t>Acquire mutations that facilitate resistance</a:t>
            </a:r>
          </a:p>
          <a:p>
            <a:endParaRPr lang="en-US" dirty="0" smtClean="0"/>
          </a:p>
          <a:p>
            <a:pPr>
              <a:buFont typeface="Wingdings" charset="0"/>
              <a:buChar char="Ø"/>
            </a:pPr>
            <a:r>
              <a:rPr lang="en-US" dirty="0" smtClean="0"/>
              <a:t>Overall, a new equilibrium may have been reached between the tumor and the number of T cells</a:t>
            </a:r>
          </a:p>
          <a:p>
            <a:pPr>
              <a:buFont typeface="Wingdings" charset="0"/>
              <a:buChar char="Ø"/>
            </a:pPr>
            <a:r>
              <a:rPr lang="en-US" dirty="0" smtClean="0"/>
              <a:t>Perhaps (even after anti-PD-L1 therapy) T cell compartment to small to keep up.</a:t>
            </a:r>
          </a:p>
          <a:p>
            <a:pPr>
              <a:buFont typeface="Wingdings" charset="0"/>
              <a:buChar char="Ø"/>
            </a:pPr>
            <a:r>
              <a:rPr lang="en-US" dirty="0" smtClean="0"/>
              <a:t>Continuing priming of naïve T cells may be needed</a:t>
            </a:r>
            <a:endParaRPr lang="en-US" dirty="0"/>
          </a:p>
          <a:p>
            <a:pPr marL="0" indent="0">
              <a:buNone/>
            </a:pPr>
            <a:endParaRPr lang="en-US" dirty="0"/>
          </a:p>
        </p:txBody>
      </p:sp>
    </p:spTree>
    <p:extLst>
      <p:ext uri="{BB962C8B-B14F-4D97-AF65-F5344CB8AC3E}">
        <p14:creationId xmlns:p14="http://schemas.microsoft.com/office/powerpoint/2010/main" val="3807408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82276" y="299737"/>
            <a:ext cx="13242634" cy="6299351"/>
          </a:xfrm>
          <a:prstGeom prst="rect">
            <a:avLst/>
          </a:prstGeom>
        </p:spPr>
      </p:pic>
      <p:sp>
        <p:nvSpPr>
          <p:cNvPr id="3" name="TextBox 2"/>
          <p:cNvSpPr txBox="1"/>
          <p:nvPr/>
        </p:nvSpPr>
        <p:spPr>
          <a:xfrm>
            <a:off x="5799427" y="299737"/>
            <a:ext cx="3344573" cy="6647974"/>
          </a:xfrm>
          <a:prstGeom prst="rect">
            <a:avLst/>
          </a:prstGeom>
          <a:noFill/>
        </p:spPr>
        <p:txBody>
          <a:bodyPr wrap="square" rtlCol="0">
            <a:spAutoFit/>
          </a:bodyPr>
          <a:lstStyle/>
          <a:p>
            <a:r>
              <a:rPr lang="en-US" sz="2400" b="1" dirty="0" smtClean="0"/>
              <a:t>The lymph nodes, the blood and </a:t>
            </a:r>
            <a:r>
              <a:rPr lang="en-US" sz="2400" b="1" dirty="0" err="1" smtClean="0"/>
              <a:t>tumours</a:t>
            </a:r>
            <a:r>
              <a:rPr lang="en-US" sz="2400" b="1" dirty="0" smtClean="0"/>
              <a:t> represent the main compartments in which elements of detected Anti-Cancer response. </a:t>
            </a:r>
          </a:p>
          <a:p>
            <a:r>
              <a:rPr lang="en-US" sz="2400" b="1" dirty="0" smtClean="0"/>
              <a:t>Biomarker sampling take into account :</a:t>
            </a:r>
          </a:p>
          <a:p>
            <a:endParaRPr lang="en-US" sz="2400" b="1" dirty="0" smtClean="0"/>
          </a:p>
          <a:p>
            <a:pPr marL="457200" indent="-457200">
              <a:buAutoNum type="alphaLcParenR"/>
            </a:pPr>
            <a:r>
              <a:rPr lang="en-US" dirty="0" smtClean="0"/>
              <a:t>Timing of activation</a:t>
            </a:r>
          </a:p>
          <a:p>
            <a:pPr marL="457200" indent="-457200">
              <a:buAutoNum type="alphaLcParenR"/>
            </a:pPr>
            <a:r>
              <a:rPr lang="en-US" dirty="0" smtClean="0"/>
              <a:t>The rate of migration from lymph to blood</a:t>
            </a:r>
          </a:p>
          <a:p>
            <a:pPr marL="457200" indent="-457200">
              <a:buAutoNum type="alphaLcParenR"/>
            </a:pPr>
            <a:r>
              <a:rPr lang="en-US" dirty="0" smtClean="0"/>
              <a:t>Rate of infiltration into tumors</a:t>
            </a:r>
          </a:p>
          <a:p>
            <a:pPr marL="457200" indent="-457200">
              <a:buAutoNum type="alphaLcParenR"/>
            </a:pPr>
            <a:r>
              <a:rPr lang="en-US" dirty="0" smtClean="0"/>
              <a:t>Rate of efflux from </a:t>
            </a:r>
            <a:r>
              <a:rPr lang="en-US" dirty="0" err="1" smtClean="0"/>
              <a:t>tumours</a:t>
            </a:r>
            <a:r>
              <a:rPr lang="en-US" dirty="0" smtClean="0"/>
              <a:t> into blood</a:t>
            </a:r>
          </a:p>
          <a:p>
            <a:pPr marL="457200" indent="-457200">
              <a:buAutoNum type="alphaLcParenR"/>
            </a:pPr>
            <a:r>
              <a:rPr lang="en-US" dirty="0" smtClean="0"/>
              <a:t>Other factors include </a:t>
            </a:r>
            <a:r>
              <a:rPr lang="en-US" dirty="0" err="1" smtClean="0"/>
              <a:t>tumour</a:t>
            </a:r>
            <a:r>
              <a:rPr lang="en-US" dirty="0" smtClean="0"/>
              <a:t> size and apoptosis</a:t>
            </a:r>
          </a:p>
          <a:p>
            <a:pPr marL="457200" indent="-457200">
              <a:buAutoNum type="alphaLcParenR"/>
            </a:pPr>
            <a:endParaRPr lang="en-US" sz="2400" dirty="0" smtClean="0"/>
          </a:p>
          <a:p>
            <a:endParaRPr lang="en-US" sz="2400" b="1" dirty="0"/>
          </a:p>
        </p:txBody>
      </p:sp>
    </p:spTree>
    <p:extLst>
      <p:ext uri="{BB962C8B-B14F-4D97-AF65-F5344CB8AC3E}">
        <p14:creationId xmlns:p14="http://schemas.microsoft.com/office/powerpoint/2010/main" val="2863262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001" y="196564"/>
            <a:ext cx="7591124" cy="6499800"/>
          </a:xfrm>
          <a:prstGeom prst="rect">
            <a:avLst/>
          </a:prstGeom>
        </p:spPr>
      </p:pic>
      <p:sp>
        <p:nvSpPr>
          <p:cNvPr id="3" name="TextBox 2"/>
          <p:cNvSpPr txBox="1"/>
          <p:nvPr/>
        </p:nvSpPr>
        <p:spPr>
          <a:xfrm>
            <a:off x="7661668" y="4584420"/>
            <a:ext cx="1599293" cy="523220"/>
          </a:xfrm>
          <a:prstGeom prst="rect">
            <a:avLst/>
          </a:prstGeom>
          <a:noFill/>
        </p:spPr>
        <p:txBody>
          <a:bodyPr wrap="square" rtlCol="0">
            <a:spAutoFit/>
          </a:bodyPr>
          <a:lstStyle/>
          <a:p>
            <a:r>
              <a:rPr lang="en-US" sz="1400" dirty="0" smtClean="0"/>
              <a:t>Tumor cells close to immune cells</a:t>
            </a:r>
            <a:endParaRPr lang="en-US" sz="1400" dirty="0"/>
          </a:p>
        </p:txBody>
      </p:sp>
      <p:sp>
        <p:nvSpPr>
          <p:cNvPr id="4" name="TextBox 3"/>
          <p:cNvSpPr txBox="1"/>
          <p:nvPr/>
        </p:nvSpPr>
        <p:spPr>
          <a:xfrm>
            <a:off x="6062375" y="6327032"/>
            <a:ext cx="2475030" cy="307777"/>
          </a:xfrm>
          <a:prstGeom prst="rect">
            <a:avLst/>
          </a:prstGeom>
          <a:noFill/>
        </p:spPr>
        <p:txBody>
          <a:bodyPr wrap="square" rtlCol="0">
            <a:spAutoFit/>
          </a:bodyPr>
          <a:lstStyle/>
          <a:p>
            <a:r>
              <a:rPr lang="en-US" sz="1400" dirty="0" smtClean="0"/>
              <a:t>Cytokines: detectable mRNA</a:t>
            </a:r>
            <a:endParaRPr lang="en-US" sz="1400" dirty="0"/>
          </a:p>
        </p:txBody>
      </p:sp>
      <p:sp>
        <p:nvSpPr>
          <p:cNvPr id="5" name="TextBox 4"/>
          <p:cNvSpPr txBox="1"/>
          <p:nvPr/>
        </p:nvSpPr>
        <p:spPr>
          <a:xfrm>
            <a:off x="5785680" y="6536030"/>
            <a:ext cx="2939877" cy="307777"/>
          </a:xfrm>
          <a:prstGeom prst="rect">
            <a:avLst/>
          </a:prstGeom>
          <a:noFill/>
        </p:spPr>
        <p:txBody>
          <a:bodyPr wrap="square" rtlCol="0">
            <a:spAutoFit/>
          </a:bodyPr>
          <a:lstStyle/>
          <a:p>
            <a:r>
              <a:rPr lang="en-US" sz="1400" dirty="0" smtClean="0"/>
              <a:t>Response is necessary but insufficient</a:t>
            </a:r>
            <a:endParaRPr lang="en-US" sz="1400" dirty="0"/>
          </a:p>
        </p:txBody>
      </p:sp>
      <p:sp>
        <p:nvSpPr>
          <p:cNvPr id="6" name="TextBox 5"/>
          <p:cNvSpPr txBox="1"/>
          <p:nvPr/>
        </p:nvSpPr>
        <p:spPr>
          <a:xfrm>
            <a:off x="5511291" y="-47040"/>
            <a:ext cx="3888478" cy="307777"/>
          </a:xfrm>
          <a:prstGeom prst="rect">
            <a:avLst/>
          </a:prstGeom>
          <a:noFill/>
        </p:spPr>
        <p:txBody>
          <a:bodyPr wrap="square" rtlCol="0">
            <a:spAutoFit/>
          </a:bodyPr>
          <a:lstStyle/>
          <a:p>
            <a:r>
              <a:rPr lang="en-US" sz="1400" dirty="0" smtClean="0"/>
              <a:t>Immune cells don’t penetrate the parenchyma</a:t>
            </a:r>
            <a:endParaRPr lang="en-US" sz="1400" dirty="0"/>
          </a:p>
        </p:txBody>
      </p:sp>
      <p:sp>
        <p:nvSpPr>
          <p:cNvPr id="7" name="TextBox 6"/>
          <p:cNvSpPr txBox="1"/>
          <p:nvPr/>
        </p:nvSpPr>
        <p:spPr>
          <a:xfrm>
            <a:off x="0" y="5519328"/>
            <a:ext cx="3888478" cy="738664"/>
          </a:xfrm>
          <a:prstGeom prst="rect">
            <a:avLst/>
          </a:prstGeom>
          <a:noFill/>
        </p:spPr>
        <p:txBody>
          <a:bodyPr wrap="square" rtlCol="0">
            <a:spAutoFit/>
          </a:bodyPr>
          <a:lstStyle/>
          <a:p>
            <a:r>
              <a:rPr lang="en-US" sz="1400" dirty="0" smtClean="0"/>
              <a:t>Non inflamed tumor micro-environment with a few or no CD8-carrying T cells</a:t>
            </a:r>
          </a:p>
          <a:p>
            <a:r>
              <a:rPr lang="en-US" sz="1400" dirty="0" smtClean="0"/>
              <a:t>No response to PD-L1/PD-1 therapy</a:t>
            </a:r>
            <a:endParaRPr lang="en-US" sz="1400" dirty="0"/>
          </a:p>
        </p:txBody>
      </p:sp>
    </p:spTree>
    <p:extLst>
      <p:ext uri="{BB962C8B-B14F-4D97-AF65-F5344CB8AC3E}">
        <p14:creationId xmlns:p14="http://schemas.microsoft.com/office/powerpoint/2010/main" val="3488459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Inflamed </a:t>
            </a:r>
            <a:r>
              <a:rPr lang="en-US" dirty="0" err="1" smtClean="0"/>
              <a:t>vs</a:t>
            </a:r>
            <a:r>
              <a:rPr lang="en-US" dirty="0" smtClean="0"/>
              <a:t> non-inflamed tumors</a:t>
            </a:r>
            <a:endParaRPr lang="en-US" dirty="0"/>
          </a:p>
        </p:txBody>
      </p:sp>
      <p:sp>
        <p:nvSpPr>
          <p:cNvPr id="3" name="Content Placeholder 2"/>
          <p:cNvSpPr>
            <a:spLocks noGrp="1"/>
          </p:cNvSpPr>
          <p:nvPr>
            <p:ph idx="1"/>
          </p:nvPr>
        </p:nvSpPr>
        <p:spPr>
          <a:xfrm>
            <a:off x="402763" y="1600200"/>
            <a:ext cx="3909058" cy="4525963"/>
          </a:xfrm>
        </p:spPr>
        <p:txBody>
          <a:bodyPr>
            <a:normAutofit/>
          </a:bodyPr>
          <a:lstStyle/>
          <a:p>
            <a:r>
              <a:rPr lang="en-US" sz="2400" dirty="0" smtClean="0"/>
              <a:t>Inflamed tumors</a:t>
            </a:r>
          </a:p>
          <a:p>
            <a:pPr lvl="1"/>
            <a:r>
              <a:rPr lang="en-US" sz="1600" dirty="0" smtClean="0"/>
              <a:t>The presence </a:t>
            </a:r>
            <a:r>
              <a:rPr lang="en-US" sz="1600" dirty="0" err="1" smtClean="0"/>
              <a:t>fo</a:t>
            </a:r>
            <a:r>
              <a:rPr lang="en-US" sz="1600" dirty="0" smtClean="0"/>
              <a:t> immune cells</a:t>
            </a:r>
          </a:p>
          <a:p>
            <a:pPr lvl="1"/>
            <a:endParaRPr lang="en-US" sz="1600" dirty="0" smtClean="0"/>
          </a:p>
          <a:p>
            <a:pPr lvl="1"/>
            <a:r>
              <a:rPr lang="en-US" sz="1600" dirty="0" err="1" smtClean="0"/>
              <a:t>Proinflammatory</a:t>
            </a:r>
            <a:r>
              <a:rPr lang="en-US" sz="1600" dirty="0" smtClean="0"/>
              <a:t> cytokines</a:t>
            </a:r>
          </a:p>
          <a:p>
            <a:pPr lvl="1"/>
            <a:endParaRPr lang="en-US" sz="1600" dirty="0" smtClean="0"/>
          </a:p>
          <a:p>
            <a:pPr lvl="1"/>
            <a:r>
              <a:rPr lang="en-US" sz="1600" dirty="0" err="1" smtClean="0"/>
              <a:t>Tumour</a:t>
            </a:r>
            <a:r>
              <a:rPr lang="en-US" sz="1600" dirty="0" smtClean="0"/>
              <a:t> necrosis factors</a:t>
            </a:r>
          </a:p>
          <a:p>
            <a:pPr lvl="1"/>
            <a:endParaRPr lang="en-US" sz="1600" dirty="0" smtClean="0"/>
          </a:p>
          <a:p>
            <a:pPr lvl="1"/>
            <a:r>
              <a:rPr lang="en-US" sz="1600" dirty="0" smtClean="0"/>
              <a:t>Unclear whether the cause or the consequence</a:t>
            </a:r>
            <a:endParaRPr lang="en-US" sz="1600" dirty="0"/>
          </a:p>
        </p:txBody>
      </p:sp>
      <p:sp>
        <p:nvSpPr>
          <p:cNvPr id="4" name="Content Placeholder 2"/>
          <p:cNvSpPr txBox="1">
            <a:spLocks/>
          </p:cNvSpPr>
          <p:nvPr/>
        </p:nvSpPr>
        <p:spPr>
          <a:xfrm>
            <a:off x="4777742" y="1650680"/>
            <a:ext cx="4120288"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Non Inflamed tumors</a:t>
            </a:r>
          </a:p>
          <a:p>
            <a:pPr lvl="1"/>
            <a:r>
              <a:rPr lang="en-US" sz="1700" dirty="0" smtClean="0"/>
              <a:t>Associated with immune suppression or tolerance cytokines</a:t>
            </a:r>
          </a:p>
          <a:p>
            <a:pPr lvl="1"/>
            <a:endParaRPr lang="en-US" sz="1700" dirty="0" smtClean="0"/>
          </a:p>
          <a:p>
            <a:pPr lvl="1"/>
            <a:r>
              <a:rPr lang="en-US" sz="1700" dirty="0"/>
              <a:t>Associated with immune suppression or </a:t>
            </a:r>
            <a:r>
              <a:rPr lang="en-US" sz="1700" dirty="0" smtClean="0"/>
              <a:t>tissue homeostasis</a:t>
            </a:r>
          </a:p>
          <a:p>
            <a:pPr lvl="1"/>
            <a:endParaRPr lang="en-US" sz="1700" dirty="0" smtClean="0"/>
          </a:p>
          <a:p>
            <a:pPr lvl="1"/>
            <a:r>
              <a:rPr lang="en-US" sz="1700" dirty="0" smtClean="0"/>
              <a:t>Regulatory T cells</a:t>
            </a:r>
          </a:p>
          <a:p>
            <a:pPr lvl="1"/>
            <a:endParaRPr lang="en-US" sz="1700" dirty="0" smtClean="0"/>
          </a:p>
          <a:p>
            <a:pPr lvl="1"/>
            <a:r>
              <a:rPr lang="en-US" sz="1700" dirty="0" smtClean="0"/>
              <a:t>Myeloid-derived suppressor cells</a:t>
            </a:r>
          </a:p>
          <a:p>
            <a:pPr lvl="1"/>
            <a:endParaRPr lang="en-US" sz="1700" dirty="0" smtClean="0"/>
          </a:p>
          <a:p>
            <a:pPr lvl="1"/>
            <a:r>
              <a:rPr lang="en-US" sz="1700" dirty="0" smtClean="0"/>
              <a:t>M2 macrophages (</a:t>
            </a:r>
            <a:r>
              <a:rPr lang="en-US" sz="1700" dirty="0" err="1" smtClean="0"/>
              <a:t>unactivated</a:t>
            </a:r>
            <a:r>
              <a:rPr lang="en-US" sz="1700" dirty="0" smtClean="0"/>
              <a:t>)</a:t>
            </a:r>
            <a:endParaRPr lang="en-US" sz="1700" dirty="0"/>
          </a:p>
        </p:txBody>
      </p:sp>
    </p:spTree>
    <p:extLst>
      <p:ext uri="{BB962C8B-B14F-4D97-AF65-F5344CB8AC3E}">
        <p14:creationId xmlns:p14="http://schemas.microsoft.com/office/powerpoint/2010/main" val="3353921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05364" y="836912"/>
            <a:ext cx="6638636" cy="6021088"/>
          </a:xfrm>
          <a:prstGeom prst="rect">
            <a:avLst/>
          </a:prstGeom>
        </p:spPr>
      </p:pic>
      <p:sp>
        <p:nvSpPr>
          <p:cNvPr id="2" name="TextBox 1"/>
          <p:cNvSpPr txBox="1"/>
          <p:nvPr/>
        </p:nvSpPr>
        <p:spPr>
          <a:xfrm>
            <a:off x="1189181" y="196273"/>
            <a:ext cx="8301182" cy="369332"/>
          </a:xfrm>
          <a:prstGeom prst="rect">
            <a:avLst/>
          </a:prstGeom>
          <a:noFill/>
        </p:spPr>
        <p:txBody>
          <a:bodyPr wrap="square" rtlCol="0">
            <a:spAutoFit/>
          </a:bodyPr>
          <a:lstStyle/>
          <a:p>
            <a:r>
              <a:rPr lang="en-US" b="1" dirty="0" smtClean="0"/>
              <a:t>Multivariate factors influence tolerance and immunity</a:t>
            </a:r>
            <a:endParaRPr lang="en-US" b="1" dirty="0"/>
          </a:p>
        </p:txBody>
      </p:sp>
      <p:sp>
        <p:nvSpPr>
          <p:cNvPr id="3" name="TextBox 2"/>
          <p:cNvSpPr txBox="1"/>
          <p:nvPr/>
        </p:nvSpPr>
        <p:spPr>
          <a:xfrm>
            <a:off x="207818" y="1581727"/>
            <a:ext cx="2690091" cy="2585323"/>
          </a:xfrm>
          <a:prstGeom prst="rect">
            <a:avLst/>
          </a:prstGeom>
          <a:noFill/>
        </p:spPr>
        <p:txBody>
          <a:bodyPr wrap="square" rtlCol="0">
            <a:spAutoFit/>
          </a:bodyPr>
          <a:lstStyle/>
          <a:p>
            <a:r>
              <a:rPr lang="en-US" dirty="0" smtClean="0"/>
              <a:t>The bell curve represents the population distribution of variability in these factors </a:t>
            </a:r>
          </a:p>
          <a:p>
            <a:r>
              <a:rPr lang="en-US" dirty="0" smtClean="0"/>
              <a:t>&gt; Related to the likelihood that a given person’s </a:t>
            </a:r>
            <a:r>
              <a:rPr lang="en-US" dirty="0" err="1" smtClean="0"/>
              <a:t>tumour</a:t>
            </a:r>
            <a:r>
              <a:rPr lang="en-US" dirty="0" smtClean="0"/>
              <a:t> will adopt a more inflamed or a non-inflamed phenotype</a:t>
            </a:r>
          </a:p>
        </p:txBody>
      </p:sp>
    </p:spTree>
    <p:extLst>
      <p:ext uri="{BB962C8B-B14F-4D97-AF65-F5344CB8AC3E}">
        <p14:creationId xmlns:p14="http://schemas.microsoft.com/office/powerpoint/2010/main" val="99596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Tumor genetics and epigenetics</a:t>
            </a:r>
            <a:br>
              <a:rPr lang="en-US" dirty="0" smtClean="0"/>
            </a:br>
            <a:r>
              <a:rPr lang="en-US" sz="3100" dirty="0" smtClean="0"/>
              <a:t>Amongst others…</a:t>
            </a:r>
            <a:endParaRPr lang="en-US" sz="3100" dirty="0"/>
          </a:p>
        </p:txBody>
      </p:sp>
      <p:sp>
        <p:nvSpPr>
          <p:cNvPr id="3" name="Content Placeholder 2"/>
          <p:cNvSpPr>
            <a:spLocks noGrp="1"/>
          </p:cNvSpPr>
          <p:nvPr>
            <p:ph idx="1"/>
          </p:nvPr>
        </p:nvSpPr>
        <p:spPr/>
        <p:txBody>
          <a:bodyPr>
            <a:normAutofit fontScale="55000" lnSpcReduction="20000"/>
          </a:bodyPr>
          <a:lstStyle/>
          <a:p>
            <a:r>
              <a:rPr lang="en-US" dirty="0" smtClean="0"/>
              <a:t>The mutation burden contribute to its immune profile</a:t>
            </a:r>
          </a:p>
          <a:p>
            <a:endParaRPr lang="en-US" dirty="0" smtClean="0"/>
          </a:p>
          <a:p>
            <a:r>
              <a:rPr lang="en-US" dirty="0" smtClean="0"/>
              <a:t>the greater the number of mutations , the more probably it is that some of the mutations will be immunogenic, providing </a:t>
            </a:r>
            <a:r>
              <a:rPr lang="en-US" dirty="0" err="1" smtClean="0"/>
              <a:t>targest</a:t>
            </a:r>
            <a:endParaRPr lang="en-US" dirty="0" smtClean="0"/>
          </a:p>
          <a:p>
            <a:endParaRPr lang="en-US" dirty="0" smtClean="0"/>
          </a:p>
          <a:p>
            <a:r>
              <a:rPr lang="en-US" dirty="0" smtClean="0"/>
              <a:t>Early mutations may generate more effective T –cell </a:t>
            </a:r>
            <a:r>
              <a:rPr lang="en-US" dirty="0" err="1" smtClean="0"/>
              <a:t>respones</a:t>
            </a:r>
            <a:r>
              <a:rPr lang="en-US" dirty="0" smtClean="0"/>
              <a:t> </a:t>
            </a:r>
          </a:p>
          <a:p>
            <a:endParaRPr lang="en-US" dirty="0" smtClean="0"/>
          </a:p>
          <a:p>
            <a:r>
              <a:rPr lang="en-US" dirty="0" smtClean="0"/>
              <a:t>Mutations in KRAS and BRAF or other mutational activations of MAP kinase pathway will decrease the transcription of MHC class I molecules, or peptide loading</a:t>
            </a:r>
          </a:p>
          <a:p>
            <a:endParaRPr lang="en-US" dirty="0" smtClean="0"/>
          </a:p>
          <a:p>
            <a:r>
              <a:rPr lang="en-US" dirty="0" smtClean="0"/>
              <a:t>Tumors can selectively increase, the expression of genes that encode immunosuppression, including PD-L1, </a:t>
            </a:r>
            <a:r>
              <a:rPr lang="en-US" dirty="0" err="1" smtClean="0"/>
              <a:t>lkipoxygenases</a:t>
            </a:r>
            <a:r>
              <a:rPr lang="en-US" dirty="0" smtClean="0"/>
              <a:t>, IDO-1 and IDO-2</a:t>
            </a:r>
          </a:p>
          <a:p>
            <a:endParaRPr lang="en-US" dirty="0" smtClean="0"/>
          </a:p>
          <a:p>
            <a:r>
              <a:rPr lang="en-US" dirty="0" err="1" smtClean="0"/>
              <a:t>miRNAs</a:t>
            </a:r>
            <a:r>
              <a:rPr lang="en-US" dirty="0" smtClean="0"/>
              <a:t> by determining the immune microenvironment and immunogenicity</a:t>
            </a:r>
            <a:endParaRPr lang="en-US" dirty="0"/>
          </a:p>
        </p:txBody>
      </p:sp>
    </p:spTree>
    <p:extLst>
      <p:ext uri="{BB962C8B-B14F-4D97-AF65-F5344CB8AC3E}">
        <p14:creationId xmlns:p14="http://schemas.microsoft.com/office/powerpoint/2010/main" val="72693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 cell</a:t>
            </a:r>
            <a:endParaRPr lang="en-US" dirty="0"/>
          </a:p>
        </p:txBody>
      </p:sp>
      <p:pic>
        <p:nvPicPr>
          <p:cNvPr id="4" name="Content Placeholder 3"/>
          <p:cNvPicPr>
            <a:picLocks noGrp="1" noChangeAspect="1"/>
          </p:cNvPicPr>
          <p:nvPr>
            <p:ph idx="1"/>
          </p:nvPr>
        </p:nvPicPr>
        <p:blipFill>
          <a:blip r:embed="rId2"/>
          <a:srcRect t="30918" b="30918"/>
          <a:stretch>
            <a:fillRect/>
          </a:stretch>
        </p:blipFill>
        <p:spPr>
          <a:xfrm>
            <a:off x="198712" y="227277"/>
            <a:ext cx="3084359" cy="1177094"/>
          </a:xfrm>
        </p:spPr>
      </p:pic>
      <p:sp>
        <p:nvSpPr>
          <p:cNvPr id="5" name="TextBox 4"/>
          <p:cNvSpPr txBox="1"/>
          <p:nvPr/>
        </p:nvSpPr>
        <p:spPr>
          <a:xfrm>
            <a:off x="578322" y="2358766"/>
            <a:ext cx="7325405" cy="2031325"/>
          </a:xfrm>
          <a:prstGeom prst="rect">
            <a:avLst/>
          </a:prstGeom>
          <a:noFill/>
        </p:spPr>
        <p:txBody>
          <a:bodyPr wrap="square" rtlCol="0">
            <a:spAutoFit/>
          </a:bodyPr>
          <a:lstStyle/>
          <a:p>
            <a:pPr marL="285750" indent="-285750">
              <a:buFontTx/>
              <a:buChar char="-"/>
            </a:pPr>
            <a:r>
              <a:rPr lang="en-US" b="1" dirty="0" smtClean="0"/>
              <a:t>IS_A</a:t>
            </a:r>
            <a:r>
              <a:rPr lang="en-US" dirty="0" smtClean="0"/>
              <a:t> type of lymphocyte (type of white cell), part of the adaptive system</a:t>
            </a:r>
          </a:p>
          <a:p>
            <a:pPr marL="285750" indent="-285750">
              <a:buFontTx/>
              <a:buChar char="-"/>
            </a:pPr>
            <a:endParaRPr lang="en-US" dirty="0" smtClean="0"/>
          </a:p>
          <a:p>
            <a:pPr marL="285750" indent="-285750">
              <a:buFontTx/>
              <a:buChar char="-"/>
            </a:pPr>
            <a:r>
              <a:rPr lang="en-US" b="1" dirty="0" err="1" smtClean="0"/>
              <a:t>Has_A</a:t>
            </a:r>
            <a:r>
              <a:rPr lang="en-US" dirty="0" smtClean="0"/>
              <a:t> T-cell receptor on the surface  </a:t>
            </a:r>
          </a:p>
          <a:p>
            <a:pPr marL="285750" indent="-285750">
              <a:buFontTx/>
              <a:buChar char="-"/>
            </a:pPr>
            <a:endParaRPr lang="en-US" dirty="0" smtClean="0"/>
          </a:p>
          <a:p>
            <a:pPr marL="285750" indent="-285750">
              <a:buFontTx/>
              <a:buChar char="-"/>
            </a:pPr>
            <a:endParaRPr lang="en-US" dirty="0" smtClean="0"/>
          </a:p>
          <a:p>
            <a:endParaRPr lang="en-US" dirty="0"/>
          </a:p>
          <a:p>
            <a:endParaRPr lang="en-US" dirty="0"/>
          </a:p>
        </p:txBody>
      </p:sp>
      <p:sp>
        <p:nvSpPr>
          <p:cNvPr id="6" name="TextBox 5"/>
          <p:cNvSpPr txBox="1"/>
          <p:nvPr/>
        </p:nvSpPr>
        <p:spPr>
          <a:xfrm>
            <a:off x="578322" y="3586734"/>
            <a:ext cx="7330807" cy="1477328"/>
          </a:xfrm>
          <a:prstGeom prst="rect">
            <a:avLst/>
          </a:prstGeom>
          <a:noFill/>
        </p:spPr>
        <p:txBody>
          <a:bodyPr wrap="square" rtlCol="0">
            <a:spAutoFit/>
          </a:bodyPr>
          <a:lstStyle/>
          <a:p>
            <a:r>
              <a:rPr lang="en-US" dirty="0" smtClean="0"/>
              <a:t>They are called T cells because they mature in Thymus from </a:t>
            </a:r>
            <a:r>
              <a:rPr lang="en-US" dirty="0" err="1" smtClean="0"/>
              <a:t>thymocytes</a:t>
            </a:r>
            <a:endParaRPr lang="en-US" dirty="0" smtClean="0"/>
          </a:p>
          <a:p>
            <a:endParaRPr lang="en-US" dirty="0"/>
          </a:p>
          <a:p>
            <a:r>
              <a:rPr lang="en-US" dirty="0" smtClean="0"/>
              <a:t>The majority of T cells rearrange their alpha and beta chains</a:t>
            </a:r>
          </a:p>
          <a:p>
            <a:endParaRPr lang="en-US" dirty="0"/>
          </a:p>
          <a:p>
            <a:endParaRPr lang="en-US" dirty="0"/>
          </a:p>
        </p:txBody>
      </p:sp>
      <p:sp>
        <p:nvSpPr>
          <p:cNvPr id="7" name="TextBox 6"/>
          <p:cNvSpPr txBox="1"/>
          <p:nvPr/>
        </p:nvSpPr>
        <p:spPr>
          <a:xfrm>
            <a:off x="578322" y="4853616"/>
            <a:ext cx="7971765" cy="1754327"/>
          </a:xfrm>
          <a:prstGeom prst="rect">
            <a:avLst/>
          </a:prstGeom>
          <a:noFill/>
        </p:spPr>
        <p:txBody>
          <a:bodyPr wrap="square" rtlCol="0">
            <a:spAutoFit/>
          </a:bodyPr>
          <a:lstStyle/>
          <a:p>
            <a:r>
              <a:rPr lang="en-US" dirty="0" smtClean="0"/>
              <a:t>Effector: actively respond to a stimulus. Helper, Killer, regulatory</a:t>
            </a:r>
          </a:p>
          <a:p>
            <a:r>
              <a:rPr lang="en-US" dirty="0" smtClean="0"/>
              <a:t>T helper cells: CD4+ cells, become activated when presented antigens by MHC II</a:t>
            </a:r>
          </a:p>
          <a:p>
            <a:r>
              <a:rPr lang="en-US" dirty="0" smtClean="0"/>
              <a:t>Cytotoxic cells : Killer cells or CD8+ cells. They express CD8, destroy virus and tumor</a:t>
            </a:r>
          </a:p>
          <a:p>
            <a:r>
              <a:rPr lang="en-US" dirty="0" smtClean="0"/>
              <a:t>Memory cells: antigen specific</a:t>
            </a:r>
          </a:p>
          <a:p>
            <a:r>
              <a:rPr lang="en-US" dirty="0" smtClean="0"/>
              <a:t>Regulatory cells : aka suppressor cells , immunological tolerance</a:t>
            </a:r>
            <a:endParaRPr lang="en-US" dirty="0"/>
          </a:p>
          <a:p>
            <a:endParaRPr lang="en-US" dirty="0"/>
          </a:p>
        </p:txBody>
      </p:sp>
    </p:spTree>
    <p:extLst>
      <p:ext uri="{BB962C8B-B14F-4D97-AF65-F5344CB8AC3E}">
        <p14:creationId xmlns:p14="http://schemas.microsoft.com/office/powerpoint/2010/main" val="2759868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00" y="0"/>
            <a:ext cx="9111893" cy="6858000"/>
          </a:xfrm>
          <a:prstGeom prst="rect">
            <a:avLst/>
          </a:prstGeom>
        </p:spPr>
      </p:pic>
    </p:spTree>
    <p:extLst>
      <p:ext uri="{BB962C8B-B14F-4D97-AF65-F5344CB8AC3E}">
        <p14:creationId xmlns:p14="http://schemas.microsoft.com/office/powerpoint/2010/main" val="845997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genetics</a:t>
            </a:r>
            <a:endParaRPr lang="en-US" dirty="0"/>
          </a:p>
        </p:txBody>
      </p:sp>
      <p:sp>
        <p:nvSpPr>
          <p:cNvPr id="3" name="Content Placeholder 2"/>
          <p:cNvSpPr>
            <a:spLocks noGrp="1"/>
          </p:cNvSpPr>
          <p:nvPr>
            <p:ph idx="1"/>
          </p:nvPr>
        </p:nvSpPr>
        <p:spPr/>
        <p:txBody>
          <a:bodyPr/>
          <a:lstStyle/>
          <a:p>
            <a:r>
              <a:rPr lang="en-US" dirty="0" smtClean="0"/>
              <a:t>Various responses and different susceptibilities</a:t>
            </a:r>
          </a:p>
          <a:p>
            <a:r>
              <a:rPr lang="en-US" dirty="0" smtClean="0"/>
              <a:t>Variation in the population in several immune response genes</a:t>
            </a:r>
          </a:p>
          <a:p>
            <a:pPr lvl="1"/>
            <a:r>
              <a:rPr lang="en-US" sz="1800" dirty="0" smtClean="0"/>
              <a:t>TLR4 in breast cancer affect the priming of antigen T cells</a:t>
            </a:r>
          </a:p>
          <a:p>
            <a:pPr lvl="1"/>
            <a:r>
              <a:rPr lang="en-US" sz="1800" dirty="0" smtClean="0"/>
              <a:t>People with </a:t>
            </a:r>
            <a:r>
              <a:rPr lang="en-US" sz="1800" dirty="0" err="1" smtClean="0"/>
              <a:t>germline</a:t>
            </a:r>
            <a:r>
              <a:rPr lang="en-US" sz="1800" dirty="0" smtClean="0"/>
              <a:t> loss-of function allele respond less well</a:t>
            </a:r>
          </a:p>
          <a:p>
            <a:pPr lvl="1"/>
            <a:r>
              <a:rPr lang="en-US" sz="1800" dirty="0" smtClean="0"/>
              <a:t>Other related loci: TNF-</a:t>
            </a:r>
            <a:r>
              <a:rPr lang="el-GR" sz="1800" dirty="0" smtClean="0"/>
              <a:t>α, </a:t>
            </a:r>
            <a:r>
              <a:rPr lang="en-US" sz="1800" dirty="0" smtClean="0"/>
              <a:t>NF-k</a:t>
            </a:r>
            <a:r>
              <a:rPr lang="el-GR" sz="1800" dirty="0" smtClean="0"/>
              <a:t>Β</a:t>
            </a:r>
            <a:r>
              <a:rPr lang="en-US" sz="1800" dirty="0" smtClean="0"/>
              <a:t>, JAK/STAT proteins </a:t>
            </a:r>
            <a:r>
              <a:rPr lang="en-US" sz="1800" dirty="0" err="1" smtClean="0"/>
              <a:t>etc</a:t>
            </a:r>
            <a:endParaRPr lang="en-US" sz="1800" dirty="0" smtClean="0"/>
          </a:p>
          <a:p>
            <a:endParaRPr lang="en-US" dirty="0"/>
          </a:p>
        </p:txBody>
      </p:sp>
    </p:spTree>
    <p:extLst>
      <p:ext uri="{BB962C8B-B14F-4D97-AF65-F5344CB8AC3E}">
        <p14:creationId xmlns:p14="http://schemas.microsoft.com/office/powerpoint/2010/main" val="487854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the cancer-immune set point</a:t>
            </a:r>
            <a:endParaRPr lang="en-US" dirty="0"/>
          </a:p>
        </p:txBody>
      </p:sp>
      <p:sp>
        <p:nvSpPr>
          <p:cNvPr id="20" name="Content Placeholder 19"/>
          <p:cNvSpPr>
            <a:spLocks noGrp="1"/>
          </p:cNvSpPr>
          <p:nvPr>
            <p:ph idx="1"/>
          </p:nvPr>
        </p:nvSpPr>
        <p:spPr>
          <a:xfrm>
            <a:off x="924444" y="3015360"/>
            <a:ext cx="7762356" cy="3110803"/>
          </a:xfrm>
        </p:spPr>
        <p:txBody>
          <a:bodyPr>
            <a:normAutofit fontScale="85000" lnSpcReduction="10000"/>
          </a:bodyPr>
          <a:lstStyle/>
          <a:p>
            <a:r>
              <a:rPr lang="en-US" dirty="0" smtClean="0"/>
              <a:t>The set point is defined by</a:t>
            </a:r>
            <a:endParaRPr lang="el-GR" dirty="0" smtClean="0"/>
          </a:p>
          <a:p>
            <a:pPr lvl="1"/>
            <a:r>
              <a:rPr lang="en-US" dirty="0"/>
              <a:t>the summation of the frequency of peptide MHC-TCR interactions and TCR signaling in all anticancer CD8+ </a:t>
            </a:r>
            <a:r>
              <a:rPr lang="en-US" dirty="0" err="1"/>
              <a:t>Tcell</a:t>
            </a:r>
            <a:r>
              <a:rPr lang="en-US" dirty="0"/>
              <a:t> clones</a:t>
            </a:r>
          </a:p>
          <a:p>
            <a:pPr lvl="1"/>
            <a:r>
              <a:rPr lang="en-US" dirty="0"/>
              <a:t>Against </a:t>
            </a:r>
            <a:r>
              <a:rPr lang="en-US" dirty="0" err="1"/>
              <a:t>antigenes</a:t>
            </a:r>
            <a:r>
              <a:rPr lang="en-US" dirty="0"/>
              <a:t> present in the cancer </a:t>
            </a:r>
            <a:r>
              <a:rPr lang="en-US" dirty="0" err="1"/>
              <a:t>celsl</a:t>
            </a:r>
            <a:r>
              <a:rPr lang="en-US" dirty="0"/>
              <a:t>, including </a:t>
            </a:r>
            <a:r>
              <a:rPr lang="en-US" dirty="0" err="1"/>
              <a:t>neoantigens</a:t>
            </a:r>
            <a:r>
              <a:rPr lang="en-US" dirty="0"/>
              <a:t> and cancer –associated </a:t>
            </a:r>
            <a:r>
              <a:rPr lang="en-US" dirty="0" err="1"/>
              <a:t>antigenes</a:t>
            </a:r>
            <a:r>
              <a:rPr lang="en-US" dirty="0"/>
              <a:t> </a:t>
            </a:r>
          </a:p>
          <a:p>
            <a:r>
              <a:rPr lang="en-US" dirty="0" smtClean="0"/>
              <a:t>A low set point makes it easier to generate an anticancer immune response </a:t>
            </a:r>
            <a:endParaRPr lang="en-US" dirty="0"/>
          </a:p>
        </p:txBody>
      </p:sp>
      <p:sp>
        <p:nvSpPr>
          <p:cNvPr id="21" name="Rectangle 20"/>
          <p:cNvSpPr/>
          <p:nvPr/>
        </p:nvSpPr>
        <p:spPr>
          <a:xfrm>
            <a:off x="1581058" y="1675641"/>
            <a:ext cx="6652538" cy="461665"/>
          </a:xfrm>
          <a:prstGeom prst="rect">
            <a:avLst/>
          </a:prstGeom>
        </p:spPr>
        <p:txBody>
          <a:bodyPr wrap="square">
            <a:spAutoFit/>
          </a:bodyPr>
          <a:lstStyle/>
          <a:p>
            <a:r>
              <a:rPr lang="pt-BR" sz="2400" dirty="0"/>
              <a:t>∫ (</a:t>
            </a:r>
            <a:r>
              <a:rPr lang="pt-BR" sz="2400" dirty="0" err="1"/>
              <a:t>F</a:t>
            </a:r>
            <a:r>
              <a:rPr lang="pt-BR" sz="2400" baseline="-25000" dirty="0" err="1"/>
              <a:t>stim</a:t>
            </a:r>
            <a:r>
              <a:rPr lang="pt-BR" sz="2400" dirty="0"/>
              <a:t>) </a:t>
            </a:r>
            <a:r>
              <a:rPr lang="pt-BR" baseline="30000" dirty="0"/>
              <a:t>− </a:t>
            </a:r>
            <a:r>
              <a:rPr lang="pt-BR" sz="2400" dirty="0"/>
              <a:t>∫ (</a:t>
            </a:r>
            <a:r>
              <a:rPr lang="pt-BR" sz="2400" dirty="0" err="1"/>
              <a:t>F</a:t>
            </a:r>
            <a:r>
              <a:rPr lang="pt-BR" sz="2400" baseline="-25000" dirty="0" err="1"/>
              <a:t>inhib</a:t>
            </a:r>
            <a:r>
              <a:rPr lang="pt-BR" sz="2400" dirty="0"/>
              <a:t>) ≥ 1 ∕ </a:t>
            </a:r>
            <a:r>
              <a:rPr lang="pt-BR" dirty="0" smtClean="0"/>
              <a:t>∑</a:t>
            </a:r>
            <a:r>
              <a:rPr lang="en-US" baseline="-25000" dirty="0" smtClean="0"/>
              <a:t>n=1,y</a:t>
            </a:r>
            <a:r>
              <a:rPr lang="en-US" dirty="0" smtClean="0"/>
              <a:t> (</a:t>
            </a:r>
            <a:r>
              <a:rPr lang="en-US" dirty="0" err="1" smtClean="0"/>
              <a:t>TCR</a:t>
            </a:r>
            <a:r>
              <a:rPr lang="en-US" baseline="-25000" dirty="0" err="1" smtClean="0"/>
              <a:t>affinity</a:t>
            </a:r>
            <a:r>
              <a:rPr lang="en-US" dirty="0" smtClean="0"/>
              <a:t> x frequency)</a:t>
            </a:r>
            <a:endParaRPr lang="pt-BR" dirty="0"/>
          </a:p>
        </p:txBody>
      </p:sp>
    </p:spTree>
    <p:extLst>
      <p:ext uri="{BB962C8B-B14F-4D97-AF65-F5344CB8AC3E}">
        <p14:creationId xmlns:p14="http://schemas.microsoft.com/office/powerpoint/2010/main" val="41753569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7202"/>
          </a:xfrm>
        </p:spPr>
        <p:txBody>
          <a:bodyPr>
            <a:noAutofit/>
          </a:bodyPr>
          <a:lstStyle/>
          <a:p>
            <a:r>
              <a:rPr lang="en-US" sz="3600" b="1" dirty="0"/>
              <a:t>Cancer immunotherapy-based combination studies underway in 2016</a:t>
            </a:r>
            <a:r>
              <a:rPr lang="en-US" sz="3600" dirty="0"/>
              <a:t> </a:t>
            </a:r>
          </a:p>
        </p:txBody>
      </p:sp>
      <p:pic>
        <p:nvPicPr>
          <p:cNvPr id="4" name="Picture 3"/>
          <p:cNvPicPr>
            <a:picLocks noChangeAspect="1"/>
          </p:cNvPicPr>
          <p:nvPr/>
        </p:nvPicPr>
        <p:blipFill>
          <a:blip r:embed="rId2"/>
          <a:stretch>
            <a:fillRect/>
          </a:stretch>
        </p:blipFill>
        <p:spPr>
          <a:xfrm>
            <a:off x="1019480" y="1396999"/>
            <a:ext cx="7205476" cy="5320710"/>
          </a:xfrm>
          <a:prstGeom prst="rect">
            <a:avLst/>
          </a:prstGeom>
        </p:spPr>
      </p:pic>
    </p:spTree>
    <p:extLst>
      <p:ext uri="{BB962C8B-B14F-4D97-AF65-F5344CB8AC3E}">
        <p14:creationId xmlns:p14="http://schemas.microsoft.com/office/powerpoint/2010/main" val="2741891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72640"/>
            <a:ext cx="8229600" cy="5417280"/>
          </a:xfrm>
        </p:spPr>
        <p:txBody>
          <a:bodyPr>
            <a:normAutofit fontScale="62500" lnSpcReduction="20000"/>
          </a:bodyPr>
          <a:lstStyle/>
          <a:p>
            <a:r>
              <a:rPr lang="en-US" b="1" dirty="0"/>
              <a:t>Supplementary Figure 1. Cancer immunotherapy-based combination studies underway in 2016.</a:t>
            </a:r>
            <a:r>
              <a:rPr lang="en-US" dirty="0"/>
              <a:t> A dramatic and unprecedented increase in clinical cancer immunotherapy combination studies (across Phase I, II and III trials) has occurred in recent years. The studies in this figure represent many of the current studies that include a PD-L1/PD-1 pathway inhibitor in combination with other immune modulators, targeted therapy, chemotherapy and/or radiation therapy. These studies are designed to characterize the efficacy, safety and biology related to combinability, synergy or antagonism associated with these combinations.  Adapted from Vanessa </a:t>
            </a:r>
            <a:r>
              <a:rPr lang="en-US" dirty="0" err="1"/>
              <a:t>Lucey</a:t>
            </a:r>
            <a:r>
              <a:rPr lang="en-US" dirty="0"/>
              <a:t> of the Cancer Research Institute. </a:t>
            </a:r>
          </a:p>
          <a:p>
            <a:r>
              <a:rPr lang="en-US" dirty="0"/>
              <a:t> </a:t>
            </a:r>
          </a:p>
          <a:p>
            <a:r>
              <a:rPr lang="en-US" dirty="0" err="1"/>
              <a:t>atezo</a:t>
            </a:r>
            <a:r>
              <a:rPr lang="en-US" dirty="0"/>
              <a:t>, </a:t>
            </a:r>
            <a:r>
              <a:rPr lang="en-US" dirty="0" err="1"/>
              <a:t>atezolizumab</a:t>
            </a:r>
            <a:r>
              <a:rPr lang="en-US" dirty="0"/>
              <a:t>; </a:t>
            </a:r>
            <a:r>
              <a:rPr lang="en-US" dirty="0" err="1"/>
              <a:t>ave</a:t>
            </a:r>
            <a:r>
              <a:rPr lang="en-US" dirty="0"/>
              <a:t>, </a:t>
            </a:r>
            <a:r>
              <a:rPr lang="en-US" dirty="0" err="1"/>
              <a:t>avelumab</a:t>
            </a:r>
            <a:r>
              <a:rPr lang="en-US" dirty="0"/>
              <a:t>; chemo, chemotherapy; CRC, colorectal cancer; </a:t>
            </a:r>
            <a:r>
              <a:rPr lang="en-US" dirty="0" err="1"/>
              <a:t>durva</a:t>
            </a:r>
            <a:r>
              <a:rPr lang="en-US" dirty="0"/>
              <a:t>, </a:t>
            </a:r>
            <a:r>
              <a:rPr lang="en-US" dirty="0" err="1"/>
              <a:t>durvalumab</a:t>
            </a:r>
            <a:r>
              <a:rPr lang="en-US" dirty="0"/>
              <a:t>; </a:t>
            </a:r>
            <a:r>
              <a:rPr lang="en-US" dirty="0" err="1"/>
              <a:t>Haem</a:t>
            </a:r>
            <a:r>
              <a:rPr lang="en-US" dirty="0"/>
              <a:t>, </a:t>
            </a:r>
            <a:r>
              <a:rPr lang="en-US" dirty="0" err="1"/>
              <a:t>haematologic</a:t>
            </a:r>
            <a:r>
              <a:rPr lang="en-US" dirty="0"/>
              <a:t>; IFN, interferon; </a:t>
            </a:r>
            <a:r>
              <a:rPr lang="en-US" dirty="0" err="1"/>
              <a:t>IMiD</a:t>
            </a:r>
            <a:r>
              <a:rPr lang="en-US" dirty="0"/>
              <a:t>, </a:t>
            </a:r>
            <a:r>
              <a:rPr lang="en-US" dirty="0" err="1"/>
              <a:t>immunomodulatory</a:t>
            </a:r>
            <a:r>
              <a:rPr lang="en-US" dirty="0"/>
              <a:t> drug; </a:t>
            </a:r>
            <a:r>
              <a:rPr lang="en-US" dirty="0" err="1"/>
              <a:t>nivo</a:t>
            </a:r>
            <a:r>
              <a:rPr lang="en-US" dirty="0"/>
              <a:t>, </a:t>
            </a:r>
            <a:r>
              <a:rPr lang="en-US" dirty="0" err="1"/>
              <a:t>nivolumab</a:t>
            </a:r>
            <a:r>
              <a:rPr lang="en-US" dirty="0"/>
              <a:t>; </a:t>
            </a:r>
            <a:r>
              <a:rPr lang="en-US" dirty="0" err="1"/>
              <a:t>pembro</a:t>
            </a:r>
            <a:r>
              <a:rPr lang="en-US" dirty="0"/>
              <a:t>, </a:t>
            </a:r>
            <a:r>
              <a:rPr lang="en-US" dirty="0" err="1"/>
              <a:t>pembrolizumab</a:t>
            </a:r>
            <a:r>
              <a:rPr lang="en-US" dirty="0"/>
              <a:t>; NSCLC, non-small cell lung cancer; RCC, renal cell carcinoma; SCCHN, squamous cell carcinoma of the head and neck; SCLC, small cell lung cancer; TNBC, triple-negative breast cancer; UC, </a:t>
            </a:r>
            <a:r>
              <a:rPr lang="en-US" dirty="0" err="1"/>
              <a:t>urothelial</a:t>
            </a:r>
            <a:r>
              <a:rPr lang="en-US" dirty="0"/>
              <a:t> carcinoma.  </a:t>
            </a:r>
          </a:p>
          <a:p>
            <a:endParaRPr lang="en-US" dirty="0"/>
          </a:p>
        </p:txBody>
      </p:sp>
    </p:spTree>
    <p:extLst>
      <p:ext uri="{BB962C8B-B14F-4D97-AF65-F5344CB8AC3E}">
        <p14:creationId xmlns:p14="http://schemas.microsoft.com/office/powerpoint/2010/main" val="131744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few words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Immunotherapy is an effective therapeutic approach</a:t>
            </a:r>
          </a:p>
          <a:p>
            <a:endParaRPr lang="en-US" dirty="0" smtClean="0"/>
          </a:p>
          <a:p>
            <a:r>
              <a:rPr lang="en-US" dirty="0" smtClean="0"/>
              <a:t>Despite clinical success only a subset exhibit durable responses</a:t>
            </a:r>
          </a:p>
          <a:p>
            <a:endParaRPr lang="en-US" dirty="0" smtClean="0"/>
          </a:p>
          <a:p>
            <a:r>
              <a:rPr lang="en-US" dirty="0" smtClean="0"/>
              <a:t>Immunity is influenced by a complex set of tumor, host and ENV factors</a:t>
            </a:r>
          </a:p>
          <a:p>
            <a:endParaRPr lang="en-US" dirty="0" smtClean="0"/>
          </a:p>
          <a:p>
            <a:r>
              <a:rPr lang="en-US" dirty="0" smtClean="0"/>
              <a:t>Clinical studies define these factors as immune profiles that can predict responses</a:t>
            </a:r>
          </a:p>
          <a:p>
            <a:endParaRPr lang="en-US" dirty="0"/>
          </a:p>
        </p:txBody>
      </p:sp>
    </p:spTree>
    <p:extLst>
      <p:ext uri="{BB962C8B-B14F-4D97-AF65-F5344CB8AC3E}">
        <p14:creationId xmlns:p14="http://schemas.microsoft.com/office/powerpoint/2010/main" val="95033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cost of mutational burden:</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further the cancer cell diverges the more likely to be recognized </a:t>
            </a:r>
            <a:endParaRPr lang="en-US" dirty="0" smtClean="0"/>
          </a:p>
          <a:p>
            <a:r>
              <a:rPr lang="en-US" dirty="0" smtClean="0"/>
              <a:t>Mutational burden may determine a person’s response to cancer immunotherapy</a:t>
            </a:r>
          </a:p>
          <a:p>
            <a:pPr marL="0" indent="0">
              <a:buNone/>
            </a:pPr>
            <a:r>
              <a:rPr lang="en-US" dirty="0" smtClean="0"/>
              <a:t> </a:t>
            </a:r>
          </a:p>
          <a:p>
            <a:pPr marL="0" indent="0" algn="r">
              <a:buNone/>
            </a:pPr>
            <a:r>
              <a:rPr lang="en-US" i="1" dirty="0" err="1" smtClean="0"/>
              <a:t>Rizvi</a:t>
            </a:r>
            <a:r>
              <a:rPr lang="en-US" i="1" dirty="0" smtClean="0"/>
              <a:t> et al 2015 </a:t>
            </a:r>
          </a:p>
          <a:p>
            <a:pPr marL="0" indent="0">
              <a:buNone/>
            </a:pPr>
            <a:endParaRPr lang="en-US" dirty="0" smtClean="0"/>
          </a:p>
          <a:p>
            <a:pPr marL="0" indent="0">
              <a:buNone/>
            </a:pPr>
            <a:r>
              <a:rPr lang="en-US" dirty="0"/>
              <a:t>(</a:t>
            </a:r>
            <a:r>
              <a:rPr lang="en-US" dirty="0" smtClean="0"/>
              <a:t>I have found very similar preliminary results for expressional landscapes :</a:t>
            </a:r>
          </a:p>
          <a:p>
            <a:pPr marL="0" indent="0">
              <a:buNone/>
            </a:pPr>
            <a:r>
              <a:rPr lang="en-US" dirty="0"/>
              <a:t>	</a:t>
            </a:r>
            <a:r>
              <a:rPr lang="en-US" dirty="0" smtClean="0"/>
              <a:t> The more diverged the landscape the less aggressive the tumor)</a:t>
            </a:r>
            <a:endParaRPr lang="en-US" dirty="0"/>
          </a:p>
        </p:txBody>
      </p:sp>
    </p:spTree>
    <p:extLst>
      <p:ext uri="{BB962C8B-B14F-4D97-AF65-F5344CB8AC3E}">
        <p14:creationId xmlns:p14="http://schemas.microsoft.com/office/powerpoint/2010/main" val="4049739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MHC class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4308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Tumors suppress immune responses</a:t>
            </a:r>
            <a:endParaRPr lang="en-US" dirty="0"/>
          </a:p>
        </p:txBody>
      </p:sp>
      <p:sp>
        <p:nvSpPr>
          <p:cNvPr id="3" name="Content Placeholder 2"/>
          <p:cNvSpPr>
            <a:spLocks noGrp="1"/>
          </p:cNvSpPr>
          <p:nvPr>
            <p:ph idx="1"/>
          </p:nvPr>
        </p:nvSpPr>
        <p:spPr>
          <a:xfrm>
            <a:off x="457200" y="2153048"/>
            <a:ext cx="8229600" cy="4368054"/>
          </a:xfrm>
        </p:spPr>
        <p:txBody>
          <a:bodyPr>
            <a:normAutofit fontScale="77500" lnSpcReduction="20000"/>
          </a:bodyPr>
          <a:lstStyle/>
          <a:p>
            <a:r>
              <a:rPr lang="en-US" dirty="0"/>
              <a:t>by activating negative regulatory </a:t>
            </a:r>
            <a:r>
              <a:rPr lang="en-US" dirty="0" smtClean="0"/>
              <a:t>pathways that are associated with immune homeostasis</a:t>
            </a:r>
          </a:p>
          <a:p>
            <a:endParaRPr lang="en-US" dirty="0"/>
          </a:p>
          <a:p>
            <a:r>
              <a:rPr lang="en-US" dirty="0" smtClean="0"/>
              <a:t>By  adopting features enable them to escape detection </a:t>
            </a:r>
          </a:p>
          <a:p>
            <a:endParaRPr lang="en-US" dirty="0"/>
          </a:p>
          <a:p>
            <a:r>
              <a:rPr lang="en-US" dirty="0" smtClean="0"/>
              <a:t>Two popular checkpoints: CTLA4 (negative regulator of T cells) and death protein PD-1 (binds to PD-L1 and PD-L2, inhibitory signal)</a:t>
            </a:r>
          </a:p>
          <a:p>
            <a:endParaRPr lang="en-US" dirty="0"/>
          </a:p>
          <a:p>
            <a:r>
              <a:rPr lang="en-US" dirty="0" smtClean="0"/>
              <a:t>Blocking these checkpoints elicits </a:t>
            </a:r>
            <a:r>
              <a:rPr lang="en-US" dirty="0" err="1" smtClean="0"/>
              <a:t>antitumour</a:t>
            </a:r>
            <a:r>
              <a:rPr lang="en-US" dirty="0" smtClean="0"/>
              <a:t> responses</a:t>
            </a:r>
          </a:p>
          <a:p>
            <a:pPr marL="0" indent="0" algn="r">
              <a:buNone/>
            </a:pPr>
            <a:r>
              <a:rPr lang="en-US" i="1" dirty="0" err="1" smtClean="0"/>
              <a:t>Topalian</a:t>
            </a:r>
            <a:r>
              <a:rPr lang="en-US" i="1" dirty="0" smtClean="0"/>
              <a:t> et al, Cell 2015</a:t>
            </a:r>
            <a:endParaRPr lang="en-US" i="1" dirty="0"/>
          </a:p>
        </p:txBody>
      </p:sp>
    </p:spTree>
    <p:extLst>
      <p:ext uri="{BB962C8B-B14F-4D97-AF65-F5344CB8AC3E}">
        <p14:creationId xmlns:p14="http://schemas.microsoft.com/office/powerpoint/2010/main" val="59157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Immunotherapy</a:t>
            </a:r>
            <a:endParaRPr lang="en-US" dirty="0"/>
          </a:p>
        </p:txBody>
      </p:sp>
      <p:sp>
        <p:nvSpPr>
          <p:cNvPr id="3" name="Content Placeholder 2"/>
          <p:cNvSpPr>
            <a:spLocks noGrp="1"/>
          </p:cNvSpPr>
          <p:nvPr>
            <p:ph idx="1"/>
          </p:nvPr>
        </p:nvSpPr>
        <p:spPr/>
        <p:txBody>
          <a:bodyPr>
            <a:normAutofit lnSpcReduction="10000"/>
          </a:bodyPr>
          <a:lstStyle/>
          <a:p>
            <a:r>
              <a:rPr lang="en-US" dirty="0" smtClean="0"/>
              <a:t>Unlike chemotherapy or oncogene-targeted therapies relies on promoting anticancer response</a:t>
            </a:r>
          </a:p>
          <a:p>
            <a:endParaRPr lang="en-US" dirty="0" smtClean="0"/>
          </a:p>
          <a:p>
            <a:r>
              <a:rPr lang="en-US" dirty="0" smtClean="0"/>
              <a:t>Not limited to targeting a single oncogenic derangement</a:t>
            </a:r>
          </a:p>
          <a:p>
            <a:endParaRPr lang="en-US" dirty="0"/>
          </a:p>
          <a:p>
            <a:r>
              <a:rPr lang="en-US" dirty="0" smtClean="0"/>
              <a:t>CI targets many of the abnormalities that differentiate cancer cells</a:t>
            </a:r>
            <a:endParaRPr lang="en-US" dirty="0"/>
          </a:p>
        </p:txBody>
      </p:sp>
    </p:spTree>
    <p:extLst>
      <p:ext uri="{BB962C8B-B14F-4D97-AF65-F5344CB8AC3E}">
        <p14:creationId xmlns:p14="http://schemas.microsoft.com/office/powerpoint/2010/main" val="39363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tumor genome as a driver of cancer immunity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 cells can recognize new epitopes (</a:t>
            </a:r>
            <a:r>
              <a:rPr lang="en-US" dirty="0" err="1" smtClean="0"/>
              <a:t>neoepitopes</a:t>
            </a:r>
            <a:r>
              <a:rPr lang="en-US" dirty="0" smtClean="0"/>
              <a:t>) generated by mutation or transcriptional aberration</a:t>
            </a:r>
          </a:p>
          <a:p>
            <a:endParaRPr lang="en-US" dirty="0"/>
          </a:p>
          <a:p>
            <a:r>
              <a:rPr lang="en-US" dirty="0" smtClean="0"/>
              <a:t>Many </a:t>
            </a:r>
            <a:r>
              <a:rPr lang="en-US" dirty="0" err="1" smtClean="0"/>
              <a:t>antigenes</a:t>
            </a:r>
            <a:r>
              <a:rPr lang="en-US" dirty="0" smtClean="0"/>
              <a:t> have been found to generate T-cell epitopes in some people, without success in vaccination</a:t>
            </a:r>
          </a:p>
          <a:p>
            <a:endParaRPr lang="en-US" dirty="0"/>
          </a:p>
          <a:p>
            <a:r>
              <a:rPr lang="en-US" dirty="0" smtClean="0"/>
              <a:t>In mouse syngeneic tumor models point mutations can yield mutant </a:t>
            </a:r>
            <a:r>
              <a:rPr lang="en-US" dirty="0" err="1" smtClean="0"/>
              <a:t>antigents</a:t>
            </a:r>
            <a:r>
              <a:rPr lang="en-US" dirty="0" smtClean="0"/>
              <a:t> to generate protective endogenous immunity by injecting synthetic peptides or mRNA</a:t>
            </a:r>
          </a:p>
          <a:p>
            <a:endParaRPr lang="en-US" dirty="0"/>
          </a:p>
        </p:txBody>
      </p:sp>
    </p:spTree>
    <p:extLst>
      <p:ext uri="{BB962C8B-B14F-4D97-AF65-F5344CB8AC3E}">
        <p14:creationId xmlns:p14="http://schemas.microsoft.com/office/powerpoint/2010/main" val="111117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12800"/>
            <a:ext cx="9144000" cy="5219619"/>
          </a:xfrm>
          <a:prstGeom prst="rect">
            <a:avLst/>
          </a:prstGeom>
        </p:spPr>
      </p:pic>
    </p:spTree>
    <p:extLst>
      <p:ext uri="{BB962C8B-B14F-4D97-AF65-F5344CB8AC3E}">
        <p14:creationId xmlns:p14="http://schemas.microsoft.com/office/powerpoint/2010/main" val="1555523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550</TotalTime>
  <Words>1165</Words>
  <Application>Microsoft Macintosh PowerPoint</Application>
  <PresentationFormat>On-screen Show (4:3)</PresentationFormat>
  <Paragraphs>145</Paragraphs>
  <Slides>24</Slides>
  <Notes>0</Notes>
  <HiddenSlides>2</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Elements of cancer immunity and the cancer immune set point</vt:lpstr>
      <vt:lpstr>T cell</vt:lpstr>
      <vt:lpstr>In a few words</vt:lpstr>
      <vt:lpstr>The cost of mutational burden:</vt:lpstr>
      <vt:lpstr>MHC class</vt:lpstr>
      <vt:lpstr>Tumors suppress immune responses</vt:lpstr>
      <vt:lpstr>Cancer Immunotherapy</vt:lpstr>
      <vt:lpstr>The tumor genome as a driver of cancer immunity</vt:lpstr>
      <vt:lpstr>PowerPoint Presentation</vt:lpstr>
      <vt:lpstr>The role of T cells (largely unknown)</vt:lpstr>
      <vt:lpstr>T-cell memory</vt:lpstr>
      <vt:lpstr>PowerPoint Presentation</vt:lpstr>
      <vt:lpstr>PowerPoint Presentation</vt:lpstr>
      <vt:lpstr>Even when individuals respond, the tumor burden often fails to disappear</vt:lpstr>
      <vt:lpstr>PowerPoint Presentation</vt:lpstr>
      <vt:lpstr>PowerPoint Presentation</vt:lpstr>
      <vt:lpstr>Inflamed vs non-inflamed tumors</vt:lpstr>
      <vt:lpstr>PowerPoint Presentation</vt:lpstr>
      <vt:lpstr>Tumor genetics and epigenetics Amongst others…</vt:lpstr>
      <vt:lpstr>PowerPoint Presentation</vt:lpstr>
      <vt:lpstr>Host genetics</vt:lpstr>
      <vt:lpstr>The importance of the cancer-immune set point</vt:lpstr>
      <vt:lpstr>Cancer immunotherapy-based combination studies underway in 2016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Leonidas Salichos</dc:creator>
  <cp:lastModifiedBy>Leonidas Salichos</cp:lastModifiedBy>
  <cp:revision>28</cp:revision>
  <dcterms:created xsi:type="dcterms:W3CDTF">2017-02-02T02:23:27Z</dcterms:created>
  <dcterms:modified xsi:type="dcterms:W3CDTF">2017-02-02T21:34:27Z</dcterms:modified>
</cp:coreProperties>
</file>