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  <p:sldId id="260" r:id="rId3"/>
    <p:sldId id="264" r:id="rId4"/>
    <p:sldId id="263" r:id="rId5"/>
    <p:sldId id="265" r:id="rId6"/>
    <p:sldId id="256" r:id="rId7"/>
    <p:sldId id="258" r:id="rId8"/>
    <p:sldId id="259" r:id="rId9"/>
    <p:sldId id="266" r:id="rId10"/>
    <p:sldId id="267" r:id="rId11"/>
    <p:sldId id="268" r:id="rId12"/>
    <p:sldId id="269" r:id="rId13"/>
  </p:sldIdLst>
  <p:sldSz cx="9144000" cy="7315200"/>
  <p:notesSz cx="6858000" cy="9144000"/>
  <p:defaultTextStyle>
    <a:defPPr>
      <a:defRPr lang="en-US"/>
    </a:defPPr>
    <a:lvl1pPr marL="0" algn="l" defTabSz="4179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7956" algn="l" defTabSz="4179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35911" algn="l" defTabSz="4179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53867" algn="l" defTabSz="4179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71823" algn="l" defTabSz="4179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89779" algn="l" defTabSz="4179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507735" algn="l" defTabSz="4179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25690" algn="l" defTabSz="4179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43646" algn="l" defTabSz="41795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16" d="100"/>
          <a:sy n="116" d="100"/>
        </p:scale>
        <p:origin x="2064" y="184"/>
      </p:cViewPr>
      <p:guideLst>
        <p:guide orient="horz" pos="230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2456"/>
            <a:ext cx="777240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45280"/>
            <a:ext cx="640080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7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35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5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71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89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07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2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43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3EB1-17CB-524F-8168-6B2A38EBB77F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570A-8EF6-BB45-AC4F-29A5249C2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96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3EB1-17CB-524F-8168-6B2A38EBB77F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570A-8EF6-BB45-AC4F-29A5249C2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7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948"/>
            <a:ext cx="205740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948"/>
            <a:ext cx="601980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3EB1-17CB-524F-8168-6B2A38EBB77F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570A-8EF6-BB45-AC4F-29A5249C2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9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3EB1-17CB-524F-8168-6B2A38EBB77F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570A-8EF6-BB45-AC4F-29A5249C2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5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700695"/>
            <a:ext cx="7772400" cy="1452880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100495"/>
            <a:ext cx="7772400" cy="160020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79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359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5386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7182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8977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5077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9256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34364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3EB1-17CB-524F-8168-6B2A38EBB77F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570A-8EF6-BB45-AC4F-29A5249C2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6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06882"/>
            <a:ext cx="4038600" cy="4827695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6882"/>
            <a:ext cx="4038600" cy="4827695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3EB1-17CB-524F-8168-6B2A38EBB77F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570A-8EF6-BB45-AC4F-29A5249C2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19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37455"/>
            <a:ext cx="4040188" cy="68241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7956" indent="0">
              <a:buNone/>
              <a:defRPr sz="1800" b="1"/>
            </a:lvl2pPr>
            <a:lvl3pPr marL="835911" indent="0">
              <a:buNone/>
              <a:defRPr sz="1600" b="1"/>
            </a:lvl3pPr>
            <a:lvl4pPr marL="1253867" indent="0">
              <a:buNone/>
              <a:defRPr sz="1500" b="1"/>
            </a:lvl4pPr>
            <a:lvl5pPr marL="1671823" indent="0">
              <a:buNone/>
              <a:defRPr sz="1500" b="1"/>
            </a:lvl5pPr>
            <a:lvl6pPr marL="2089779" indent="0">
              <a:buNone/>
              <a:defRPr sz="1500" b="1"/>
            </a:lvl6pPr>
            <a:lvl7pPr marL="2507735" indent="0">
              <a:buNone/>
              <a:defRPr sz="1500" b="1"/>
            </a:lvl7pPr>
            <a:lvl8pPr marL="2925690" indent="0">
              <a:buNone/>
              <a:defRPr sz="1500" b="1"/>
            </a:lvl8pPr>
            <a:lvl9pPr marL="3343646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19868"/>
            <a:ext cx="4040188" cy="4214707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637455"/>
            <a:ext cx="4041775" cy="68241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7956" indent="0">
              <a:buNone/>
              <a:defRPr sz="1800" b="1"/>
            </a:lvl2pPr>
            <a:lvl3pPr marL="835911" indent="0">
              <a:buNone/>
              <a:defRPr sz="1600" b="1"/>
            </a:lvl3pPr>
            <a:lvl4pPr marL="1253867" indent="0">
              <a:buNone/>
              <a:defRPr sz="1500" b="1"/>
            </a:lvl4pPr>
            <a:lvl5pPr marL="1671823" indent="0">
              <a:buNone/>
              <a:defRPr sz="1500" b="1"/>
            </a:lvl5pPr>
            <a:lvl6pPr marL="2089779" indent="0">
              <a:buNone/>
              <a:defRPr sz="1500" b="1"/>
            </a:lvl6pPr>
            <a:lvl7pPr marL="2507735" indent="0">
              <a:buNone/>
              <a:defRPr sz="1500" b="1"/>
            </a:lvl7pPr>
            <a:lvl8pPr marL="2925690" indent="0">
              <a:buNone/>
              <a:defRPr sz="1500" b="1"/>
            </a:lvl8pPr>
            <a:lvl9pPr marL="3343646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19868"/>
            <a:ext cx="4041775" cy="4214707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3EB1-17CB-524F-8168-6B2A38EBB77F}" type="datetimeFigureOut">
              <a:rPr lang="en-US" smtClean="0"/>
              <a:t>2/1/17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570A-8EF6-BB45-AC4F-29A5249C2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7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3EB1-17CB-524F-8168-6B2A38EBB77F}" type="datetimeFigureOut">
              <a:rPr lang="en-US" smtClean="0"/>
              <a:t>2/1/17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570A-8EF6-BB45-AC4F-29A5249C2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9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3EB1-17CB-524F-8168-6B2A38EBB77F}" type="datetimeFigureOut">
              <a:rPr lang="en-US" smtClean="0"/>
              <a:t>2/1/17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570A-8EF6-BB45-AC4F-29A5249C2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91253"/>
            <a:ext cx="3008313" cy="12395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91255"/>
            <a:ext cx="5111750" cy="624332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530775"/>
            <a:ext cx="3008313" cy="5003800"/>
          </a:xfrm>
        </p:spPr>
        <p:txBody>
          <a:bodyPr/>
          <a:lstStyle>
            <a:lvl1pPr marL="0" indent="0">
              <a:buNone/>
              <a:defRPr sz="1200"/>
            </a:lvl1pPr>
            <a:lvl2pPr marL="417956" indent="0">
              <a:buNone/>
              <a:defRPr sz="1100"/>
            </a:lvl2pPr>
            <a:lvl3pPr marL="835911" indent="0">
              <a:buNone/>
              <a:defRPr sz="900"/>
            </a:lvl3pPr>
            <a:lvl4pPr marL="1253867" indent="0">
              <a:buNone/>
              <a:defRPr sz="900"/>
            </a:lvl4pPr>
            <a:lvl5pPr marL="1671823" indent="0">
              <a:buNone/>
              <a:defRPr sz="900"/>
            </a:lvl5pPr>
            <a:lvl6pPr marL="2089779" indent="0">
              <a:buNone/>
              <a:defRPr sz="900"/>
            </a:lvl6pPr>
            <a:lvl7pPr marL="2507735" indent="0">
              <a:buNone/>
              <a:defRPr sz="900"/>
            </a:lvl7pPr>
            <a:lvl8pPr marL="2925690" indent="0">
              <a:buNone/>
              <a:defRPr sz="900"/>
            </a:lvl8pPr>
            <a:lvl9pPr marL="334364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3EB1-17CB-524F-8168-6B2A38EBB77F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570A-8EF6-BB45-AC4F-29A5249C2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3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20641"/>
            <a:ext cx="5486400" cy="6045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53627"/>
            <a:ext cx="5486400" cy="4389120"/>
          </a:xfrm>
        </p:spPr>
        <p:txBody>
          <a:bodyPr/>
          <a:lstStyle>
            <a:lvl1pPr marL="0" indent="0">
              <a:buNone/>
              <a:defRPr sz="3000"/>
            </a:lvl1pPr>
            <a:lvl2pPr marL="417956" indent="0">
              <a:buNone/>
              <a:defRPr sz="2600"/>
            </a:lvl2pPr>
            <a:lvl3pPr marL="835911" indent="0">
              <a:buNone/>
              <a:defRPr sz="2200"/>
            </a:lvl3pPr>
            <a:lvl4pPr marL="1253867" indent="0">
              <a:buNone/>
              <a:defRPr sz="1800"/>
            </a:lvl4pPr>
            <a:lvl5pPr marL="1671823" indent="0">
              <a:buNone/>
              <a:defRPr sz="1800"/>
            </a:lvl5pPr>
            <a:lvl6pPr marL="2089779" indent="0">
              <a:buNone/>
              <a:defRPr sz="1800"/>
            </a:lvl6pPr>
            <a:lvl7pPr marL="2507735" indent="0">
              <a:buNone/>
              <a:defRPr sz="1800"/>
            </a:lvl7pPr>
            <a:lvl8pPr marL="2925690" indent="0">
              <a:buNone/>
              <a:defRPr sz="1800"/>
            </a:lvl8pPr>
            <a:lvl9pPr marL="3343646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25161"/>
            <a:ext cx="5486400" cy="858520"/>
          </a:xfrm>
        </p:spPr>
        <p:txBody>
          <a:bodyPr/>
          <a:lstStyle>
            <a:lvl1pPr marL="0" indent="0">
              <a:buNone/>
              <a:defRPr sz="1200"/>
            </a:lvl1pPr>
            <a:lvl2pPr marL="417956" indent="0">
              <a:buNone/>
              <a:defRPr sz="1100"/>
            </a:lvl2pPr>
            <a:lvl3pPr marL="835911" indent="0">
              <a:buNone/>
              <a:defRPr sz="900"/>
            </a:lvl3pPr>
            <a:lvl4pPr marL="1253867" indent="0">
              <a:buNone/>
              <a:defRPr sz="900"/>
            </a:lvl4pPr>
            <a:lvl5pPr marL="1671823" indent="0">
              <a:buNone/>
              <a:defRPr sz="900"/>
            </a:lvl5pPr>
            <a:lvl6pPr marL="2089779" indent="0">
              <a:buNone/>
              <a:defRPr sz="900"/>
            </a:lvl6pPr>
            <a:lvl7pPr marL="2507735" indent="0">
              <a:buNone/>
              <a:defRPr sz="900"/>
            </a:lvl7pPr>
            <a:lvl8pPr marL="2925690" indent="0">
              <a:buNone/>
              <a:defRPr sz="900"/>
            </a:lvl8pPr>
            <a:lvl9pPr marL="334364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33EB1-17CB-524F-8168-6B2A38EBB77F}" type="datetimeFigureOut">
              <a:rPr lang="en-US" smtClean="0"/>
              <a:t>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570A-8EF6-BB45-AC4F-29A5249C2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30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92947"/>
            <a:ext cx="8229600" cy="1219200"/>
          </a:xfrm>
          <a:prstGeom prst="rect">
            <a:avLst/>
          </a:prstGeom>
        </p:spPr>
        <p:txBody>
          <a:bodyPr vert="horz" lIns="83592" tIns="41796" rIns="83592" bIns="4179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06882"/>
            <a:ext cx="8229600" cy="4827695"/>
          </a:xfrm>
          <a:prstGeom prst="rect">
            <a:avLst/>
          </a:prstGeom>
        </p:spPr>
        <p:txBody>
          <a:bodyPr vert="horz" lIns="83592" tIns="41796" rIns="83592" bIns="417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780108"/>
            <a:ext cx="2133600" cy="389467"/>
          </a:xfrm>
          <a:prstGeom prst="rect">
            <a:avLst/>
          </a:prstGeom>
        </p:spPr>
        <p:txBody>
          <a:bodyPr vert="horz" lIns="83592" tIns="41796" rIns="83592" bIns="41796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33EB1-17CB-524F-8168-6B2A38EBB77F}" type="datetimeFigureOut">
              <a:rPr lang="en-US" smtClean="0"/>
              <a:t>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780108"/>
            <a:ext cx="2895600" cy="389467"/>
          </a:xfrm>
          <a:prstGeom prst="rect">
            <a:avLst/>
          </a:prstGeom>
        </p:spPr>
        <p:txBody>
          <a:bodyPr vert="horz" lIns="83592" tIns="41796" rIns="83592" bIns="41796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780108"/>
            <a:ext cx="2133600" cy="389467"/>
          </a:xfrm>
          <a:prstGeom prst="rect">
            <a:avLst/>
          </a:prstGeom>
        </p:spPr>
        <p:txBody>
          <a:bodyPr vert="horz" lIns="83592" tIns="41796" rIns="83592" bIns="41796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B570A-8EF6-BB45-AC4F-29A5249C2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956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3467" indent="-313467" algn="l" defTabSz="417956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79178" indent="-261222" algn="l" defTabSz="417956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44889" indent="-208978" algn="l" defTabSz="417956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62846" indent="-208978" algn="l" defTabSz="417956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80801" indent="-208978" algn="l" defTabSz="417956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8757" indent="-208978" algn="l" defTabSz="417956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6712" indent="-208978" algn="l" defTabSz="417956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4668" indent="-208978" algn="l" defTabSz="417956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52624" indent="-208978" algn="l" defTabSz="417956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95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56" algn="l" defTabSz="41795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5911" algn="l" defTabSz="41795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3867" algn="l" defTabSz="41795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71823" algn="l" defTabSz="41795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89779" algn="l" defTabSz="41795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07735" algn="l" defTabSz="41795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25690" algn="l" defTabSz="41795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43646" algn="l" defTabSz="41795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4" Type="http://schemas.openxmlformats.org/officeDocument/2006/relationships/image" Target="../media/image12.png"/><Relationship Id="rId5" Type="http://schemas.openxmlformats.org/officeDocument/2006/relationships/image" Target="../media/image21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92566" y="132463"/>
            <a:ext cx="5486400" cy="3657600"/>
            <a:chOff x="737669" y="966582"/>
            <a:chExt cx="5486400" cy="3657600"/>
          </a:xfrm>
        </p:grpSpPr>
        <p:pic>
          <p:nvPicPr>
            <p:cNvPr id="4" name="Picture 3" descr="poisson.PC.cumulative.effect.no.x.axis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669" y="966582"/>
              <a:ext cx="5486400" cy="365760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1400994" y="1040502"/>
              <a:ext cx="167996" cy="329184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720145" y="1040502"/>
              <a:ext cx="167996" cy="329184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034274" y="1040502"/>
              <a:ext cx="1690746" cy="329184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870698" y="1040503"/>
              <a:ext cx="1843388" cy="329184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53047" y="1040503"/>
              <a:ext cx="167996" cy="329184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1431723" y="3906464"/>
              <a:ext cx="744840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Matched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1139322" y="3933214"/>
              <a:ext cx="691340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altLang="zh-CN" sz="1200" dirty="0" smtClean="0">
                  <a:solidFill>
                    <a:srgbClr val="0000FF"/>
                  </a:solidFill>
                </a:rPr>
                <a:t>HeLa-S3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2556782" y="3965224"/>
              <a:ext cx="627320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PC1-10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4472530" y="3885187"/>
              <a:ext cx="787395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PC22-112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5688949" y="4038599"/>
              <a:ext cx="480570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Final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</p:grpSp>
      <p:pic>
        <p:nvPicPr>
          <p:cNvPr id="3" name="Picture 2" descr="Breast-AdenoCa.loadings.to.pois.PC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23" y="3679634"/>
            <a:ext cx="5486400" cy="3657600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 flipH="1">
            <a:off x="1020541" y="2169864"/>
            <a:ext cx="457820" cy="1546113"/>
          </a:xfrm>
          <a:prstGeom prst="straightConnector1">
            <a:avLst/>
          </a:prstGeom>
          <a:ln w="12700" cmpd="sng">
            <a:solidFill>
              <a:srgbClr val="008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518680" y="2116696"/>
            <a:ext cx="4005015" cy="1599281"/>
          </a:xfrm>
          <a:prstGeom prst="straightConnector1">
            <a:avLst/>
          </a:prstGeom>
          <a:ln w="12700" cmpd="sng">
            <a:solidFill>
              <a:srgbClr val="008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extend.gene.heatmap.dotplot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609" y="86824"/>
            <a:ext cx="3101750" cy="576039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76"/>
          <a:stretch/>
        </p:blipFill>
        <p:spPr>
          <a:xfrm>
            <a:off x="5827632" y="5847216"/>
            <a:ext cx="3129082" cy="138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337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41500" y="1688776"/>
            <a:ext cx="5486400" cy="3657600"/>
            <a:chOff x="0" y="0"/>
            <a:chExt cx="5486400" cy="3657600"/>
          </a:xfrm>
        </p:grpSpPr>
        <p:sp>
          <p:nvSpPr>
            <p:cNvPr id="2" name="4-Point Star 1"/>
            <p:cNvSpPr>
              <a:spLocks noChangeAspect="1"/>
            </p:cNvSpPr>
            <p:nvPr/>
          </p:nvSpPr>
          <p:spPr>
            <a:xfrm>
              <a:off x="1070188" y="3380416"/>
              <a:ext cx="137160" cy="137160"/>
            </a:xfrm>
            <a:prstGeom prst="star4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5-Point Star 2"/>
            <p:cNvSpPr>
              <a:spLocks noChangeAspect="1"/>
            </p:cNvSpPr>
            <p:nvPr/>
          </p:nvSpPr>
          <p:spPr>
            <a:xfrm>
              <a:off x="1337498" y="3265082"/>
              <a:ext cx="116635" cy="116629"/>
            </a:xfrm>
            <a:prstGeom prst="star5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1891" y="226367"/>
              <a:ext cx="2885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</a:t>
              </a:r>
              <a:endParaRPr lang="en-US" sz="1400" dirty="0"/>
            </a:p>
          </p:txBody>
        </p:sp>
        <p:pic>
          <p:nvPicPr>
            <p:cNvPr id="5" name="Picture 4" descr="poisson.PC.cumulative.effect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486400" cy="3657600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671982" y="78304"/>
              <a:ext cx="167996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06350" y="78304"/>
              <a:ext cx="167996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86137" y="78304"/>
              <a:ext cx="1690746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156161" y="78305"/>
              <a:ext cx="1843388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18350" y="78305"/>
              <a:ext cx="167996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3308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737669" y="966582"/>
            <a:ext cx="5486400" cy="3657600"/>
            <a:chOff x="737669" y="966582"/>
            <a:chExt cx="5486400" cy="3657600"/>
          </a:xfrm>
        </p:grpSpPr>
        <p:pic>
          <p:nvPicPr>
            <p:cNvPr id="30" name="Picture 29" descr="poisson.PC.cumulative.effect.no.x.axis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669" y="966582"/>
              <a:ext cx="5486400" cy="365760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1400994" y="1000182"/>
              <a:ext cx="167996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720145" y="1000182"/>
              <a:ext cx="167996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020834" y="1000182"/>
              <a:ext cx="1690746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890858" y="1000183"/>
              <a:ext cx="1843388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853047" y="1000183"/>
              <a:ext cx="167996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 rot="16200000">
              <a:off x="1431723" y="3815275"/>
              <a:ext cx="744840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Matched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 rot="16200000">
              <a:off x="1237230" y="3939934"/>
              <a:ext cx="495523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altLang="zh-CN" sz="1200" dirty="0" err="1" smtClean="0">
                  <a:solidFill>
                    <a:srgbClr val="0000FF"/>
                  </a:solidFill>
                </a:rPr>
                <a:t>HeLa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 rot="16200000">
              <a:off x="2418749" y="3736002"/>
              <a:ext cx="903387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Progressive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 rot="16200000">
              <a:off x="4395974" y="3717442"/>
              <a:ext cx="940507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Incremental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 rot="16200000">
              <a:off x="5688949" y="3947410"/>
              <a:ext cx="480570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Final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1917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737669" y="966582"/>
            <a:ext cx="5486400" cy="3657600"/>
            <a:chOff x="737669" y="966582"/>
            <a:chExt cx="5486400" cy="3657600"/>
          </a:xfrm>
        </p:grpSpPr>
        <p:pic>
          <p:nvPicPr>
            <p:cNvPr id="4" name="Picture 3" descr="poisson.PC.cumulative.effect.no.x.axis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669" y="966582"/>
              <a:ext cx="5486400" cy="365760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1400994" y="1000182"/>
              <a:ext cx="167996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720145" y="1000182"/>
              <a:ext cx="167996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020834" y="1000182"/>
              <a:ext cx="1690746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890858" y="1000183"/>
              <a:ext cx="1843388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853047" y="1000183"/>
              <a:ext cx="167996" cy="3337560"/>
            </a:xfrm>
            <a:prstGeom prst="rect">
              <a:avLst/>
            </a:prstGeom>
            <a:solidFill>
              <a:schemeClr val="bg1">
                <a:lumMod val="50000"/>
                <a:alpha val="1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1431723" y="3815275"/>
              <a:ext cx="744840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Matched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1237230" y="3939934"/>
              <a:ext cx="495523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altLang="zh-CN" sz="1200" dirty="0" err="1" smtClean="0">
                  <a:solidFill>
                    <a:srgbClr val="0000FF"/>
                  </a:solidFill>
                </a:rPr>
                <a:t>HeLa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2160152" y="3477405"/>
              <a:ext cx="1420581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PC1-10, progressive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4061786" y="3383253"/>
              <a:ext cx="1608884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PC22-112, incremental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5688949" y="3947410"/>
              <a:ext cx="480570" cy="276999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1200" dirty="0" smtClean="0">
                  <a:solidFill>
                    <a:srgbClr val="0000FF"/>
                  </a:solidFill>
                </a:rPr>
                <a:t>Final</a:t>
              </a:r>
              <a:endParaRPr lang="en-US" sz="12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392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3457" y="77752"/>
            <a:ext cx="8850253" cy="5676463"/>
            <a:chOff x="57451" y="319648"/>
            <a:chExt cx="8850253" cy="5676463"/>
          </a:xfrm>
        </p:grpSpPr>
        <p:pic>
          <p:nvPicPr>
            <p:cNvPr id="2" name="Picture 1" descr="30.poisson.regression.all.cancer.type.cov.improvement.gray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51" y="319648"/>
              <a:ext cx="4389120" cy="2743200"/>
            </a:xfrm>
            <a:prstGeom prst="rect">
              <a:avLst/>
            </a:prstGeom>
          </p:spPr>
        </p:pic>
        <p:pic>
          <p:nvPicPr>
            <p:cNvPr id="3" name="Picture 2" descr="10.poisson.regression.all.cancer.type.cov.improvement.gray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8584" y="319648"/>
              <a:ext cx="4389120" cy="2743200"/>
            </a:xfrm>
            <a:prstGeom prst="rect">
              <a:avLst/>
            </a:prstGeom>
          </p:spPr>
        </p:pic>
        <p:pic>
          <p:nvPicPr>
            <p:cNvPr id="4" name="Picture 3" descr="30.poisson.regression.all.cancer.type.cov.improvement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51" y="3252911"/>
              <a:ext cx="4389120" cy="2743200"/>
            </a:xfrm>
            <a:prstGeom prst="rect">
              <a:avLst/>
            </a:prstGeom>
          </p:spPr>
        </p:pic>
        <p:pic>
          <p:nvPicPr>
            <p:cNvPr id="6" name="Picture 5" descr="10.poisson.regression.all.cancer.type.cov.improvement.pd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8584" y="3252911"/>
              <a:ext cx="4389120" cy="2743200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1442823" y="5909178"/>
            <a:ext cx="62504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/>
              <a:buChar char="o"/>
            </a:pPr>
            <a:r>
              <a:rPr lang="en-US" dirty="0" smtClean="0"/>
              <a:t>Forward selected was used to select the final model</a:t>
            </a:r>
          </a:p>
          <a:p>
            <a:pPr marL="285750" indent="-285750">
              <a:buFont typeface="Courier New"/>
              <a:buChar char="o"/>
            </a:pPr>
            <a:r>
              <a:rPr lang="en-US" dirty="0" smtClean="0"/>
              <a:t>Best </a:t>
            </a:r>
            <a:r>
              <a:rPr lang="en-US" dirty="0" err="1" smtClean="0"/>
              <a:t>RepTime</a:t>
            </a:r>
            <a:r>
              <a:rPr lang="en-US" dirty="0" smtClean="0"/>
              <a:t> -&gt; (</a:t>
            </a:r>
            <a:r>
              <a:rPr lang="en-US" dirty="0"/>
              <a:t>Best </a:t>
            </a:r>
            <a:r>
              <a:rPr lang="en-US" dirty="0" err="1"/>
              <a:t>RepTime</a:t>
            </a:r>
            <a:r>
              <a:rPr lang="en-US" dirty="0"/>
              <a:t> </a:t>
            </a:r>
            <a:r>
              <a:rPr lang="en-US" dirty="0" smtClean="0"/>
              <a:t>+ 1PC) </a:t>
            </a:r>
            <a:r>
              <a:rPr lang="en-US" dirty="0"/>
              <a:t>-&gt; (Best </a:t>
            </a:r>
            <a:r>
              <a:rPr lang="en-US" dirty="0" err="1"/>
              <a:t>RepTime</a:t>
            </a:r>
            <a:r>
              <a:rPr lang="en-US" dirty="0"/>
              <a:t> + </a:t>
            </a:r>
            <a:r>
              <a:rPr lang="en-US" dirty="0" smtClean="0"/>
              <a:t>2PCs) -&gt; </a:t>
            </a:r>
            <a:r>
              <a:rPr lang="is-IS" dirty="0" smtClean="0"/>
              <a:t>…</a:t>
            </a:r>
            <a:endParaRPr lang="en-US" dirty="0" smtClean="0"/>
          </a:p>
          <a:p>
            <a:pPr marL="285750" indent="-285750">
              <a:buFont typeface="Courier New"/>
              <a:buChar char="o"/>
            </a:pPr>
            <a:r>
              <a:rPr lang="en-US" dirty="0" smtClean="0"/>
              <a:t>Run ANOVA for the new and old model until P&gt;0.05 as the final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51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1577" y="2954589"/>
            <a:ext cx="7084521" cy="2152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1st Point: </a:t>
            </a:r>
            <a:r>
              <a:rPr lang="en-US" dirty="0" err="1" smtClean="0"/>
              <a:t>HeLa</a:t>
            </a:r>
            <a:r>
              <a:rPr lang="en-US" dirty="0" smtClean="0"/>
              <a:t> replication timing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2nd Point: Matched replication timing, if no matched (A549), use best </a:t>
            </a:r>
            <a:r>
              <a:rPr lang="en-US" dirty="0" err="1" smtClean="0"/>
              <a:t>RepTime</a:t>
            </a:r>
            <a:r>
              <a:rPr lang="en-US" dirty="0" smtClean="0"/>
              <a:t> 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Pint: Remove only the Matched/Best replication timing, Do PCA of the remaining features, out the many PCs, select on that best improve the performance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Choose PCs </a:t>
            </a:r>
            <a:r>
              <a:rPr lang="en-US" dirty="0" err="1" smtClean="0"/>
              <a:t>sequencially</a:t>
            </a:r>
            <a:r>
              <a:rPr lang="en-US" dirty="0" smtClean="0"/>
              <a:t> until ANOVA </a:t>
            </a:r>
            <a:r>
              <a:rPr lang="en-US" dirty="0" err="1" smtClean="0"/>
              <a:t>Pvalue</a:t>
            </a:r>
            <a:r>
              <a:rPr lang="en-US" dirty="0" smtClean="0"/>
              <a:t> &lt;0.05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endParaRPr lang="en-US" dirty="0"/>
          </a:p>
        </p:txBody>
      </p:sp>
      <p:pic>
        <p:nvPicPr>
          <p:cNvPr id="3" name="Picture 2" descr="10.poisson.regression.all.cancer.type.cov.improvemen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202" y="65065"/>
            <a:ext cx="438912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922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30.poisson.regression.all.cancer.type.cov.improvemen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05" y="255122"/>
            <a:ext cx="4747651" cy="2967281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165880" y="102317"/>
            <a:ext cx="8509257" cy="7224614"/>
            <a:chOff x="165880" y="102317"/>
            <a:chExt cx="8509257" cy="722461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/>
            <a:srcRect l="4364" r="11528" b="2441"/>
            <a:stretch/>
          </p:blipFill>
          <p:spPr>
            <a:xfrm>
              <a:off x="5538237" y="2247900"/>
              <a:ext cx="3136900" cy="5079031"/>
            </a:xfrm>
            <a:prstGeom prst="rect">
              <a:avLst/>
            </a:prstGeom>
          </p:spPr>
        </p:pic>
        <p:pic>
          <p:nvPicPr>
            <p:cNvPr id="9" name="Picture 8" descr="BCL6exp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593" y="152400"/>
              <a:ext cx="2697318" cy="1968500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>
            <a:xfrm>
              <a:off x="1149075" y="2945950"/>
              <a:ext cx="518380" cy="872552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5-Point Star 11"/>
            <p:cNvSpPr>
              <a:spLocks noChangeAspect="1"/>
            </p:cNvSpPr>
            <p:nvPr/>
          </p:nvSpPr>
          <p:spPr>
            <a:xfrm>
              <a:off x="915804" y="3222403"/>
              <a:ext cx="159856" cy="129587"/>
            </a:xfrm>
            <a:prstGeom prst="star5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5880" y="102317"/>
              <a:ext cx="3033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5880" y="3729408"/>
              <a:ext cx="3033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41718" y="102317"/>
              <a:ext cx="3033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437961" y="1896525"/>
              <a:ext cx="3109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pic>
        <p:nvPicPr>
          <p:cNvPr id="19" name="Picture 18" descr="Lymph-CLL.poisson.regression.PC1.rotation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0" y="3212686"/>
            <a:ext cx="4092795" cy="409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007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1577" y="2954589"/>
            <a:ext cx="7084521" cy="1856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1st Point: </a:t>
            </a:r>
            <a:r>
              <a:rPr lang="en-US" dirty="0" err="1" smtClean="0"/>
              <a:t>HeLa</a:t>
            </a:r>
            <a:r>
              <a:rPr lang="en-US" dirty="0" smtClean="0"/>
              <a:t> replication timing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2nd Point: Matched replication timing, if no matched (A549), use best </a:t>
            </a:r>
            <a:r>
              <a:rPr lang="en-US" dirty="0" err="1" smtClean="0"/>
              <a:t>RepTime</a:t>
            </a:r>
            <a:r>
              <a:rPr lang="en-US" dirty="0" smtClean="0"/>
              <a:t> 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Pint: </a:t>
            </a:r>
            <a:r>
              <a:rPr lang="en-US" dirty="0" smtClean="0">
                <a:solidFill>
                  <a:srgbClr val="FF0000"/>
                </a:solidFill>
              </a:rPr>
              <a:t>Remove ALL replication timing</a:t>
            </a:r>
            <a:r>
              <a:rPr lang="en-US" dirty="0" smtClean="0"/>
              <a:t>, Do PCA of the remaining features, out the many PCs, select on that best improve the performance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/>
              <a:t>Choose PCs </a:t>
            </a:r>
            <a:r>
              <a:rPr lang="en-US" dirty="0" err="1" smtClean="0"/>
              <a:t>sequencially</a:t>
            </a:r>
            <a:r>
              <a:rPr lang="en-US" dirty="0" smtClean="0"/>
              <a:t> until ANOVA </a:t>
            </a:r>
            <a:r>
              <a:rPr lang="en-US" dirty="0" err="1" smtClean="0"/>
              <a:t>Pvalue</a:t>
            </a:r>
            <a:r>
              <a:rPr lang="en-US" dirty="0" smtClean="0"/>
              <a:t> &lt;0.05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endParaRPr lang="en-US" dirty="0"/>
          </a:p>
        </p:txBody>
      </p:sp>
      <p:pic>
        <p:nvPicPr>
          <p:cNvPr id="3" name="Picture 2" descr="10.poisson.regression.all.cancer.type.cov.improvemen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202" y="65065"/>
            <a:ext cx="438912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196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65880" y="102317"/>
            <a:ext cx="8509257" cy="7224614"/>
            <a:chOff x="165880" y="102317"/>
            <a:chExt cx="8509257" cy="7224614"/>
          </a:xfrm>
        </p:grpSpPr>
        <p:pic>
          <p:nvPicPr>
            <p:cNvPr id="6" name="Picture 5" descr="all.cancer.type.cov.improvement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000" y="238790"/>
              <a:ext cx="5003800" cy="312737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/>
            <a:srcRect l="4364" r="11528" b="2441"/>
            <a:stretch/>
          </p:blipFill>
          <p:spPr>
            <a:xfrm>
              <a:off x="5538237" y="2247900"/>
              <a:ext cx="3136900" cy="5079031"/>
            </a:xfrm>
            <a:prstGeom prst="rect">
              <a:avLst/>
            </a:prstGeom>
          </p:spPr>
        </p:pic>
        <p:pic>
          <p:nvPicPr>
            <p:cNvPr id="9" name="Picture 8" descr="BCL6exp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8593" y="152400"/>
              <a:ext cx="2697318" cy="1968500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>
            <a:xfrm>
              <a:off x="1209553" y="3161926"/>
              <a:ext cx="457902" cy="656576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5-Point Star 11"/>
            <p:cNvSpPr>
              <a:spLocks noChangeAspect="1"/>
            </p:cNvSpPr>
            <p:nvPr/>
          </p:nvSpPr>
          <p:spPr>
            <a:xfrm>
              <a:off x="915804" y="3222403"/>
              <a:ext cx="159856" cy="129587"/>
            </a:xfrm>
            <a:prstGeom prst="star5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5880" y="102317"/>
              <a:ext cx="3033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5880" y="3729408"/>
              <a:ext cx="3033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41718" y="102317"/>
              <a:ext cx="3033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437961" y="1896525"/>
              <a:ext cx="3109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pic>
        <p:nvPicPr>
          <p:cNvPr id="19" name="Picture 18" descr="Breast-AdenoCa.PC1.rotation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19" y="3135931"/>
            <a:ext cx="4191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57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22680" y="102317"/>
            <a:ext cx="8552457" cy="7224614"/>
            <a:chOff x="122680" y="102317"/>
            <a:chExt cx="8552457" cy="7224614"/>
          </a:xfrm>
        </p:grpSpPr>
        <p:pic>
          <p:nvPicPr>
            <p:cNvPr id="7" name="Picture 6" descr="Breast-AdenoCa.PC1.rotation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919" y="3135931"/>
              <a:ext cx="4191000" cy="419100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/>
            <a:srcRect l="4364" r="11528" b="2441"/>
            <a:stretch/>
          </p:blipFill>
          <p:spPr>
            <a:xfrm>
              <a:off x="5538237" y="2247900"/>
              <a:ext cx="3136900" cy="5079031"/>
            </a:xfrm>
            <a:prstGeom prst="rect">
              <a:avLst/>
            </a:prstGeom>
          </p:spPr>
        </p:pic>
        <p:pic>
          <p:nvPicPr>
            <p:cNvPr id="9" name="Picture 8" descr="BCL6exp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7787" y="152400"/>
              <a:ext cx="2533161" cy="1968500"/>
            </a:xfrm>
            <a:prstGeom prst="rect">
              <a:avLst/>
            </a:prstGeom>
          </p:spPr>
        </p:pic>
        <p:cxnSp>
          <p:nvCxnSpPr>
            <p:cNvPr id="11" name="Straight Arrow Connector 10"/>
            <p:cNvCxnSpPr/>
            <p:nvPr/>
          </p:nvCxnSpPr>
          <p:spPr>
            <a:xfrm>
              <a:off x="1209553" y="3161926"/>
              <a:ext cx="457902" cy="656576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5-Point Star 11"/>
            <p:cNvSpPr>
              <a:spLocks noChangeAspect="1"/>
            </p:cNvSpPr>
            <p:nvPr/>
          </p:nvSpPr>
          <p:spPr>
            <a:xfrm>
              <a:off x="915804" y="3222403"/>
              <a:ext cx="159856" cy="129587"/>
            </a:xfrm>
            <a:prstGeom prst="star5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 descr="all.cancer.type.cov.improvement.gray.pd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073" y="151003"/>
              <a:ext cx="5121578" cy="3200987"/>
            </a:xfrm>
            <a:prstGeom prst="rect">
              <a:avLst/>
            </a:prstGeom>
          </p:spPr>
        </p:pic>
        <p:grpSp>
          <p:nvGrpSpPr>
            <p:cNvPr id="10" name="Group 9"/>
            <p:cNvGrpSpPr/>
            <p:nvPr/>
          </p:nvGrpSpPr>
          <p:grpSpPr>
            <a:xfrm>
              <a:off x="122680" y="102317"/>
              <a:ext cx="5582983" cy="3965645"/>
              <a:chOff x="165880" y="102317"/>
              <a:chExt cx="5582983" cy="3965645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165880" y="102317"/>
                <a:ext cx="3033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65880" y="3729408"/>
                <a:ext cx="3033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441718" y="102317"/>
                <a:ext cx="3033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437961" y="1896525"/>
                <a:ext cx="3109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17499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isson.regression.all.cancer.type.cov.improvemen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68" y="152400"/>
            <a:ext cx="4944249" cy="3090156"/>
          </a:xfrm>
          <a:prstGeom prst="rect">
            <a:avLst/>
          </a:prstGeom>
        </p:spPr>
      </p:pic>
      <p:pic>
        <p:nvPicPr>
          <p:cNvPr id="7" name="Picture 6" descr="Breast-AdenoCa.PC1.rotation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19" y="3135931"/>
            <a:ext cx="4191000" cy="4191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4364" r="11528" b="2441"/>
          <a:stretch/>
        </p:blipFill>
        <p:spPr>
          <a:xfrm>
            <a:off x="5538237" y="2247900"/>
            <a:ext cx="3136900" cy="5079031"/>
          </a:xfrm>
          <a:prstGeom prst="rect">
            <a:avLst/>
          </a:prstGeom>
        </p:spPr>
      </p:pic>
      <p:pic>
        <p:nvPicPr>
          <p:cNvPr id="9" name="Picture 8" descr="BCL6exp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8593" y="152400"/>
            <a:ext cx="2697318" cy="196850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1209553" y="3058259"/>
            <a:ext cx="457902" cy="76024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5-Point Star 11"/>
          <p:cNvSpPr>
            <a:spLocks noChangeAspect="1"/>
          </p:cNvSpPr>
          <p:nvPr/>
        </p:nvSpPr>
        <p:spPr>
          <a:xfrm>
            <a:off x="1058337" y="3088415"/>
            <a:ext cx="159856" cy="129587"/>
          </a:xfrm>
          <a:prstGeom prst="star5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5880" y="102317"/>
            <a:ext cx="303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5880" y="3729408"/>
            <a:ext cx="303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41718" y="102317"/>
            <a:ext cx="303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37961" y="1896525"/>
            <a:ext cx="3109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38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 descr="extend.gene.heatmap.dotplot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92"/>
          <a:stretch/>
        </p:blipFill>
        <p:spPr>
          <a:xfrm>
            <a:off x="5895484" y="203200"/>
            <a:ext cx="3045315" cy="5486400"/>
          </a:xfrm>
          <a:prstGeom prst="rect">
            <a:avLst/>
          </a:prstGeom>
        </p:spPr>
      </p:pic>
      <p:pic>
        <p:nvPicPr>
          <p:cNvPr id="13" name="Picture 12" descr="Lymph-CLL.loadings.to.pois.PC1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28"/>
          <a:stretch/>
        </p:blipFill>
        <p:spPr>
          <a:xfrm>
            <a:off x="241300" y="3924300"/>
            <a:ext cx="5486400" cy="3327400"/>
          </a:xfrm>
          <a:prstGeom prst="rect">
            <a:avLst/>
          </a:prstGeom>
        </p:spPr>
      </p:pic>
      <p:sp>
        <p:nvSpPr>
          <p:cNvPr id="14" name="4-Point Star 13"/>
          <p:cNvSpPr>
            <a:spLocks noChangeAspect="1"/>
          </p:cNvSpPr>
          <p:nvPr/>
        </p:nvSpPr>
        <p:spPr>
          <a:xfrm>
            <a:off x="1070188" y="3380416"/>
            <a:ext cx="137160" cy="137160"/>
          </a:xfrm>
          <a:prstGeom prst="star4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>
            <a:spLocks noChangeAspect="1"/>
          </p:cNvSpPr>
          <p:nvPr/>
        </p:nvSpPr>
        <p:spPr>
          <a:xfrm>
            <a:off x="1337498" y="3265082"/>
            <a:ext cx="116635" cy="116629"/>
          </a:xfrm>
          <a:prstGeom prst="star5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939800" y="3343611"/>
            <a:ext cx="394573" cy="669589"/>
          </a:xfrm>
          <a:prstGeom prst="straightConnector1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392318" y="3318211"/>
            <a:ext cx="4323475" cy="606089"/>
          </a:xfrm>
          <a:prstGeom prst="straightConnector1">
            <a:avLst/>
          </a:prstGeom>
          <a:ln w="12700" cmpd="sng">
            <a:solidFill>
              <a:schemeClr val="tx1">
                <a:lumMod val="50000"/>
                <a:lumOff val="50000"/>
              </a:schemeClr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BCL6exp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49"/>
          <a:stretch/>
        </p:blipFill>
        <p:spPr>
          <a:xfrm>
            <a:off x="6472448" y="5764310"/>
            <a:ext cx="2299890" cy="1512789"/>
          </a:xfrm>
          <a:prstGeom prst="rect">
            <a:avLst/>
          </a:prstGeom>
        </p:spPr>
      </p:pic>
      <p:sp>
        <p:nvSpPr>
          <p:cNvPr id="25" name="5-Point Star 24"/>
          <p:cNvSpPr/>
          <p:nvPr/>
        </p:nvSpPr>
        <p:spPr>
          <a:xfrm>
            <a:off x="6320048" y="1793242"/>
            <a:ext cx="148615" cy="138226"/>
          </a:xfrm>
          <a:prstGeom prst="star5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1891" y="226367"/>
            <a:ext cx="28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61891" y="3770014"/>
            <a:ext cx="28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5950739" y="226367"/>
            <a:ext cx="288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5947452" y="5764311"/>
            <a:ext cx="295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</a:t>
            </a:r>
            <a:endParaRPr lang="en-US" sz="1400" dirty="0"/>
          </a:p>
        </p:txBody>
      </p:sp>
      <p:pic>
        <p:nvPicPr>
          <p:cNvPr id="3" name="Picture 2" descr="poisson.PC.cumulative.effect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486400" cy="3657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71982" y="78304"/>
            <a:ext cx="167996" cy="3337560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06350" y="78304"/>
            <a:ext cx="167996" cy="3337560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86137" y="78304"/>
            <a:ext cx="1690746" cy="3337560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156161" y="78305"/>
            <a:ext cx="1843388" cy="3337560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18350" y="78305"/>
            <a:ext cx="167996" cy="3337560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52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11098</TotalTime>
  <Words>197</Words>
  <Application>Microsoft Macintosh PowerPoint</Application>
  <PresentationFormat>Custom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Courier New</vt:lpstr>
      <vt:lpstr>宋体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Jing Zhang</dc:creator>
  <cp:lastModifiedBy>jingzhang.wti.bupt@gmail.com</cp:lastModifiedBy>
  <cp:revision>124</cp:revision>
  <cp:lastPrinted>2017-01-24T17:49:49Z</cp:lastPrinted>
  <dcterms:created xsi:type="dcterms:W3CDTF">2017-01-17T17:36:08Z</dcterms:created>
  <dcterms:modified xsi:type="dcterms:W3CDTF">2017-02-02T14:21:01Z</dcterms:modified>
</cp:coreProperties>
</file>