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527559" r:id="rId1"/>
    <p:sldMasterId id="2147527566" r:id="rId2"/>
  </p:sldMasterIdLst>
  <p:notesMasterIdLst>
    <p:notesMasterId r:id="rId24"/>
  </p:notesMasterIdLst>
  <p:handoutMasterIdLst>
    <p:handoutMasterId r:id="rId25"/>
  </p:handoutMasterIdLst>
  <p:sldIdLst>
    <p:sldId id="6172" r:id="rId3"/>
    <p:sldId id="6153" r:id="rId4"/>
    <p:sldId id="6170" r:id="rId5"/>
    <p:sldId id="6173" r:id="rId6"/>
    <p:sldId id="6137" r:id="rId7"/>
    <p:sldId id="6174" r:id="rId8"/>
    <p:sldId id="6175" r:id="rId9"/>
    <p:sldId id="6176" r:id="rId10"/>
    <p:sldId id="6177" r:id="rId11"/>
    <p:sldId id="6178" r:id="rId12"/>
    <p:sldId id="6157" r:id="rId13"/>
    <p:sldId id="6179" r:id="rId14"/>
    <p:sldId id="6181" r:id="rId15"/>
    <p:sldId id="6182" r:id="rId16"/>
    <p:sldId id="6183" r:id="rId17"/>
    <p:sldId id="6184" r:id="rId18"/>
    <p:sldId id="6185" r:id="rId19"/>
    <p:sldId id="6186" r:id="rId20"/>
    <p:sldId id="6187" r:id="rId21"/>
    <p:sldId id="6188" r:id="rId22"/>
    <p:sldId id="6189" r:id="rId23"/>
  </p:sldIdLst>
  <p:sldSz cx="9144000" cy="6858000" type="letter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3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B400"/>
    <a:srgbClr val="68360F"/>
    <a:srgbClr val="20FF37"/>
    <a:srgbClr val="257FD7"/>
    <a:srgbClr val="FFEA08"/>
    <a:srgbClr val="FF7413"/>
    <a:srgbClr val="FFC5AD"/>
    <a:srgbClr val="4BAB50"/>
    <a:srgbClr val="0033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42" autoAdjust="0"/>
    <p:restoredTop sz="50000" autoAdjust="0"/>
  </p:normalViewPr>
  <p:slideViewPr>
    <p:cSldViewPr snapToGrid="0">
      <p:cViewPr varScale="1">
        <p:scale>
          <a:sx n="160" d="100"/>
          <a:sy n="160" d="100"/>
        </p:scale>
        <p:origin x="680" y="184"/>
      </p:cViewPr>
      <p:guideLst>
        <p:guide orient="horz" pos="2383"/>
        <p:guide pos="2881"/>
      </p:guideLst>
    </p:cSldViewPr>
  </p:slideViewPr>
  <p:outlineViewPr>
    <p:cViewPr>
      <p:scale>
        <a:sx n="33" d="100"/>
        <a:sy n="33" d="100"/>
      </p:scale>
      <p:origin x="0" y="33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" d="100"/>
        <a:sy n="35" d="100"/>
      </p:scale>
      <p:origin x="0" y="2504"/>
    </p:cViewPr>
  </p:sorterViewPr>
  <p:notesViewPr>
    <p:cSldViewPr snapToGrid="0">
      <p:cViewPr varScale="1">
        <p:scale>
          <a:sx n="83" d="100"/>
          <a:sy n="83" d="100"/>
        </p:scale>
        <p:origin x="-2238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/>
            </a:lvl1pPr>
          </a:lstStyle>
          <a:p>
            <a:pPr>
              <a:defRPr/>
            </a:pPr>
            <a:fld id="{67200F20-CDF5-C541-A52C-C75475379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49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6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0475" y="720725"/>
            <a:ext cx="4799013" cy="35988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2475"/>
            <a:ext cx="5360987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/>
            </a:lvl1pPr>
          </a:lstStyle>
          <a:p>
            <a:pPr>
              <a:defRPr/>
            </a:pPr>
            <a:fld id="{0100BF89-F62E-4F4D-A171-8DD56B98F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68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5908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9984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26586"/>
            <a:ext cx="3810000" cy="54037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3492"/>
            <a:ext cx="3810000" cy="5416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6186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tags" Target="../tags/tag1.xml"/><Relationship Id="rId5" Type="http://schemas.openxmlformats.org/officeDocument/2006/relationships/tags" Target="../tags/tag2.xml"/><Relationship Id="rId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5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fld id="{41641D8F-FA0A-C44D-A59E-B37C9BB6BE2E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  <a:cs typeface=""/>
              </a:rPr>
              <a:pPr eaLnBrk="0" hangingPunct="0"/>
              <a:t>‹#›</a:t>
            </a:fld>
            <a:r>
              <a:rPr lang="en-US" altLang="en-US" sz="2400" smtClean="0">
                <a:solidFill>
                  <a:srgbClr val="808080"/>
                </a:solidFill>
                <a:cs typeface=""/>
              </a:rPr>
              <a:t> - </a:t>
            </a:r>
            <a:r>
              <a:rPr lang="en-US" altLang="en-US" sz="1000" smtClean="0">
                <a:solidFill>
                  <a:srgbClr val="969696"/>
                </a:solidFill>
                <a:cs typeface=""/>
              </a:rPr>
              <a:t>Lectures.GersteinLab.org</a:t>
            </a:r>
            <a:endParaRPr lang="en-US" altLang="en-US" sz="300" b="0" smtClean="0">
              <a:solidFill>
                <a:srgbClr val="000000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546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68" r:id="rId1"/>
    <p:sldLayoutId id="2147527569" r:id="rId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3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2715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Se2_default_3_cbb752_11apr10con2_default_3_cbb752_11apr10d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202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67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bg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bg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and </a:t>
            </a:r>
            <a:r>
              <a:rPr lang="en-US" dirty="0" err="1" smtClean="0"/>
              <a:t>Zimmerome</a:t>
            </a:r>
            <a:r>
              <a:rPr lang="en-US" dirty="0" smtClean="0"/>
              <a:t> slides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48096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Transcriptomic time </a:t>
            </a:r>
            <a:r>
              <a:rPr lang="en-US" dirty="0"/>
              <a:t>c</a:t>
            </a:r>
            <a:r>
              <a:rPr lang="en-US" dirty="0" smtClean="0"/>
              <a:t>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668438"/>
            <a:ext cx="4012721" cy="3951437"/>
          </a:xfrm>
        </p:spPr>
        <p:txBody>
          <a:bodyPr/>
          <a:lstStyle/>
          <a:p>
            <a:r>
              <a:rPr lang="en-US" dirty="0"/>
              <a:t>Transcriptomic time course data enabled studying expression dynamics before, during, and after viral infection.</a:t>
            </a:r>
          </a:p>
          <a:p>
            <a:pPr lvl="1"/>
            <a:r>
              <a:rPr lang="en-US" dirty="0"/>
              <a:t>Clustering, pathway analysis, and Gene Ontology term enrichment help identify key cellular processes undergoing change.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86597" y="1621480"/>
            <a:ext cx="7772400" cy="972611"/>
            <a:chOff x="586597" y="1621480"/>
            <a:chExt cx="7772400" cy="972611"/>
          </a:xfrm>
        </p:grpSpPr>
        <p:pic>
          <p:nvPicPr>
            <p:cNvPr id="4" name="Content Placeholder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6597" y="1621480"/>
              <a:ext cx="7772400" cy="972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586597" y="1679275"/>
              <a:ext cx="189780" cy="172529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05222" y="2764480"/>
            <a:ext cx="4525423" cy="2024029"/>
            <a:chOff x="4405222" y="3164252"/>
            <a:chExt cx="4525423" cy="20240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222" y="3164252"/>
              <a:ext cx="4525423" cy="202402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4439728" y="3181505"/>
              <a:ext cx="103517" cy="15979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8521" y="5022158"/>
            <a:ext cx="4126707" cy="145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58392" y="6619875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Chen et al. Cell 2012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0804413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of multiple omics datasets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599" y="1867841"/>
            <a:ext cx="5631467" cy="278923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981200"/>
            <a:ext cx="2520538" cy="4638675"/>
          </a:xfrm>
        </p:spPr>
        <p:txBody>
          <a:bodyPr/>
          <a:lstStyle/>
          <a:p>
            <a:pPr marL="223838" lvl="1">
              <a:buFontTx/>
              <a:buChar char="•"/>
            </a:pPr>
            <a:r>
              <a:rPr lang="en-US" dirty="0"/>
              <a:t>Integration of proteomic and metabolomics data helps refine and expand on the results of the transcriptomic analysis.</a:t>
            </a:r>
          </a:p>
          <a:p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9599" y="4657071"/>
            <a:ext cx="5625050" cy="203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9702" y="6627817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Chen et al. Cell 2012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56567497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Allele specific </a:t>
            </a:r>
            <a:r>
              <a:rPr lang="en-US" dirty="0"/>
              <a:t>e</a:t>
            </a:r>
            <a:r>
              <a:rPr lang="en-US" dirty="0" smtClean="0"/>
              <a:t>xpression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3437626" cy="4638675"/>
          </a:xfrm>
        </p:spPr>
        <p:txBody>
          <a:bodyPr/>
          <a:lstStyle/>
          <a:p>
            <a:pPr marL="223838" lvl="1">
              <a:buFontTx/>
              <a:buChar char="•"/>
            </a:pPr>
            <a:r>
              <a:rPr lang="en-US" dirty="0"/>
              <a:t>The combination of transcriptomic data and a personal diploid genome also enabled the identification of allele specific expression patterns</a:t>
            </a:r>
            <a:r>
              <a:rPr lang="en-US" dirty="0" smtClean="0"/>
              <a:t>.</a:t>
            </a:r>
          </a:p>
          <a:p>
            <a:pPr marL="223838" lvl="1">
              <a:buFontTx/>
              <a:buChar char="•"/>
            </a:pPr>
            <a:r>
              <a:rPr lang="en-US" dirty="0" smtClean="0"/>
              <a:t>Changes in response to infection were observed for genes involved in immune function.</a:t>
            </a:r>
            <a:endParaRPr lang="en-US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1205" y="1752600"/>
            <a:ext cx="2908582" cy="206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131205" y="3801450"/>
            <a:ext cx="3047784" cy="2720647"/>
            <a:chOff x="5426538" y="4221472"/>
            <a:chExt cx="2757054" cy="24611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538" y="4221472"/>
              <a:ext cx="2757054" cy="246112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5451894" y="4249947"/>
              <a:ext cx="120770" cy="14377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19702" y="6627817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Chen et al. Cell 2012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25032993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Conclusion: integrated </a:t>
            </a:r>
            <a:r>
              <a:rPr lang="en-US" dirty="0"/>
              <a:t>p</a:t>
            </a:r>
            <a:r>
              <a:rPr lang="en-US" dirty="0" smtClean="0"/>
              <a:t>ersonal </a:t>
            </a:r>
            <a:r>
              <a:rPr lang="en-US" dirty="0"/>
              <a:t>o</a:t>
            </a:r>
            <a:r>
              <a:rPr lang="en-US" dirty="0" smtClean="0"/>
              <a:t>mics </a:t>
            </a:r>
            <a:r>
              <a:rPr lang="en-US" dirty="0"/>
              <a:t>p</a:t>
            </a:r>
            <a:r>
              <a:rPr lang="en-US" dirty="0" smtClean="0"/>
              <a:t>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638675"/>
          </a:xfrm>
        </p:spPr>
        <p:txBody>
          <a:bodyPr/>
          <a:lstStyle/>
          <a:p>
            <a:r>
              <a:rPr lang="en-US" dirty="0" smtClean="0"/>
              <a:t>Detailed phenotypic and multi </a:t>
            </a:r>
            <a:r>
              <a:rPr lang="en-US" dirty="0" err="1" smtClean="0"/>
              <a:t>omic</a:t>
            </a:r>
            <a:r>
              <a:rPr lang="en-US" dirty="0" smtClean="0"/>
              <a:t> data collection provides additional insight into a personal genome.</a:t>
            </a:r>
          </a:p>
          <a:p>
            <a:r>
              <a:rPr lang="en-US" dirty="0" smtClean="0"/>
              <a:t>Time course data enables the study of dynamic changes in response to environmental conditions.</a:t>
            </a:r>
          </a:p>
          <a:p>
            <a:r>
              <a:rPr lang="en-US" dirty="0" smtClean="0"/>
              <a:t>Together these data help guide preventative medical monitoring and treatment.</a:t>
            </a:r>
          </a:p>
          <a:p>
            <a:r>
              <a:rPr lang="en-US" dirty="0" smtClean="0"/>
              <a:t>Expansion to additional patients will improve our understanding of the transitions between healthy and disease states.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01334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medicine in the clinic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3512389" cy="4638675"/>
          </a:xfrm>
        </p:spPr>
        <p:txBody>
          <a:bodyPr/>
          <a:lstStyle/>
          <a:p>
            <a:r>
              <a:rPr lang="en-US" dirty="0" smtClean="0"/>
              <a:t>Increasingly genomic information is playing a role in the clinic.</a:t>
            </a:r>
          </a:p>
          <a:p>
            <a:pPr lvl="1"/>
            <a:r>
              <a:rPr lang="en-US" dirty="0" smtClean="0"/>
              <a:t>Targeted therapeutics</a:t>
            </a:r>
          </a:p>
          <a:p>
            <a:pPr lvl="1"/>
            <a:r>
              <a:rPr lang="en-US" dirty="0" smtClean="0"/>
              <a:t>Pharmacogenomics informing treatment options based on patient drug sensitivity.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1212" y="1871933"/>
            <a:ext cx="4437197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619875"/>
            <a:ext cx="20265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/>
              <a:t>Ashley. Nat. Rev. Genetics 2016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53643286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cystic fibrosis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981200"/>
            <a:ext cx="3673415" cy="4638675"/>
          </a:xfrm>
        </p:spPr>
        <p:txBody>
          <a:bodyPr/>
          <a:lstStyle/>
          <a:p>
            <a:r>
              <a:rPr lang="en-US" dirty="0" smtClean="0"/>
              <a:t>The type of mutation in the CFTR gene informs treatment options.</a:t>
            </a:r>
          </a:p>
          <a:p>
            <a:r>
              <a:rPr lang="en-US" dirty="0" smtClean="0"/>
              <a:t>Patients with a G551D mutation receive </a:t>
            </a:r>
            <a:r>
              <a:rPr lang="en-US" dirty="0" err="1" smtClean="0"/>
              <a:t>Ivacaftor</a:t>
            </a:r>
            <a:r>
              <a:rPr lang="en-US" dirty="0" smtClean="0"/>
              <a:t>. </a:t>
            </a:r>
          </a:p>
          <a:p>
            <a:r>
              <a:rPr lang="en-US" dirty="0" smtClean="0"/>
              <a:t>Patients with F508del might take both </a:t>
            </a:r>
            <a:r>
              <a:rPr lang="en-US" dirty="0" err="1" smtClean="0"/>
              <a:t>Lumacaftor</a:t>
            </a:r>
            <a:r>
              <a:rPr lang="en-US" dirty="0" smtClean="0"/>
              <a:t> and </a:t>
            </a:r>
            <a:r>
              <a:rPr lang="en-US" dirty="0" err="1" smtClean="0"/>
              <a:t>Ivacaftor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926158"/>
            <a:ext cx="4275916" cy="445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619875"/>
            <a:ext cx="20265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/>
              <a:t>Ashley. Nat. Rev. Genetics 2016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71828242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Clinical </a:t>
            </a:r>
            <a:r>
              <a:rPr lang="en-US" dirty="0" smtClean="0"/>
              <a:t>considerations for genomic medicine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Analysis of the Zimmer and Snyder genomes were done for journalistic and research purposes. If we want to implement genomic medicine in the clinic a number of additional considerations must be taken into account.</a:t>
            </a:r>
          </a:p>
          <a:p>
            <a:r>
              <a:rPr lang="en-US" dirty="0"/>
              <a:t>High quality genome coverage is of paramount importance. 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risk of false positive or false negative genomic variants could adversely impact patients by improperly changing therapeutic strategies.</a:t>
            </a:r>
          </a:p>
        </p:txBody>
      </p:sp>
    </p:spTree>
    <p:extLst>
      <p:ext uri="{BB962C8B-B14F-4D97-AF65-F5344CB8AC3E}">
        <p14:creationId xmlns:p14="http://schemas.microsoft.com/office/powerpoint/2010/main" val="118860255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Challenges </a:t>
            </a:r>
            <a:r>
              <a:rPr lang="en-US" dirty="0"/>
              <a:t>in assembly of clinical-grade genome </a:t>
            </a:r>
            <a:r>
              <a:rPr lang="en-US" dirty="0" smtClean="0"/>
              <a:t>sequences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4576313" cy="4638675"/>
          </a:xfrm>
        </p:spPr>
        <p:txBody>
          <a:bodyPr/>
          <a:lstStyle/>
          <a:p>
            <a:r>
              <a:rPr lang="en-US" dirty="0" smtClean="0"/>
              <a:t>Difficult </a:t>
            </a:r>
            <a:r>
              <a:rPr lang="en-US" dirty="0"/>
              <a:t>to sequence or map regions of the genome lead to approximately 5% of reads not mapping to the genome. These regions include:</a:t>
            </a:r>
          </a:p>
          <a:p>
            <a:pPr lvl="3"/>
            <a:r>
              <a:rPr lang="en-US" dirty="0"/>
              <a:t>High GC content</a:t>
            </a:r>
          </a:p>
          <a:p>
            <a:pPr lvl="3"/>
            <a:r>
              <a:rPr lang="en-US" dirty="0"/>
              <a:t>Repeats</a:t>
            </a:r>
          </a:p>
          <a:p>
            <a:pPr lvl="3"/>
            <a:r>
              <a:rPr lang="en-US" dirty="0"/>
              <a:t>Paralogous regions (gene families, pseudogenes)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"/>
          <a:stretch/>
        </p:blipFill>
        <p:spPr bwMode="auto">
          <a:xfrm>
            <a:off x="5509405" y="2117845"/>
            <a:ext cx="3358550" cy="416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619875"/>
            <a:ext cx="20265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/>
              <a:t>Ashley. Nat. Rev. Genetics 2016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9970254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Difficulty with short repeat regions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3293853" cy="4638675"/>
          </a:xfrm>
        </p:spPr>
        <p:txBody>
          <a:bodyPr/>
          <a:lstStyle/>
          <a:p>
            <a:r>
              <a:rPr lang="en-US" dirty="0" smtClean="0"/>
              <a:t>Repeat regions are both difficult to sequence and medically relevant.</a:t>
            </a:r>
          </a:p>
          <a:p>
            <a:r>
              <a:rPr lang="en-US" dirty="0" smtClean="0"/>
              <a:t>Longer stretches of repeats underlie a number of diseases </a:t>
            </a:r>
          </a:p>
          <a:p>
            <a:pPr lvl="1"/>
            <a:r>
              <a:rPr lang="en-US" dirty="0" smtClean="0"/>
              <a:t>e.g. Huntington’s disease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8275" y="2447026"/>
            <a:ext cx="4314845" cy="348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619875"/>
            <a:ext cx="20265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/>
              <a:t>Ashley. Nat. Rev. Genetics 2016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78290181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Diploid genomes and compound variant phasing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3437626" cy="4638675"/>
          </a:xfrm>
        </p:spPr>
        <p:txBody>
          <a:bodyPr/>
          <a:lstStyle/>
          <a:p>
            <a:pPr marL="223838" lvl="2" indent="-223838"/>
            <a:r>
              <a:rPr lang="en-US" dirty="0" smtClean="0"/>
              <a:t>If </a:t>
            </a:r>
            <a:r>
              <a:rPr lang="en-US" dirty="0"/>
              <a:t>a gene contains multiple variants that aren’t spanned by a single read </a:t>
            </a:r>
            <a:r>
              <a:rPr lang="en-US" dirty="0" smtClean="0"/>
              <a:t>it is hard to determine if </a:t>
            </a:r>
            <a:r>
              <a:rPr lang="en-US" dirty="0"/>
              <a:t>there are two singly mutated alleles or one variant allele with two mutations and one wildtype copy. </a:t>
            </a:r>
            <a:endParaRPr lang="en-US" dirty="0" smtClean="0"/>
          </a:p>
          <a:p>
            <a:pPr marL="223838" lvl="2" indent="-223838"/>
            <a:r>
              <a:rPr lang="en-US" dirty="0" smtClean="0"/>
              <a:t>A </a:t>
            </a:r>
            <a:r>
              <a:rPr lang="en-US" dirty="0"/>
              <a:t>diploid personal genome would </a:t>
            </a:r>
            <a:r>
              <a:rPr lang="en-US" dirty="0" smtClean="0"/>
              <a:t>help resolve variant phasing.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r="70386"/>
          <a:stretch/>
        </p:blipFill>
        <p:spPr bwMode="auto">
          <a:xfrm>
            <a:off x="5359879" y="1912189"/>
            <a:ext cx="2242868" cy="419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619875"/>
            <a:ext cx="1991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/>
              <a:t>Ashley Nat. Rev. Genetics 2016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26091201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Personalized genomics and precision </a:t>
            </a:r>
            <a:r>
              <a:rPr lang="en-US" dirty="0"/>
              <a:t>m</a:t>
            </a:r>
            <a:r>
              <a:rPr lang="en-US" dirty="0" smtClean="0"/>
              <a:t>edicine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155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Exome sequencing vs. whole genome </a:t>
            </a:r>
            <a:r>
              <a:rPr lang="en-US" dirty="0" smtClean="0"/>
              <a:t>sequencing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5018426" cy="4638675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radeoff </a:t>
            </a:r>
            <a:r>
              <a:rPr lang="en-US" dirty="0"/>
              <a:t>between depth and breadth of sequencing at a given cost constraint.</a:t>
            </a:r>
          </a:p>
          <a:p>
            <a:pPr lvl="1"/>
            <a:r>
              <a:rPr lang="en-US" dirty="0"/>
              <a:t>Augmented exome sequencing enables higher depth sequencing of coding regions </a:t>
            </a:r>
            <a:r>
              <a:rPr lang="en-US" dirty="0" smtClean="0"/>
              <a:t>than WGS.</a:t>
            </a:r>
            <a:endParaRPr lang="en-US" dirty="0"/>
          </a:p>
          <a:p>
            <a:pPr lvl="1"/>
            <a:r>
              <a:rPr lang="en-US" dirty="0"/>
              <a:t>WGS provides more uniform coverage and also includes regulatory regions or unknown coding regions of relevance. 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4226" y="1830806"/>
            <a:ext cx="2799981" cy="213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27" y="4046499"/>
            <a:ext cx="2799981" cy="2546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619875"/>
            <a:ext cx="20265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/>
              <a:t>Ashley. Nat. Rev. Genetics 2016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72036867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Conclusion: precision medicine in the clinic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Precision medicine is leading to better defining and treating disease at the molecular level.</a:t>
            </a:r>
          </a:p>
          <a:p>
            <a:r>
              <a:rPr lang="en-US" dirty="0" smtClean="0"/>
              <a:t>It is both changing the prescription of existing medications and inspiring new targeted therapies.</a:t>
            </a:r>
          </a:p>
          <a:p>
            <a:r>
              <a:rPr lang="en-US" dirty="0" smtClean="0"/>
              <a:t>However, to bring the benefits of genomics into the clinic, precision medicine requires high quality patient genome sequences be obtained at reasonable cost.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8073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personalized medicine beyond the genome.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Analysis of Carl Zimmer’s genome was limited due to a lack of accompanying phenotypic data. </a:t>
            </a:r>
          </a:p>
          <a:p>
            <a:pPr lvl="1"/>
            <a:r>
              <a:rPr lang="en-US" dirty="0" smtClean="0"/>
              <a:t>Researchers </a:t>
            </a:r>
            <a:r>
              <a:rPr lang="en-US" dirty="0"/>
              <a:t>didn’t have </a:t>
            </a:r>
            <a:r>
              <a:rPr lang="en-US" dirty="0" smtClean="0"/>
              <a:t>data beyond </a:t>
            </a:r>
            <a:r>
              <a:rPr lang="en-US" dirty="0"/>
              <a:t>a genome </a:t>
            </a:r>
            <a:r>
              <a:rPr lang="en-US" dirty="0" smtClean="0"/>
              <a:t>sequence.</a:t>
            </a:r>
            <a:endParaRPr lang="en-US" dirty="0"/>
          </a:p>
          <a:p>
            <a:r>
              <a:rPr lang="en-US" dirty="0"/>
              <a:t>An integrated personal omics profile (</a:t>
            </a:r>
            <a:r>
              <a:rPr lang="en-US" dirty="0" err="1"/>
              <a:t>iPOP</a:t>
            </a:r>
            <a:r>
              <a:rPr lang="en-US" dirty="0"/>
              <a:t>) is an example of a </a:t>
            </a:r>
            <a:r>
              <a:rPr lang="en-US" dirty="0" smtClean="0"/>
              <a:t>more </a:t>
            </a:r>
            <a:r>
              <a:rPr lang="en-US" dirty="0"/>
              <a:t>detailed version of personalized medicine.</a:t>
            </a:r>
          </a:p>
          <a:p>
            <a:pPr lvl="1"/>
            <a:r>
              <a:rPr lang="en-US" dirty="0" smtClean="0"/>
              <a:t>Michael Snyder </a:t>
            </a:r>
            <a:r>
              <a:rPr lang="en-US" dirty="0"/>
              <a:t>had his genome sequenced and </a:t>
            </a:r>
            <a:r>
              <a:rPr lang="en-US" dirty="0" smtClean="0"/>
              <a:t>collected </a:t>
            </a:r>
            <a:r>
              <a:rPr lang="en-US" dirty="0"/>
              <a:t>many other large scale datasets over an extended period of time. 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580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</a:t>
            </a:r>
            <a:r>
              <a:rPr lang="en-US" dirty="0"/>
              <a:t>p</a:t>
            </a:r>
            <a:r>
              <a:rPr lang="en-US" dirty="0" smtClean="0"/>
              <a:t>ersonal </a:t>
            </a:r>
            <a:r>
              <a:rPr lang="en-US" dirty="0"/>
              <a:t>o</a:t>
            </a:r>
            <a:r>
              <a:rPr lang="en-US" dirty="0" smtClean="0"/>
              <a:t>mics </a:t>
            </a:r>
            <a:r>
              <a:rPr lang="en-US" dirty="0"/>
              <a:t>p</a:t>
            </a:r>
            <a:r>
              <a:rPr lang="en-US" dirty="0" smtClean="0"/>
              <a:t>rofile (</a:t>
            </a:r>
            <a:r>
              <a:rPr lang="en-US" dirty="0" err="1" smtClean="0"/>
              <a:t>iPOP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additions in </a:t>
            </a:r>
            <a:r>
              <a:rPr lang="en-US" dirty="0" err="1"/>
              <a:t>iPOP</a:t>
            </a:r>
            <a:r>
              <a:rPr lang="en-US" dirty="0"/>
              <a:t> analysis:</a:t>
            </a:r>
          </a:p>
          <a:p>
            <a:pPr lvl="1"/>
            <a:r>
              <a:rPr lang="en-US" dirty="0"/>
              <a:t>Parental genome sequence enables creation of a high confidence diploid genome.</a:t>
            </a:r>
          </a:p>
          <a:p>
            <a:pPr lvl="1"/>
            <a:r>
              <a:rPr lang="en-US" dirty="0"/>
              <a:t>Additional </a:t>
            </a:r>
            <a:r>
              <a:rPr lang="en-US" dirty="0" err="1"/>
              <a:t>omic</a:t>
            </a:r>
            <a:r>
              <a:rPr lang="en-US" dirty="0"/>
              <a:t> and phenotypic data (transcriptomic, proteomic, </a:t>
            </a:r>
            <a:r>
              <a:rPr lang="en-US" dirty="0" err="1"/>
              <a:t>metabolomic</a:t>
            </a:r>
            <a:r>
              <a:rPr lang="en-US" dirty="0"/>
              <a:t>, </a:t>
            </a:r>
            <a:r>
              <a:rPr lang="en-US" dirty="0" smtClean="0"/>
              <a:t>blood glucose, </a:t>
            </a:r>
            <a:r>
              <a:rPr lang="en-US" dirty="0"/>
              <a:t>etc.)</a:t>
            </a:r>
          </a:p>
          <a:p>
            <a:pPr lvl="1"/>
            <a:r>
              <a:rPr lang="en-US" dirty="0"/>
              <a:t>Time course data </a:t>
            </a:r>
            <a:r>
              <a:rPr lang="en-US" dirty="0" smtClean="0"/>
              <a:t>enables </a:t>
            </a:r>
            <a:r>
              <a:rPr lang="en-US" dirty="0"/>
              <a:t>analysis of dynamic changes in cellular components during times of health and infection.</a:t>
            </a:r>
          </a:p>
          <a:p>
            <a:r>
              <a:rPr lang="en-US" dirty="0"/>
              <a:t>Drawbacks:</a:t>
            </a:r>
          </a:p>
          <a:p>
            <a:pPr lvl="1"/>
            <a:r>
              <a:rPr lang="en-US" dirty="0"/>
              <a:t>Intensive data collection was only performed </a:t>
            </a:r>
            <a:r>
              <a:rPr lang="en-US" dirty="0" smtClean="0"/>
              <a:t>on </a:t>
            </a:r>
            <a:r>
              <a:rPr lang="en-US" dirty="0"/>
              <a:t>a single individual.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65014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omics </a:t>
            </a:r>
            <a:r>
              <a:rPr lang="en-US" dirty="0"/>
              <a:t>p</a:t>
            </a:r>
            <a:r>
              <a:rPr lang="en-US" dirty="0" smtClean="0"/>
              <a:t>rofiling </a:t>
            </a:r>
            <a:r>
              <a:rPr lang="en-US" dirty="0"/>
              <a:t>t</a:t>
            </a:r>
            <a:r>
              <a:rPr lang="en-US" dirty="0" smtClean="0"/>
              <a:t>ime </a:t>
            </a:r>
            <a:r>
              <a:rPr lang="en-US" dirty="0"/>
              <a:t>c</a:t>
            </a:r>
            <a:r>
              <a:rPr lang="en-US" dirty="0" smtClean="0"/>
              <a:t>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1"/>
            <a:ext cx="3874325" cy="1538526"/>
          </a:xfrm>
        </p:spPr>
        <p:txBody>
          <a:bodyPr/>
          <a:lstStyle/>
          <a:p>
            <a:r>
              <a:rPr lang="en-US" dirty="0" smtClean="0"/>
              <a:t>Subject observed </a:t>
            </a:r>
            <a:r>
              <a:rPr lang="en-US" dirty="0"/>
              <a:t>for 726 days. </a:t>
            </a:r>
            <a:endParaRPr lang="en-US" dirty="0" smtClean="0"/>
          </a:p>
          <a:p>
            <a:r>
              <a:rPr lang="en-US" dirty="0" smtClean="0"/>
              <a:t>During </a:t>
            </a:r>
            <a:r>
              <a:rPr lang="en-US" dirty="0"/>
              <a:t>this period, he had two viral infections during which the frequency of data collection was </a:t>
            </a:r>
            <a:r>
              <a:rPr lang="en-US" dirty="0" smtClean="0"/>
              <a:t>increased.</a:t>
            </a:r>
          </a:p>
          <a:p>
            <a:pPr lvl="1"/>
            <a:r>
              <a:rPr lang="en-US" dirty="0" smtClean="0"/>
              <a:t>Higher </a:t>
            </a:r>
            <a:r>
              <a:rPr lang="en-US" dirty="0"/>
              <a:t>resolution picture of the </a:t>
            </a:r>
            <a:r>
              <a:rPr lang="en-US" dirty="0" smtClean="0"/>
              <a:t>dynamics </a:t>
            </a:r>
            <a:r>
              <a:rPr lang="en-US" dirty="0"/>
              <a:t>underlying </a:t>
            </a:r>
            <a:r>
              <a:rPr lang="en-US" dirty="0" smtClean="0"/>
              <a:t>response </a:t>
            </a:r>
            <a:r>
              <a:rPr lang="en-US" dirty="0"/>
              <a:t>to viral infection.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36" y="2750464"/>
            <a:ext cx="4497405" cy="25924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9702" y="6627817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Chen et al. Cell 2012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20471211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data collected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3861816" cy="4638675"/>
          </a:xfrm>
        </p:spPr>
        <p:txBody>
          <a:bodyPr/>
          <a:lstStyle/>
          <a:p>
            <a:r>
              <a:rPr lang="en-US" dirty="0"/>
              <a:t>Numerous types of data were collected, primarily from blood samples. </a:t>
            </a:r>
            <a:r>
              <a:rPr lang="en-US" dirty="0" smtClean="0"/>
              <a:t>The datasets include:</a:t>
            </a:r>
          </a:p>
          <a:p>
            <a:pPr lvl="1"/>
            <a:r>
              <a:rPr lang="en-US" dirty="0" smtClean="0"/>
              <a:t>Transcriptomic</a:t>
            </a:r>
          </a:p>
          <a:p>
            <a:pPr lvl="1"/>
            <a:r>
              <a:rPr lang="en-US" dirty="0" smtClean="0"/>
              <a:t>Proteomic</a:t>
            </a:r>
            <a:endParaRPr lang="en-US" dirty="0"/>
          </a:p>
          <a:p>
            <a:pPr lvl="1"/>
            <a:r>
              <a:rPr lang="en-US" dirty="0" err="1"/>
              <a:t>Metabolomic</a:t>
            </a:r>
            <a:endParaRPr lang="en-US" dirty="0"/>
          </a:p>
          <a:p>
            <a:pPr lvl="1"/>
            <a:r>
              <a:rPr lang="en-US" dirty="0"/>
              <a:t>Autoantibody profiling</a:t>
            </a:r>
          </a:p>
          <a:p>
            <a:pPr lvl="1"/>
            <a:r>
              <a:rPr lang="en-US" dirty="0"/>
              <a:t>Medical tests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405784" y="1881203"/>
            <a:ext cx="4539343" cy="4125499"/>
            <a:chOff x="4405784" y="1881203"/>
            <a:chExt cx="4539343" cy="4125499"/>
          </a:xfrm>
        </p:grpSpPr>
        <p:pic>
          <p:nvPicPr>
            <p:cNvPr id="4" name="Content Placeholder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05784" y="1881203"/>
              <a:ext cx="4539343" cy="412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4462732" y="1881203"/>
              <a:ext cx="184030" cy="26965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19702" y="6627817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Chen et al. Cell 2012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912750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Genomic variant annotation and gene expression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3471672" cy="4638675"/>
          </a:xfrm>
        </p:spPr>
        <p:txBody>
          <a:bodyPr/>
          <a:lstStyle/>
          <a:p>
            <a:r>
              <a:rPr lang="en-US" dirty="0"/>
              <a:t>Analysis of the sequenced genome identified SNVs, </a:t>
            </a:r>
            <a:r>
              <a:rPr lang="en-US" dirty="0" err="1"/>
              <a:t>indels</a:t>
            </a:r>
            <a:r>
              <a:rPr lang="en-US" dirty="0"/>
              <a:t>, and structural variants.</a:t>
            </a:r>
          </a:p>
          <a:p>
            <a:r>
              <a:rPr lang="en-US" dirty="0"/>
              <a:t>T</a:t>
            </a:r>
            <a:r>
              <a:rPr lang="en-US" dirty="0" smtClean="0"/>
              <a:t>ranscriptomic and proteomic </a:t>
            </a:r>
            <a:r>
              <a:rPr lang="en-US" dirty="0"/>
              <a:t>data </a:t>
            </a:r>
            <a:r>
              <a:rPr lang="en-US" dirty="0" smtClean="0"/>
              <a:t>revealed expression </a:t>
            </a:r>
            <a:r>
              <a:rPr lang="en-US" dirty="0"/>
              <a:t>differences between healthy and </a:t>
            </a:r>
            <a:r>
              <a:rPr lang="en-US" dirty="0" smtClean="0"/>
              <a:t>infected </a:t>
            </a:r>
            <a:r>
              <a:rPr lang="en-US" dirty="0"/>
              <a:t>states.</a:t>
            </a: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266438" y="2511552"/>
            <a:ext cx="4641661" cy="3364993"/>
            <a:chOff x="4266438" y="2511552"/>
            <a:chExt cx="4641661" cy="3364993"/>
          </a:xfrm>
        </p:grpSpPr>
        <p:pic>
          <p:nvPicPr>
            <p:cNvPr id="4" name="Content Placeholder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66438" y="2511552"/>
              <a:ext cx="4641661" cy="3364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4405223" y="2511552"/>
              <a:ext cx="138022" cy="174139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-19702" y="6627817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Chen et al. Cell 2012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0151991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Prioritizing variants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3703320" cy="4638675"/>
          </a:xfrm>
        </p:spPr>
        <p:txBody>
          <a:bodyPr/>
          <a:lstStyle/>
          <a:p>
            <a:r>
              <a:rPr lang="en-US" dirty="0"/>
              <a:t>Using existing databases of population level genetic </a:t>
            </a:r>
            <a:r>
              <a:rPr lang="en-US" dirty="0" smtClean="0"/>
              <a:t>variation, </a:t>
            </a:r>
            <a:r>
              <a:rPr lang="en-US" dirty="0"/>
              <a:t>rare and disease associated variants could be identified.</a:t>
            </a:r>
          </a:p>
          <a:p>
            <a:r>
              <a:rPr lang="en-US" dirty="0"/>
              <a:t>This helped prioritize medical conditions for monitoring (e.g. glucose for diabetes)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5901" y="1560230"/>
            <a:ext cx="3427744" cy="232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144" y="3881888"/>
            <a:ext cx="3535258" cy="2890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9702" y="6627817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Chen et al. Cell 2012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169073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medical </a:t>
            </a:r>
            <a:r>
              <a:rPr lang="en-US" dirty="0"/>
              <a:t>d</a:t>
            </a:r>
            <a:r>
              <a:rPr lang="en-US" dirty="0" smtClean="0"/>
              <a:t>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3259347" cy="4638675"/>
          </a:xfrm>
        </p:spPr>
        <p:txBody>
          <a:bodyPr/>
          <a:lstStyle/>
          <a:p>
            <a:r>
              <a:rPr lang="en-US" dirty="0" smtClean="0"/>
              <a:t>Measurement of blood glucose levels over time revealed significant increase after RSV infection.</a:t>
            </a:r>
          </a:p>
          <a:p>
            <a:r>
              <a:rPr lang="en-US" dirty="0" smtClean="0"/>
              <a:t>Lifestyle change helped reduce glucose levels.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084532" y="2613804"/>
            <a:ext cx="4719366" cy="2344865"/>
            <a:chOff x="4032773" y="2142307"/>
            <a:chExt cx="4719366" cy="2344865"/>
          </a:xfrm>
        </p:grpSpPr>
        <p:pic>
          <p:nvPicPr>
            <p:cNvPr id="4" name="Content Placeholder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32773" y="2142307"/>
              <a:ext cx="4719366" cy="2344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4083170" y="2179608"/>
              <a:ext cx="184030" cy="20703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19702" y="6627817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Chen et al. Cell 2012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192883990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utline-Style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128271</TotalTime>
  <Words>944</Words>
  <Application>Microsoft Macintosh PowerPoint</Application>
  <PresentationFormat>Letter Paper (8.5x11 in)</PresentationFormat>
  <Paragraphs>94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ＭＳ Ｐゴシック</vt:lpstr>
      <vt:lpstr>Arial</vt:lpstr>
      <vt:lpstr>Courier New</vt:lpstr>
      <vt:lpstr>Lucida Grande</vt:lpstr>
      <vt:lpstr>Basic-template-i0jhhsb-20160605</vt:lpstr>
      <vt:lpstr>Outline-Style-20160605</vt:lpstr>
      <vt:lpstr>Introduction and Zimmerome slides</vt:lpstr>
      <vt:lpstr>Personalized genomics and precision medicine</vt:lpstr>
      <vt:lpstr>Expanding personalized medicine beyond the genome.</vt:lpstr>
      <vt:lpstr>Integrated personal omics profile (iPOP)</vt:lpstr>
      <vt:lpstr>Personal omics profiling time course</vt:lpstr>
      <vt:lpstr>Types of data collected</vt:lpstr>
      <vt:lpstr>Genomic variant annotation and gene expression changes</vt:lpstr>
      <vt:lpstr>Prioritizing variants </vt:lpstr>
      <vt:lpstr>Longitudinal medical data</vt:lpstr>
      <vt:lpstr>Transcriptomic time course</vt:lpstr>
      <vt:lpstr>Integration of multiple omics datasets</vt:lpstr>
      <vt:lpstr>Allele specific expression</vt:lpstr>
      <vt:lpstr>Conclusion: integrated personal omics profile</vt:lpstr>
      <vt:lpstr>Precision medicine in the clinic</vt:lpstr>
      <vt:lpstr>Example: cystic fibrosis</vt:lpstr>
      <vt:lpstr>Clinical considerations for genomic medicine</vt:lpstr>
      <vt:lpstr>Challenges in assembly of clinical-grade genome sequences </vt:lpstr>
      <vt:lpstr>Difficulty with short repeat regions</vt:lpstr>
      <vt:lpstr>Diploid genomes and compound variant phasing</vt:lpstr>
      <vt:lpstr>Exome sequencing vs. whole genome sequencing</vt:lpstr>
      <vt:lpstr>Conclusion: precision medicine in the clinic</vt:lpstr>
    </vt:vector>
  </TitlesOfParts>
  <Company>Yale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Office97</dc:creator>
  <cp:keywords/>
  <cp:lastModifiedBy>Muir, Paul</cp:lastModifiedBy>
  <cp:revision>2049</cp:revision>
  <cp:lastPrinted>2016-12-19T03:55:19Z</cp:lastPrinted>
  <dcterms:created xsi:type="dcterms:W3CDTF">2010-09-06T09:08:38Z</dcterms:created>
  <dcterms:modified xsi:type="dcterms:W3CDTF">2017-01-11T13:14:05Z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2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3</vt:i4>
  </property>
  <property fmtid="{D5CDD505-2E9C-101B-9397-08002B2CF9AE}" pid="6" name="ScreenUsage">
    <vt:i4>2</vt:i4>
  </property>
  <property fmtid="{D5CDD505-2E9C-101B-9397-08002B2CF9AE}" pid="7" name="MailAddress">
    <vt:lpwstr>Mark.Gerstein@Yale.edu</vt:lpwstr>
  </property>
  <property fmtid="{D5CDD505-2E9C-101B-9397-08002B2CF9AE}" pid="8" name="HomePage">
    <vt:lpwstr>http://bioinfo.csb.yale.edu</vt:lpwstr>
  </property>
  <property fmtid="{D5CDD505-2E9C-101B-9397-08002B2CF9AE}" pid="9" name="Other">
    <vt:lpwstr>All overheads are copyright 1997, Mark Gerstein, All Rights Reserved</vt:lpwstr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false</vt:bool>
  </property>
  <property fmtid="{D5CDD505-2E9C-101B-9397-08002B2CF9AE}" pid="13" name="BackColor">
    <vt:i4>16777215</vt:i4>
  </property>
  <property fmtid="{D5CDD505-2E9C-101B-9397-08002B2CF9AE}" pid="14" name="TextColor">
    <vt:i4>2105376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4</vt:i4>
  </property>
  <property fmtid="{D5CDD505-2E9C-101B-9397-08002B2CF9AE}" pid="19" name="ShowNotes">
    <vt:bool>true</vt:bool>
  </property>
  <property fmtid="{D5CDD505-2E9C-101B-9397-08002B2CF9AE}" pid="20" name="NavBtnPos">
    <vt:i4>1</vt:i4>
  </property>
  <property fmtid="{D5CDD505-2E9C-101B-9397-08002B2CF9AE}" pid="21" name="OutputDir">
    <vt:lpwstr>C:\ppt</vt:lpwstr>
  </property>
  <property fmtid="{D5CDD505-2E9C-101B-9397-08002B2CF9AE}" pid="22" name="Google.Documents.Tracking">
    <vt:lpwstr>true</vt:lpwstr>
  </property>
  <property fmtid="{D5CDD505-2E9C-101B-9397-08002B2CF9AE}" pid="23" name="Google.Documents.DocumentId">
    <vt:lpwstr>1Ek-17Pv72hYtODFYBrTdtjepGAwqaAfgfBznzdfhS-A</vt:lpwstr>
  </property>
  <property fmtid="{D5CDD505-2E9C-101B-9397-08002B2CF9AE}" pid="24" name="Google.Documents.RevisionId">
    <vt:lpwstr>04373787564666993359</vt:lpwstr>
  </property>
  <property fmtid="{D5CDD505-2E9C-101B-9397-08002B2CF9AE}" pid="25" name="Google.Documents.PluginVersion">
    <vt:lpwstr>2.0.2662.553</vt:lpwstr>
  </property>
  <property fmtid="{D5CDD505-2E9C-101B-9397-08002B2CF9AE}" pid="26" name="Google.Documents.MergeIncapabilityFlags">
    <vt:i4>0</vt:i4>
  </property>
</Properties>
</file>