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4" r:id="rId3"/>
    <p:sldId id="265" r:id="rId4"/>
    <p:sldId id="266" r:id="rId5"/>
    <p:sldId id="272" r:id="rId6"/>
    <p:sldId id="273" r:id="rId7"/>
    <p:sldId id="275" r:id="rId8"/>
    <p:sldId id="258" r:id="rId9"/>
    <p:sldId id="259" r:id="rId10"/>
    <p:sldId id="261" r:id="rId11"/>
    <p:sldId id="262" r:id="rId12"/>
    <p:sldId id="269" r:id="rId13"/>
    <p:sldId id="267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hantao:Downloads:kirp_w_os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hantao:Library:Application%20Support:Microsoft:Office:Office%202011%20AutoRecovery:Workbook9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  <a:effectLst/>
          </c:spPr>
          <c:marker>
            <c:symbol val="none"/>
          </c:marker>
          <c:val>
            <c:numRef>
              <c:f>Sheet7!$A$6:$A$547</c:f>
              <c:numCache>
                <c:formatCode>0.00E+00</c:formatCode>
                <c:ptCount val="542"/>
                <c:pt idx="0">
                  <c:v>7.07708E-16</c:v>
                </c:pt>
                <c:pt idx="1">
                  <c:v>2.8173E-12</c:v>
                </c:pt>
                <c:pt idx="2">
                  <c:v>1.12147E-8</c:v>
                </c:pt>
                <c:pt idx="3">
                  <c:v>7.07533E-6</c:v>
                </c:pt>
                <c:pt idx="4" formatCode="General">
                  <c:v>0.00177672</c:v>
                </c:pt>
                <c:pt idx="5" formatCode="General">
                  <c:v>0.00446192</c:v>
                </c:pt>
                <c:pt idx="6" formatCode="General">
                  <c:v>0.00446101</c:v>
                </c:pt>
                <c:pt idx="7" formatCode="General">
                  <c:v>0.00446022</c:v>
                </c:pt>
                <c:pt idx="8" formatCode="General">
                  <c:v>0.0044591</c:v>
                </c:pt>
                <c:pt idx="9" formatCode="General">
                  <c:v>0.00445822</c:v>
                </c:pt>
                <c:pt idx="10" formatCode="General">
                  <c:v>0.00445732</c:v>
                </c:pt>
                <c:pt idx="11" formatCode="General">
                  <c:v>0.00445651</c:v>
                </c:pt>
                <c:pt idx="12" formatCode="General">
                  <c:v>0.00445539</c:v>
                </c:pt>
                <c:pt idx="13" formatCode="General">
                  <c:v>0.0044547</c:v>
                </c:pt>
                <c:pt idx="14" formatCode="General">
                  <c:v>0.00445402</c:v>
                </c:pt>
                <c:pt idx="15" formatCode="General">
                  <c:v>0.00445333</c:v>
                </c:pt>
                <c:pt idx="16" formatCode="General">
                  <c:v>0.00445267</c:v>
                </c:pt>
                <c:pt idx="17" formatCode="General">
                  <c:v>0.004452</c:v>
                </c:pt>
                <c:pt idx="18" formatCode="General">
                  <c:v>0.00445114</c:v>
                </c:pt>
                <c:pt idx="19" formatCode="General">
                  <c:v>0.0044502</c:v>
                </c:pt>
                <c:pt idx="20" formatCode="General">
                  <c:v>0.00444938</c:v>
                </c:pt>
                <c:pt idx="21" formatCode="General">
                  <c:v>0.00444871</c:v>
                </c:pt>
                <c:pt idx="22" formatCode="General">
                  <c:v>0.00444811</c:v>
                </c:pt>
                <c:pt idx="23" formatCode="General">
                  <c:v>0.00444737</c:v>
                </c:pt>
                <c:pt idx="24" formatCode="General">
                  <c:v>0.00444662</c:v>
                </c:pt>
                <c:pt idx="25" formatCode="General">
                  <c:v>0.00444597</c:v>
                </c:pt>
                <c:pt idx="26" formatCode="General">
                  <c:v>0.00444533</c:v>
                </c:pt>
                <c:pt idx="27" formatCode="General">
                  <c:v>0.00444438</c:v>
                </c:pt>
                <c:pt idx="28" formatCode="General">
                  <c:v>0.00444375</c:v>
                </c:pt>
                <c:pt idx="29" formatCode="General">
                  <c:v>0.00444289</c:v>
                </c:pt>
                <c:pt idx="30" formatCode="General">
                  <c:v>0.00444212</c:v>
                </c:pt>
                <c:pt idx="31" formatCode="General">
                  <c:v>0.0044411</c:v>
                </c:pt>
                <c:pt idx="32" formatCode="General">
                  <c:v>0.00444007</c:v>
                </c:pt>
                <c:pt idx="33" formatCode="General">
                  <c:v>0.0044391</c:v>
                </c:pt>
                <c:pt idx="34" formatCode="General">
                  <c:v>0.00443823</c:v>
                </c:pt>
                <c:pt idx="35" formatCode="General">
                  <c:v>0.00443752</c:v>
                </c:pt>
                <c:pt idx="36" formatCode="General">
                  <c:v>0.00443668</c:v>
                </c:pt>
                <c:pt idx="37" formatCode="General">
                  <c:v>0.0044358</c:v>
                </c:pt>
                <c:pt idx="38" formatCode="General">
                  <c:v>0.00443465</c:v>
                </c:pt>
                <c:pt idx="39" formatCode="General">
                  <c:v>0.00443349</c:v>
                </c:pt>
                <c:pt idx="40" formatCode="General">
                  <c:v>0.00443256</c:v>
                </c:pt>
                <c:pt idx="41" formatCode="General">
                  <c:v>0.00443168</c:v>
                </c:pt>
                <c:pt idx="42" formatCode="General">
                  <c:v>0.00443092</c:v>
                </c:pt>
                <c:pt idx="43" formatCode="General">
                  <c:v>0.00443015</c:v>
                </c:pt>
                <c:pt idx="44" formatCode="General">
                  <c:v>0.00442905</c:v>
                </c:pt>
                <c:pt idx="45" formatCode="General">
                  <c:v>0.00442809</c:v>
                </c:pt>
                <c:pt idx="46" formatCode="General">
                  <c:v>0.00442723</c:v>
                </c:pt>
                <c:pt idx="47" formatCode="General">
                  <c:v>0.00442635</c:v>
                </c:pt>
                <c:pt idx="48" formatCode="General">
                  <c:v>0.00442523</c:v>
                </c:pt>
                <c:pt idx="49" formatCode="General">
                  <c:v>0.00442417</c:v>
                </c:pt>
                <c:pt idx="50" formatCode="General">
                  <c:v>0.00442347</c:v>
                </c:pt>
                <c:pt idx="51" formatCode="General">
                  <c:v>0.00442245</c:v>
                </c:pt>
                <c:pt idx="52" formatCode="General">
                  <c:v>0.00442165</c:v>
                </c:pt>
                <c:pt idx="53" formatCode="General">
                  <c:v>0.00442094</c:v>
                </c:pt>
                <c:pt idx="54" formatCode="General">
                  <c:v>0.00441995</c:v>
                </c:pt>
                <c:pt idx="55" formatCode="General">
                  <c:v>0.00441902</c:v>
                </c:pt>
                <c:pt idx="56" formatCode="General">
                  <c:v>0.00441808</c:v>
                </c:pt>
                <c:pt idx="57" formatCode="General">
                  <c:v>0.00441733</c:v>
                </c:pt>
                <c:pt idx="58" formatCode="General">
                  <c:v>0.0044165</c:v>
                </c:pt>
                <c:pt idx="59" formatCode="General">
                  <c:v>0.0044157</c:v>
                </c:pt>
                <c:pt idx="60" formatCode="General">
                  <c:v>0.00441501</c:v>
                </c:pt>
                <c:pt idx="61" formatCode="General">
                  <c:v>0.00441423</c:v>
                </c:pt>
                <c:pt idx="62" formatCode="General">
                  <c:v>0.00441351</c:v>
                </c:pt>
                <c:pt idx="63" formatCode="General">
                  <c:v>0.0044126</c:v>
                </c:pt>
                <c:pt idx="64" formatCode="General">
                  <c:v>0.00441185</c:v>
                </c:pt>
                <c:pt idx="65" formatCode="General">
                  <c:v>0.00441126</c:v>
                </c:pt>
                <c:pt idx="66" formatCode="General">
                  <c:v>0.0044107</c:v>
                </c:pt>
                <c:pt idx="67" formatCode="General">
                  <c:v>0.00441002</c:v>
                </c:pt>
                <c:pt idx="68" formatCode="General">
                  <c:v>0.0044095</c:v>
                </c:pt>
                <c:pt idx="69" formatCode="General">
                  <c:v>0.0044089</c:v>
                </c:pt>
                <c:pt idx="70" formatCode="General">
                  <c:v>0.00440812</c:v>
                </c:pt>
                <c:pt idx="71" formatCode="General">
                  <c:v>0.00440736</c:v>
                </c:pt>
                <c:pt idx="72" formatCode="General">
                  <c:v>0.00440655</c:v>
                </c:pt>
                <c:pt idx="73" formatCode="General">
                  <c:v>0.00440556</c:v>
                </c:pt>
                <c:pt idx="74" formatCode="General">
                  <c:v>0.00440482</c:v>
                </c:pt>
                <c:pt idx="75" formatCode="General">
                  <c:v>0.00440403</c:v>
                </c:pt>
                <c:pt idx="76" formatCode="General">
                  <c:v>0.00440325</c:v>
                </c:pt>
                <c:pt idx="77" formatCode="General">
                  <c:v>0.00440245</c:v>
                </c:pt>
                <c:pt idx="78" formatCode="General">
                  <c:v>0.00440121</c:v>
                </c:pt>
                <c:pt idx="79" formatCode="General">
                  <c:v>0.00440039</c:v>
                </c:pt>
                <c:pt idx="80" formatCode="General">
                  <c:v>0.00439944</c:v>
                </c:pt>
                <c:pt idx="81" formatCode="General">
                  <c:v>0.00439852</c:v>
                </c:pt>
                <c:pt idx="82" formatCode="General">
                  <c:v>0.0043977</c:v>
                </c:pt>
                <c:pt idx="83" formatCode="General">
                  <c:v>0.00439668</c:v>
                </c:pt>
                <c:pt idx="84" formatCode="General">
                  <c:v>0.00439579</c:v>
                </c:pt>
                <c:pt idx="85" formatCode="General">
                  <c:v>0.00439465</c:v>
                </c:pt>
                <c:pt idx="86" formatCode="General">
                  <c:v>0.00439374</c:v>
                </c:pt>
                <c:pt idx="87" formatCode="General">
                  <c:v>0.00439267</c:v>
                </c:pt>
                <c:pt idx="88" formatCode="General">
                  <c:v>0.00439182</c:v>
                </c:pt>
                <c:pt idx="89" formatCode="General">
                  <c:v>0.00439106</c:v>
                </c:pt>
                <c:pt idx="90" formatCode="General">
                  <c:v>0.00439034</c:v>
                </c:pt>
                <c:pt idx="91" formatCode="General">
                  <c:v>0.00438949</c:v>
                </c:pt>
                <c:pt idx="92" formatCode="General">
                  <c:v>0.00438857</c:v>
                </c:pt>
                <c:pt idx="93" formatCode="General">
                  <c:v>0.00438764</c:v>
                </c:pt>
                <c:pt idx="94" formatCode="General">
                  <c:v>0.00438674</c:v>
                </c:pt>
                <c:pt idx="95" formatCode="General">
                  <c:v>0.00438587</c:v>
                </c:pt>
                <c:pt idx="96" formatCode="General">
                  <c:v>0.00438482</c:v>
                </c:pt>
                <c:pt idx="97" formatCode="General">
                  <c:v>0.00438401</c:v>
                </c:pt>
                <c:pt idx="98" formatCode="General">
                  <c:v>0.00438329</c:v>
                </c:pt>
                <c:pt idx="99" formatCode="General">
                  <c:v>0.00438244</c:v>
                </c:pt>
                <c:pt idx="100" formatCode="General">
                  <c:v>0.00438152</c:v>
                </c:pt>
                <c:pt idx="101" formatCode="General">
                  <c:v>0.00438027</c:v>
                </c:pt>
                <c:pt idx="102" formatCode="General">
                  <c:v>0.00437903</c:v>
                </c:pt>
                <c:pt idx="103" formatCode="General">
                  <c:v>0.00437757</c:v>
                </c:pt>
                <c:pt idx="104" formatCode="General">
                  <c:v>0.00437641</c:v>
                </c:pt>
                <c:pt idx="105" formatCode="General">
                  <c:v>0.0043754</c:v>
                </c:pt>
                <c:pt idx="106" formatCode="General">
                  <c:v>0.00437419</c:v>
                </c:pt>
                <c:pt idx="107" formatCode="General">
                  <c:v>0.00437275</c:v>
                </c:pt>
                <c:pt idx="108" formatCode="General">
                  <c:v>0.00437155</c:v>
                </c:pt>
                <c:pt idx="109" formatCode="General">
                  <c:v>0.00437019</c:v>
                </c:pt>
                <c:pt idx="110" formatCode="General">
                  <c:v>0.00436909</c:v>
                </c:pt>
                <c:pt idx="111" formatCode="General">
                  <c:v>0.0043678</c:v>
                </c:pt>
                <c:pt idx="112" formatCode="General">
                  <c:v>0.00436642</c:v>
                </c:pt>
                <c:pt idx="113" formatCode="General">
                  <c:v>0.00436517</c:v>
                </c:pt>
                <c:pt idx="114" formatCode="General">
                  <c:v>0.00436378</c:v>
                </c:pt>
                <c:pt idx="115" formatCode="General">
                  <c:v>0.00436221</c:v>
                </c:pt>
                <c:pt idx="116" formatCode="General">
                  <c:v>0.00436082</c:v>
                </c:pt>
                <c:pt idx="117" formatCode="General">
                  <c:v>0.00435915</c:v>
                </c:pt>
                <c:pt idx="118" formatCode="General">
                  <c:v>0.00435799</c:v>
                </c:pt>
                <c:pt idx="119" formatCode="General">
                  <c:v>0.00435656</c:v>
                </c:pt>
                <c:pt idx="120" formatCode="General">
                  <c:v>0.00435535</c:v>
                </c:pt>
                <c:pt idx="121" formatCode="General">
                  <c:v>0.00435403</c:v>
                </c:pt>
                <c:pt idx="122" formatCode="General">
                  <c:v>0.00435255</c:v>
                </c:pt>
                <c:pt idx="123" formatCode="General">
                  <c:v>0.00435099</c:v>
                </c:pt>
                <c:pt idx="124" formatCode="General">
                  <c:v>0.00434918</c:v>
                </c:pt>
                <c:pt idx="125" formatCode="General">
                  <c:v>0.00434748</c:v>
                </c:pt>
                <c:pt idx="126" formatCode="General">
                  <c:v>0.00434561</c:v>
                </c:pt>
                <c:pt idx="127" formatCode="General">
                  <c:v>0.00434391</c:v>
                </c:pt>
                <c:pt idx="128" formatCode="General">
                  <c:v>0.00434221</c:v>
                </c:pt>
                <c:pt idx="129" formatCode="General">
                  <c:v>0.00434038</c:v>
                </c:pt>
                <c:pt idx="130" formatCode="General">
                  <c:v>0.00433817</c:v>
                </c:pt>
                <c:pt idx="131" formatCode="General">
                  <c:v>0.00433561</c:v>
                </c:pt>
                <c:pt idx="132" formatCode="General">
                  <c:v>0.00433306</c:v>
                </c:pt>
                <c:pt idx="133" formatCode="General">
                  <c:v>0.00433054</c:v>
                </c:pt>
                <c:pt idx="134" formatCode="General">
                  <c:v>0.00432783</c:v>
                </c:pt>
                <c:pt idx="135" formatCode="General">
                  <c:v>0.00432533</c:v>
                </c:pt>
                <c:pt idx="136" formatCode="General">
                  <c:v>0.00432304</c:v>
                </c:pt>
                <c:pt idx="137" formatCode="General">
                  <c:v>0.00432013</c:v>
                </c:pt>
                <c:pt idx="138" formatCode="General">
                  <c:v>0.00431762</c:v>
                </c:pt>
                <c:pt idx="139" formatCode="General">
                  <c:v>0.00431493</c:v>
                </c:pt>
                <c:pt idx="140" formatCode="General">
                  <c:v>0.00431189</c:v>
                </c:pt>
                <c:pt idx="141" formatCode="General">
                  <c:v>0.00430864</c:v>
                </c:pt>
                <c:pt idx="142" formatCode="General">
                  <c:v>0.00430585</c:v>
                </c:pt>
                <c:pt idx="143" formatCode="General">
                  <c:v>0.00430313</c:v>
                </c:pt>
                <c:pt idx="144" formatCode="General">
                  <c:v>0.00430024</c:v>
                </c:pt>
                <c:pt idx="145" formatCode="General">
                  <c:v>0.0042974</c:v>
                </c:pt>
                <c:pt idx="146" formatCode="General">
                  <c:v>0.00429434</c:v>
                </c:pt>
                <c:pt idx="147" formatCode="General">
                  <c:v>0.00429054</c:v>
                </c:pt>
                <c:pt idx="148" formatCode="General">
                  <c:v>0.00428647</c:v>
                </c:pt>
                <c:pt idx="149" formatCode="General">
                  <c:v>0.00428224</c:v>
                </c:pt>
                <c:pt idx="150" formatCode="General">
                  <c:v>0.00427778</c:v>
                </c:pt>
                <c:pt idx="151" formatCode="General">
                  <c:v>0.00427362</c:v>
                </c:pt>
                <c:pt idx="152" formatCode="General">
                  <c:v>0.00426879</c:v>
                </c:pt>
                <c:pt idx="153" formatCode="General">
                  <c:v>0.00426489</c:v>
                </c:pt>
                <c:pt idx="154" formatCode="General">
                  <c:v>0.0042605</c:v>
                </c:pt>
                <c:pt idx="155" formatCode="General">
                  <c:v>0.00425518</c:v>
                </c:pt>
                <c:pt idx="156" formatCode="General">
                  <c:v>0.00424945</c:v>
                </c:pt>
                <c:pt idx="157" formatCode="General">
                  <c:v>0.00424334</c:v>
                </c:pt>
                <c:pt idx="158" formatCode="General">
                  <c:v>0.00423702</c:v>
                </c:pt>
                <c:pt idx="159" formatCode="General">
                  <c:v>0.00423093</c:v>
                </c:pt>
                <c:pt idx="160" formatCode="General">
                  <c:v>0.00422504</c:v>
                </c:pt>
                <c:pt idx="161" formatCode="General">
                  <c:v>0.00421853</c:v>
                </c:pt>
                <c:pt idx="162" formatCode="General">
                  <c:v>0.0042115</c:v>
                </c:pt>
                <c:pt idx="163" formatCode="General">
                  <c:v>0.00420444</c:v>
                </c:pt>
                <c:pt idx="164" formatCode="General">
                  <c:v>0.00419736</c:v>
                </c:pt>
                <c:pt idx="165" formatCode="General">
                  <c:v>0.00419</c:v>
                </c:pt>
                <c:pt idx="166" formatCode="General">
                  <c:v>0.00418193</c:v>
                </c:pt>
                <c:pt idx="167" formatCode="General">
                  <c:v>0.00417398</c:v>
                </c:pt>
                <c:pt idx="168" formatCode="General">
                  <c:v>0.00416534</c:v>
                </c:pt>
                <c:pt idx="169" formatCode="General">
                  <c:v>0.00415645</c:v>
                </c:pt>
                <c:pt idx="170" formatCode="General">
                  <c:v>0.00414682</c:v>
                </c:pt>
                <c:pt idx="171" formatCode="General">
                  <c:v>0.00413622</c:v>
                </c:pt>
                <c:pt idx="172" formatCode="General">
                  <c:v>0.00412549</c:v>
                </c:pt>
                <c:pt idx="173" formatCode="General">
                  <c:v>0.0041134</c:v>
                </c:pt>
                <c:pt idx="174" formatCode="General">
                  <c:v>0.00410177</c:v>
                </c:pt>
                <c:pt idx="175" formatCode="General">
                  <c:v>0.00408986</c:v>
                </c:pt>
                <c:pt idx="176" formatCode="General">
                  <c:v>0.00407763</c:v>
                </c:pt>
                <c:pt idx="177" formatCode="General">
                  <c:v>0.00406497</c:v>
                </c:pt>
                <c:pt idx="178" formatCode="General">
                  <c:v>0.00405128</c:v>
                </c:pt>
                <c:pt idx="179" formatCode="General">
                  <c:v>0.00403774</c:v>
                </c:pt>
                <c:pt idx="180" formatCode="General">
                  <c:v>0.00402366</c:v>
                </c:pt>
                <c:pt idx="181" formatCode="General">
                  <c:v>0.00400892</c:v>
                </c:pt>
                <c:pt idx="182" formatCode="General">
                  <c:v>0.00399249</c:v>
                </c:pt>
                <c:pt idx="183" formatCode="General">
                  <c:v>0.00397529</c:v>
                </c:pt>
                <c:pt idx="184" formatCode="General">
                  <c:v>0.0039574</c:v>
                </c:pt>
                <c:pt idx="185" formatCode="General">
                  <c:v>0.00393868</c:v>
                </c:pt>
                <c:pt idx="186" formatCode="General">
                  <c:v>0.00392017</c:v>
                </c:pt>
                <c:pt idx="187" formatCode="General">
                  <c:v>0.0039011</c:v>
                </c:pt>
                <c:pt idx="188" formatCode="General">
                  <c:v>0.00388099</c:v>
                </c:pt>
                <c:pt idx="189" formatCode="General">
                  <c:v>0.00386001</c:v>
                </c:pt>
                <c:pt idx="190" formatCode="General">
                  <c:v>0.00383884</c:v>
                </c:pt>
                <c:pt idx="191" formatCode="General">
                  <c:v>0.003817</c:v>
                </c:pt>
                <c:pt idx="192" formatCode="General">
                  <c:v>0.00379436</c:v>
                </c:pt>
                <c:pt idx="193" formatCode="General">
                  <c:v>0.00376974</c:v>
                </c:pt>
                <c:pt idx="194" formatCode="General">
                  <c:v>0.00374381</c:v>
                </c:pt>
                <c:pt idx="195" formatCode="General">
                  <c:v>0.00371757</c:v>
                </c:pt>
                <c:pt idx="196" formatCode="General">
                  <c:v>0.00369118</c:v>
                </c:pt>
                <c:pt idx="197" formatCode="General">
                  <c:v>0.0036652</c:v>
                </c:pt>
                <c:pt idx="198" formatCode="General">
                  <c:v>0.00363795</c:v>
                </c:pt>
                <c:pt idx="199" formatCode="General">
                  <c:v>0.00360942</c:v>
                </c:pt>
                <c:pt idx="200" formatCode="General">
                  <c:v>0.00357863</c:v>
                </c:pt>
                <c:pt idx="201" formatCode="General">
                  <c:v>0.00354606</c:v>
                </c:pt>
                <c:pt idx="202" formatCode="General">
                  <c:v>0.00351477</c:v>
                </c:pt>
                <c:pt idx="203" formatCode="General">
                  <c:v>0.00348272</c:v>
                </c:pt>
                <c:pt idx="204" formatCode="General">
                  <c:v>0.00345005</c:v>
                </c:pt>
                <c:pt idx="205" formatCode="General">
                  <c:v>0.00341561</c:v>
                </c:pt>
                <c:pt idx="206" formatCode="General">
                  <c:v>0.00338142</c:v>
                </c:pt>
                <c:pt idx="207" formatCode="General">
                  <c:v>0.0033443</c:v>
                </c:pt>
                <c:pt idx="208" formatCode="General">
                  <c:v>0.0033065</c:v>
                </c:pt>
                <c:pt idx="209" formatCode="General">
                  <c:v>0.00326805</c:v>
                </c:pt>
                <c:pt idx="210" formatCode="General">
                  <c:v>0.00322888</c:v>
                </c:pt>
                <c:pt idx="211" formatCode="General">
                  <c:v>0.00318961</c:v>
                </c:pt>
                <c:pt idx="212" formatCode="General">
                  <c:v>0.00314935</c:v>
                </c:pt>
                <c:pt idx="213" formatCode="General">
                  <c:v>0.003108</c:v>
                </c:pt>
                <c:pt idx="214" formatCode="General">
                  <c:v>0.00306522</c:v>
                </c:pt>
                <c:pt idx="215" formatCode="General">
                  <c:v>0.00302165</c:v>
                </c:pt>
                <c:pt idx="216" formatCode="General">
                  <c:v>0.00298017</c:v>
                </c:pt>
                <c:pt idx="217" formatCode="General">
                  <c:v>0.00293756</c:v>
                </c:pt>
                <c:pt idx="218" formatCode="General">
                  <c:v>0.00289618</c:v>
                </c:pt>
                <c:pt idx="219" formatCode="General">
                  <c:v>0.00285354</c:v>
                </c:pt>
                <c:pt idx="220" formatCode="General">
                  <c:v>0.00280992</c:v>
                </c:pt>
                <c:pt idx="221" formatCode="General">
                  <c:v>0.00276542</c:v>
                </c:pt>
                <c:pt idx="222" formatCode="General">
                  <c:v>0.00272032</c:v>
                </c:pt>
                <c:pt idx="223" formatCode="General">
                  <c:v>0.00267588</c:v>
                </c:pt>
                <c:pt idx="224" formatCode="General">
                  <c:v>0.00262895</c:v>
                </c:pt>
                <c:pt idx="225" formatCode="General">
                  <c:v>0.00258259</c:v>
                </c:pt>
                <c:pt idx="226" formatCode="General">
                  <c:v>0.00253492</c:v>
                </c:pt>
                <c:pt idx="227" formatCode="General">
                  <c:v>0.00248792</c:v>
                </c:pt>
                <c:pt idx="228" formatCode="General">
                  <c:v>0.00244123</c:v>
                </c:pt>
                <c:pt idx="229" formatCode="General">
                  <c:v>0.00239261</c:v>
                </c:pt>
                <c:pt idx="230" formatCode="General">
                  <c:v>0.00234376</c:v>
                </c:pt>
                <c:pt idx="231" formatCode="General">
                  <c:v>0.00229184</c:v>
                </c:pt>
                <c:pt idx="232" formatCode="General">
                  <c:v>0.0022411</c:v>
                </c:pt>
                <c:pt idx="233" formatCode="General">
                  <c:v>0.00218971</c:v>
                </c:pt>
                <c:pt idx="234" formatCode="General">
                  <c:v>0.00213801</c:v>
                </c:pt>
                <c:pt idx="235" formatCode="General">
                  <c:v>0.00208877</c:v>
                </c:pt>
                <c:pt idx="236" formatCode="General">
                  <c:v>0.00203646</c:v>
                </c:pt>
                <c:pt idx="237" formatCode="General">
                  <c:v>0.00198602</c:v>
                </c:pt>
                <c:pt idx="238" formatCode="General">
                  <c:v>0.00193547</c:v>
                </c:pt>
                <c:pt idx="239" formatCode="General">
                  <c:v>0.0018851</c:v>
                </c:pt>
                <c:pt idx="240" formatCode="General">
                  <c:v>0.00183496</c:v>
                </c:pt>
                <c:pt idx="241" formatCode="General">
                  <c:v>0.00178392</c:v>
                </c:pt>
                <c:pt idx="242" formatCode="General">
                  <c:v>0.00173382</c:v>
                </c:pt>
                <c:pt idx="243" formatCode="General">
                  <c:v>0.00168365</c:v>
                </c:pt>
                <c:pt idx="244" formatCode="General">
                  <c:v>0.00163451</c:v>
                </c:pt>
                <c:pt idx="245" formatCode="General">
                  <c:v>0.00158577</c:v>
                </c:pt>
                <c:pt idx="246" formatCode="General">
                  <c:v>0.00153846</c:v>
                </c:pt>
                <c:pt idx="247" formatCode="General">
                  <c:v>0.00149073</c:v>
                </c:pt>
                <c:pt idx="248" formatCode="General">
                  <c:v>0.00144433</c:v>
                </c:pt>
                <c:pt idx="249" formatCode="General">
                  <c:v>0.00139817</c:v>
                </c:pt>
                <c:pt idx="250" formatCode="General">
                  <c:v>0.00135177</c:v>
                </c:pt>
                <c:pt idx="251" formatCode="General">
                  <c:v>0.00130675</c:v>
                </c:pt>
                <c:pt idx="252" formatCode="General">
                  <c:v>0.00126305</c:v>
                </c:pt>
                <c:pt idx="253" formatCode="General">
                  <c:v>0.00122018</c:v>
                </c:pt>
                <c:pt idx="254" formatCode="General">
                  <c:v>0.0011778</c:v>
                </c:pt>
                <c:pt idx="255" formatCode="General">
                  <c:v>0.00113671</c:v>
                </c:pt>
                <c:pt idx="256" formatCode="General">
                  <c:v>0.00109567</c:v>
                </c:pt>
                <c:pt idx="257" formatCode="General">
                  <c:v>0.00105569</c:v>
                </c:pt>
                <c:pt idx="258" formatCode="General">
                  <c:v>0.00101665</c:v>
                </c:pt>
                <c:pt idx="259" formatCode="General">
                  <c:v>0.000978363</c:v>
                </c:pt>
                <c:pt idx="260" formatCode="General">
                  <c:v>0.000940781</c:v>
                </c:pt>
                <c:pt idx="261" formatCode="General">
                  <c:v>0.000904055</c:v>
                </c:pt>
                <c:pt idx="262" formatCode="General">
                  <c:v>0.000868408</c:v>
                </c:pt>
                <c:pt idx="263" formatCode="General">
                  <c:v>0.000833966</c:v>
                </c:pt>
                <c:pt idx="264" formatCode="General">
                  <c:v>0.000800388</c:v>
                </c:pt>
                <c:pt idx="265" formatCode="General">
                  <c:v>0.000766729</c:v>
                </c:pt>
                <c:pt idx="266" formatCode="General">
                  <c:v>0.000734289</c:v>
                </c:pt>
                <c:pt idx="267" formatCode="General">
                  <c:v>0.000703008</c:v>
                </c:pt>
                <c:pt idx="268" formatCode="General">
                  <c:v>0.000672128</c:v>
                </c:pt>
                <c:pt idx="269" formatCode="General">
                  <c:v>0.000642472</c:v>
                </c:pt>
                <c:pt idx="270" formatCode="General">
                  <c:v>0.000613531</c:v>
                </c:pt>
                <c:pt idx="271" formatCode="General">
                  <c:v>0.000585345</c:v>
                </c:pt>
                <c:pt idx="272" formatCode="General">
                  <c:v>0.000557872</c:v>
                </c:pt>
                <c:pt idx="273" formatCode="General">
                  <c:v>0.000531757</c:v>
                </c:pt>
                <c:pt idx="274" formatCode="General">
                  <c:v>0.00050628</c:v>
                </c:pt>
                <c:pt idx="275" formatCode="General">
                  <c:v>0.000482236</c:v>
                </c:pt>
                <c:pt idx="276" formatCode="General">
                  <c:v>0.000459079</c:v>
                </c:pt>
                <c:pt idx="277" formatCode="General">
                  <c:v>0.000436521</c:v>
                </c:pt>
                <c:pt idx="278" formatCode="General">
                  <c:v>0.00041426</c:v>
                </c:pt>
                <c:pt idx="279" formatCode="General">
                  <c:v>0.000392764</c:v>
                </c:pt>
                <c:pt idx="280" formatCode="General">
                  <c:v>0.000372068</c:v>
                </c:pt>
                <c:pt idx="281" formatCode="General">
                  <c:v>0.000352718</c:v>
                </c:pt>
                <c:pt idx="282" formatCode="General">
                  <c:v>0.000334114</c:v>
                </c:pt>
                <c:pt idx="283" formatCode="General">
                  <c:v>0.000316437</c:v>
                </c:pt>
                <c:pt idx="284" formatCode="General">
                  <c:v>0.00029921</c:v>
                </c:pt>
                <c:pt idx="285" formatCode="General">
                  <c:v>0.000282982</c:v>
                </c:pt>
                <c:pt idx="286" formatCode="General">
                  <c:v>0.000267559</c:v>
                </c:pt>
                <c:pt idx="287" formatCode="General">
                  <c:v>0.000252965</c:v>
                </c:pt>
                <c:pt idx="288" formatCode="General">
                  <c:v>0.000238968</c:v>
                </c:pt>
                <c:pt idx="289" formatCode="General">
                  <c:v>0.000225619</c:v>
                </c:pt>
                <c:pt idx="290" formatCode="General">
                  <c:v>0.000212874</c:v>
                </c:pt>
                <c:pt idx="291" formatCode="General">
                  <c:v>0.00020092</c:v>
                </c:pt>
                <c:pt idx="292" formatCode="General">
                  <c:v>0.000189526</c:v>
                </c:pt>
                <c:pt idx="293" formatCode="General">
                  <c:v>0.000178652</c:v>
                </c:pt>
                <c:pt idx="294" formatCode="General">
                  <c:v>0.00016826</c:v>
                </c:pt>
                <c:pt idx="295" formatCode="General">
                  <c:v>0.00015844</c:v>
                </c:pt>
                <c:pt idx="296" formatCode="General">
                  <c:v>0.000149088</c:v>
                </c:pt>
                <c:pt idx="297" formatCode="General">
                  <c:v>0.000140244</c:v>
                </c:pt>
                <c:pt idx="298" formatCode="General">
                  <c:v>0.000131839</c:v>
                </c:pt>
                <c:pt idx="299" formatCode="General">
                  <c:v>0.000123768</c:v>
                </c:pt>
                <c:pt idx="300" formatCode="General">
                  <c:v>0.000116278</c:v>
                </c:pt>
                <c:pt idx="301" formatCode="General">
                  <c:v>0.000109166</c:v>
                </c:pt>
                <c:pt idx="302" formatCode="General">
                  <c:v>0.000102375</c:v>
                </c:pt>
                <c:pt idx="303">
                  <c:v>9.58501E-5</c:v>
                </c:pt>
                <c:pt idx="304">
                  <c:v>8.98539E-5</c:v>
                </c:pt>
                <c:pt idx="305">
                  <c:v>8.41958E-5</c:v>
                </c:pt>
                <c:pt idx="306">
                  <c:v>7.88372E-5</c:v>
                </c:pt>
                <c:pt idx="307">
                  <c:v>7.38384E-5</c:v>
                </c:pt>
                <c:pt idx="308">
                  <c:v>6.90473E-5</c:v>
                </c:pt>
                <c:pt idx="309">
                  <c:v>6.44606E-5</c:v>
                </c:pt>
                <c:pt idx="310">
                  <c:v>6.01204E-5</c:v>
                </c:pt>
                <c:pt idx="311">
                  <c:v>5.61056E-5</c:v>
                </c:pt>
                <c:pt idx="312">
                  <c:v>5.22734E-5</c:v>
                </c:pt>
                <c:pt idx="313">
                  <c:v>4.86493E-5</c:v>
                </c:pt>
                <c:pt idx="314">
                  <c:v>4.53302E-5</c:v>
                </c:pt>
                <c:pt idx="315">
                  <c:v>4.22272E-5</c:v>
                </c:pt>
                <c:pt idx="316">
                  <c:v>3.93321E-5</c:v>
                </c:pt>
                <c:pt idx="317">
                  <c:v>3.66159E-5</c:v>
                </c:pt>
                <c:pt idx="318">
                  <c:v>3.40461E-5</c:v>
                </c:pt>
                <c:pt idx="319">
                  <c:v>3.1605E-5</c:v>
                </c:pt>
                <c:pt idx="320">
                  <c:v>2.93304E-5</c:v>
                </c:pt>
                <c:pt idx="321">
                  <c:v>2.72194E-5</c:v>
                </c:pt>
                <c:pt idx="322">
                  <c:v>2.52934E-5</c:v>
                </c:pt>
                <c:pt idx="323">
                  <c:v>2.34677E-5</c:v>
                </c:pt>
                <c:pt idx="324">
                  <c:v>2.17831E-5</c:v>
                </c:pt>
                <c:pt idx="325">
                  <c:v>2.02029E-5</c:v>
                </c:pt>
                <c:pt idx="326">
                  <c:v>1.87319E-5</c:v>
                </c:pt>
                <c:pt idx="327">
                  <c:v>1.73548E-5</c:v>
                </c:pt>
                <c:pt idx="328">
                  <c:v>1.60762E-5</c:v>
                </c:pt>
                <c:pt idx="329">
                  <c:v>1.49089E-5</c:v>
                </c:pt>
                <c:pt idx="330">
                  <c:v>1.38056E-5</c:v>
                </c:pt>
                <c:pt idx="331">
                  <c:v>1.27911E-5</c:v>
                </c:pt>
                <c:pt idx="332">
                  <c:v>1.18333E-5</c:v>
                </c:pt>
                <c:pt idx="333">
                  <c:v>1.09327E-5</c:v>
                </c:pt>
                <c:pt idx="334">
                  <c:v>1.00964E-5</c:v>
                </c:pt>
                <c:pt idx="335">
                  <c:v>9.33057E-6</c:v>
                </c:pt>
                <c:pt idx="336">
                  <c:v>8.60494E-6</c:v>
                </c:pt>
                <c:pt idx="337">
                  <c:v>7.93037E-6</c:v>
                </c:pt>
                <c:pt idx="338">
                  <c:v>7.32042E-6</c:v>
                </c:pt>
                <c:pt idx="339">
                  <c:v>6.74676E-6</c:v>
                </c:pt>
                <c:pt idx="340">
                  <c:v>6.22646E-6</c:v>
                </c:pt>
                <c:pt idx="341">
                  <c:v>5.74158E-6</c:v>
                </c:pt>
                <c:pt idx="342">
                  <c:v>5.29222E-6</c:v>
                </c:pt>
                <c:pt idx="343">
                  <c:v>4.87866E-6</c:v>
                </c:pt>
                <c:pt idx="344">
                  <c:v>4.499E-6</c:v>
                </c:pt>
                <c:pt idx="345">
                  <c:v>4.1421E-6</c:v>
                </c:pt>
                <c:pt idx="346">
                  <c:v>3.81429E-6</c:v>
                </c:pt>
                <c:pt idx="347">
                  <c:v>3.50925E-6</c:v>
                </c:pt>
                <c:pt idx="348">
                  <c:v>3.23491E-6</c:v>
                </c:pt>
                <c:pt idx="349">
                  <c:v>2.98084E-6</c:v>
                </c:pt>
                <c:pt idx="350">
                  <c:v>2.74582E-6</c:v>
                </c:pt>
                <c:pt idx="351">
                  <c:v>2.52486E-6</c:v>
                </c:pt>
                <c:pt idx="352">
                  <c:v>2.32007E-6</c:v>
                </c:pt>
                <c:pt idx="353">
                  <c:v>2.13416E-6</c:v>
                </c:pt>
                <c:pt idx="354">
                  <c:v>1.96102E-6</c:v>
                </c:pt>
                <c:pt idx="355">
                  <c:v>1.7992E-6</c:v>
                </c:pt>
                <c:pt idx="356">
                  <c:v>1.65094E-6</c:v>
                </c:pt>
                <c:pt idx="357">
                  <c:v>1.51331E-6</c:v>
                </c:pt>
                <c:pt idx="358">
                  <c:v>1.38868E-6</c:v>
                </c:pt>
                <c:pt idx="359">
                  <c:v>1.2719E-6</c:v>
                </c:pt>
                <c:pt idx="360">
                  <c:v>1.1657E-6</c:v>
                </c:pt>
                <c:pt idx="361">
                  <c:v>1.0666E-6</c:v>
                </c:pt>
                <c:pt idx="362">
                  <c:v>9.77353E-7</c:v>
                </c:pt>
                <c:pt idx="363">
                  <c:v>8.9409E-7</c:v>
                </c:pt>
                <c:pt idx="364">
                  <c:v>8.17866E-7</c:v>
                </c:pt>
                <c:pt idx="365">
                  <c:v>7.49341E-7</c:v>
                </c:pt>
                <c:pt idx="366">
                  <c:v>6.85516E-7</c:v>
                </c:pt>
                <c:pt idx="367">
                  <c:v>6.26739E-7</c:v>
                </c:pt>
                <c:pt idx="368">
                  <c:v>5.73598E-7</c:v>
                </c:pt>
                <c:pt idx="369">
                  <c:v>5.24474E-7</c:v>
                </c:pt>
                <c:pt idx="370">
                  <c:v>4.79695E-7</c:v>
                </c:pt>
                <c:pt idx="371">
                  <c:v>4.38123E-7</c:v>
                </c:pt>
                <c:pt idx="372">
                  <c:v>3.99934E-7</c:v>
                </c:pt>
                <c:pt idx="373">
                  <c:v>3.65537E-7</c:v>
                </c:pt>
                <c:pt idx="374">
                  <c:v>3.34352E-7</c:v>
                </c:pt>
                <c:pt idx="375">
                  <c:v>3.05284E-7</c:v>
                </c:pt>
                <c:pt idx="376">
                  <c:v>2.7805E-7</c:v>
                </c:pt>
                <c:pt idx="377">
                  <c:v>2.53743E-7</c:v>
                </c:pt>
                <c:pt idx="378">
                  <c:v>2.31367E-7</c:v>
                </c:pt>
                <c:pt idx="379">
                  <c:v>2.11002E-7</c:v>
                </c:pt>
                <c:pt idx="380">
                  <c:v>1.92913E-7</c:v>
                </c:pt>
                <c:pt idx="381">
                  <c:v>1.75899E-7</c:v>
                </c:pt>
                <c:pt idx="382">
                  <c:v>1.60594E-7</c:v>
                </c:pt>
                <c:pt idx="383">
                  <c:v>1.46004E-7</c:v>
                </c:pt>
                <c:pt idx="384">
                  <c:v>1.32979E-7</c:v>
                </c:pt>
                <c:pt idx="385">
                  <c:v>1.2085E-7</c:v>
                </c:pt>
                <c:pt idx="386">
                  <c:v>1.09859E-7</c:v>
                </c:pt>
                <c:pt idx="387">
                  <c:v>1.00157E-7</c:v>
                </c:pt>
                <c:pt idx="388">
                  <c:v>9.13155E-8</c:v>
                </c:pt>
                <c:pt idx="389">
                  <c:v>8.31479E-8</c:v>
                </c:pt>
                <c:pt idx="390">
                  <c:v>7.55503E-8</c:v>
                </c:pt>
                <c:pt idx="391">
                  <c:v>6.86981E-8</c:v>
                </c:pt>
                <c:pt idx="392">
                  <c:v>6.24984E-8</c:v>
                </c:pt>
                <c:pt idx="393">
                  <c:v>5.69621E-8</c:v>
                </c:pt>
                <c:pt idx="394">
                  <c:v>5.18612E-8</c:v>
                </c:pt>
                <c:pt idx="395">
                  <c:v>4.71986E-8</c:v>
                </c:pt>
                <c:pt idx="396">
                  <c:v>4.29269E-8</c:v>
                </c:pt>
                <c:pt idx="397">
                  <c:v>3.90226E-8</c:v>
                </c:pt>
                <c:pt idx="398">
                  <c:v>3.5485E-8</c:v>
                </c:pt>
                <c:pt idx="399">
                  <c:v>3.23165E-8</c:v>
                </c:pt>
                <c:pt idx="400">
                  <c:v>2.93466E-8</c:v>
                </c:pt>
                <c:pt idx="401">
                  <c:v>2.66165E-8</c:v>
                </c:pt>
                <c:pt idx="402">
                  <c:v>2.41396E-8</c:v>
                </c:pt>
                <c:pt idx="403">
                  <c:v>2.19396E-8</c:v>
                </c:pt>
                <c:pt idx="404">
                  <c:v>1.99296E-8</c:v>
                </c:pt>
                <c:pt idx="405">
                  <c:v>1.81255E-8</c:v>
                </c:pt>
                <c:pt idx="406">
                  <c:v>1.64544E-8</c:v>
                </c:pt>
                <c:pt idx="407">
                  <c:v>1.49241E-8</c:v>
                </c:pt>
                <c:pt idx="408">
                  <c:v>1.35192E-8</c:v>
                </c:pt>
                <c:pt idx="409">
                  <c:v>1.22469E-8</c:v>
                </c:pt>
                <c:pt idx="410">
                  <c:v>1.10871E-8</c:v>
                </c:pt>
                <c:pt idx="411">
                  <c:v>1.0041E-8</c:v>
                </c:pt>
                <c:pt idx="412">
                  <c:v>9.09247E-9</c:v>
                </c:pt>
                <c:pt idx="413">
                  <c:v>8.25192E-9</c:v>
                </c:pt>
                <c:pt idx="414">
                  <c:v>7.49684E-9</c:v>
                </c:pt>
                <c:pt idx="415">
                  <c:v>6.78308E-9</c:v>
                </c:pt>
                <c:pt idx="416">
                  <c:v>6.12768E-9</c:v>
                </c:pt>
                <c:pt idx="417">
                  <c:v>5.5445E-9</c:v>
                </c:pt>
                <c:pt idx="418">
                  <c:v>5.00993E-9</c:v>
                </c:pt>
                <c:pt idx="419">
                  <c:v>4.54308E-9</c:v>
                </c:pt>
                <c:pt idx="420">
                  <c:v>4.11993E-9</c:v>
                </c:pt>
                <c:pt idx="421">
                  <c:v>3.73232E-9</c:v>
                </c:pt>
                <c:pt idx="422">
                  <c:v>3.37407E-9</c:v>
                </c:pt>
                <c:pt idx="423">
                  <c:v>3.05219E-9</c:v>
                </c:pt>
                <c:pt idx="424">
                  <c:v>2.76531E-9</c:v>
                </c:pt>
                <c:pt idx="425">
                  <c:v>2.50211E-9</c:v>
                </c:pt>
                <c:pt idx="426">
                  <c:v>2.26757E-9</c:v>
                </c:pt>
                <c:pt idx="427">
                  <c:v>2.04494E-9</c:v>
                </c:pt>
                <c:pt idx="428">
                  <c:v>1.84853E-9</c:v>
                </c:pt>
                <c:pt idx="429">
                  <c:v>1.6688E-9</c:v>
                </c:pt>
                <c:pt idx="430">
                  <c:v>1.50717E-9</c:v>
                </c:pt>
                <c:pt idx="431">
                  <c:v>1.36268E-9</c:v>
                </c:pt>
                <c:pt idx="432">
                  <c:v>1.23431E-9</c:v>
                </c:pt>
                <c:pt idx="433">
                  <c:v>1.11886E-9</c:v>
                </c:pt>
                <c:pt idx="434">
                  <c:v>1.01241E-9</c:v>
                </c:pt>
                <c:pt idx="435">
                  <c:v>9.15345E-10</c:v>
                </c:pt>
                <c:pt idx="436">
                  <c:v>8.25688E-10</c:v>
                </c:pt>
                <c:pt idx="437">
                  <c:v>7.45005E-10</c:v>
                </c:pt>
                <c:pt idx="438">
                  <c:v>6.71939E-10</c:v>
                </c:pt>
                <c:pt idx="439">
                  <c:v>6.06365E-10</c:v>
                </c:pt>
                <c:pt idx="440">
                  <c:v>5.47419E-10</c:v>
                </c:pt>
                <c:pt idx="441">
                  <c:v>4.92962E-10</c:v>
                </c:pt>
                <c:pt idx="442">
                  <c:v>4.44673E-10</c:v>
                </c:pt>
                <c:pt idx="443">
                  <c:v>4.01529E-10</c:v>
                </c:pt>
                <c:pt idx="444">
                  <c:v>3.62611E-10</c:v>
                </c:pt>
                <c:pt idx="445">
                  <c:v>3.26566E-10</c:v>
                </c:pt>
                <c:pt idx="446">
                  <c:v>2.93933E-10</c:v>
                </c:pt>
                <c:pt idx="447">
                  <c:v>2.65095E-10</c:v>
                </c:pt>
                <c:pt idx="448">
                  <c:v>2.39682E-10</c:v>
                </c:pt>
                <c:pt idx="449">
                  <c:v>2.16434E-10</c:v>
                </c:pt>
                <c:pt idx="450">
                  <c:v>1.95129E-10</c:v>
                </c:pt>
                <c:pt idx="451">
                  <c:v>1.75673E-10</c:v>
                </c:pt>
                <c:pt idx="452">
                  <c:v>1.58162E-10</c:v>
                </c:pt>
                <c:pt idx="453">
                  <c:v>1.42699E-10</c:v>
                </c:pt>
                <c:pt idx="454">
                  <c:v>1.28291E-10</c:v>
                </c:pt>
                <c:pt idx="455">
                  <c:v>1.15536E-10</c:v>
                </c:pt>
                <c:pt idx="456">
                  <c:v>1.03777E-10</c:v>
                </c:pt>
                <c:pt idx="457">
                  <c:v>9.3422E-11</c:v>
                </c:pt>
                <c:pt idx="458">
                  <c:v>8.42655E-11</c:v>
                </c:pt>
                <c:pt idx="459">
                  <c:v>7.57006E-11</c:v>
                </c:pt>
                <c:pt idx="460">
                  <c:v>6.81532E-11</c:v>
                </c:pt>
                <c:pt idx="461">
                  <c:v>6.12062E-11</c:v>
                </c:pt>
                <c:pt idx="462">
                  <c:v>5.50663E-11</c:v>
                </c:pt>
                <c:pt idx="463">
                  <c:v>4.93262E-11</c:v>
                </c:pt>
                <c:pt idx="464">
                  <c:v>4.42509E-11</c:v>
                </c:pt>
                <c:pt idx="465">
                  <c:v>3.96926E-11</c:v>
                </c:pt>
                <c:pt idx="466">
                  <c:v>3.54829E-11</c:v>
                </c:pt>
                <c:pt idx="467">
                  <c:v>3.1877E-11</c:v>
                </c:pt>
                <c:pt idx="468">
                  <c:v>2.86526E-11</c:v>
                </c:pt>
                <c:pt idx="469">
                  <c:v>2.57308E-11</c:v>
                </c:pt>
                <c:pt idx="470">
                  <c:v>2.30723E-11</c:v>
                </c:pt>
                <c:pt idx="471">
                  <c:v>2.06541E-11</c:v>
                </c:pt>
                <c:pt idx="472">
                  <c:v>1.85259E-11</c:v>
                </c:pt>
                <c:pt idx="473">
                  <c:v>1.65531E-11</c:v>
                </c:pt>
                <c:pt idx="474">
                  <c:v>1.48255E-11</c:v>
                </c:pt>
                <c:pt idx="475">
                  <c:v>1.32723E-11</c:v>
                </c:pt>
                <c:pt idx="476">
                  <c:v>1.18494E-11</c:v>
                </c:pt>
                <c:pt idx="477">
                  <c:v>1.05929E-11</c:v>
                </c:pt>
                <c:pt idx="478">
                  <c:v>9.47861E-12</c:v>
                </c:pt>
                <c:pt idx="479">
                  <c:v>8.4639E-12</c:v>
                </c:pt>
                <c:pt idx="480">
                  <c:v>7.57833E-12</c:v>
                </c:pt>
                <c:pt idx="481">
                  <c:v>6.76597E-12</c:v>
                </c:pt>
                <c:pt idx="482">
                  <c:v>6.06968E-12</c:v>
                </c:pt>
                <c:pt idx="483">
                  <c:v>5.43762E-12</c:v>
                </c:pt>
                <c:pt idx="484">
                  <c:v>4.87818E-12</c:v>
                </c:pt>
                <c:pt idx="485">
                  <c:v>4.37287E-12</c:v>
                </c:pt>
                <c:pt idx="486">
                  <c:v>3.92662E-12</c:v>
                </c:pt>
                <c:pt idx="487">
                  <c:v>3.51555E-12</c:v>
                </c:pt>
                <c:pt idx="488">
                  <c:v>3.16374E-12</c:v>
                </c:pt>
                <c:pt idx="489">
                  <c:v>2.83988E-12</c:v>
                </c:pt>
                <c:pt idx="490">
                  <c:v>2.55531E-12</c:v>
                </c:pt>
                <c:pt idx="491">
                  <c:v>2.29765E-12</c:v>
                </c:pt>
                <c:pt idx="492">
                  <c:v>2.05926E-12</c:v>
                </c:pt>
                <c:pt idx="493">
                  <c:v>1.84459E-12</c:v>
                </c:pt>
                <c:pt idx="494">
                  <c:v>1.64479E-12</c:v>
                </c:pt>
                <c:pt idx="495">
                  <c:v>1.4727E-12</c:v>
                </c:pt>
                <c:pt idx="496">
                  <c:v>1.31725E-12</c:v>
                </c:pt>
                <c:pt idx="497">
                  <c:v>1.17676E-12</c:v>
                </c:pt>
                <c:pt idx="498">
                  <c:v>1.05715E-12</c:v>
                </c:pt>
                <c:pt idx="499">
                  <c:v>9.394E-13</c:v>
                </c:pt>
                <c:pt idx="500">
                  <c:v>8.38706E-13</c:v>
                </c:pt>
                <c:pt idx="501">
                  <c:v>7.47339E-13</c:v>
                </c:pt>
                <c:pt idx="502">
                  <c:v>6.67798E-13</c:v>
                </c:pt>
                <c:pt idx="503">
                  <c:v>5.94527E-13</c:v>
                </c:pt>
                <c:pt idx="504">
                  <c:v>5.30337E-13</c:v>
                </c:pt>
                <c:pt idx="505">
                  <c:v>4.73329E-13</c:v>
                </c:pt>
                <c:pt idx="506">
                  <c:v>4.21268E-13</c:v>
                </c:pt>
                <c:pt idx="507">
                  <c:v>3.77779E-13</c:v>
                </c:pt>
                <c:pt idx="508">
                  <c:v>3.37651E-13</c:v>
                </c:pt>
                <c:pt idx="509">
                  <c:v>3.01684E-13</c:v>
                </c:pt>
                <c:pt idx="510">
                  <c:v>2.70653E-13</c:v>
                </c:pt>
                <c:pt idx="511">
                  <c:v>2.41979E-13</c:v>
                </c:pt>
                <c:pt idx="512">
                  <c:v>2.16428E-13</c:v>
                </c:pt>
                <c:pt idx="513">
                  <c:v>1.93097E-13</c:v>
                </c:pt>
                <c:pt idx="514">
                  <c:v>1.72446E-13</c:v>
                </c:pt>
                <c:pt idx="515">
                  <c:v>1.54079E-13</c:v>
                </c:pt>
                <c:pt idx="516">
                  <c:v>1.37163E-13</c:v>
                </c:pt>
                <c:pt idx="517">
                  <c:v>1.22845E-13</c:v>
                </c:pt>
                <c:pt idx="518">
                  <c:v>1.09323E-13</c:v>
                </c:pt>
                <c:pt idx="519">
                  <c:v>9.76826E-14</c:v>
                </c:pt>
                <c:pt idx="520">
                  <c:v>8.69359E-14</c:v>
                </c:pt>
                <c:pt idx="521">
                  <c:v>7.72027E-14</c:v>
                </c:pt>
                <c:pt idx="522">
                  <c:v>6.85085E-14</c:v>
                </c:pt>
                <c:pt idx="523">
                  <c:v>6.10116E-14</c:v>
                </c:pt>
                <c:pt idx="524">
                  <c:v>5.44642E-14</c:v>
                </c:pt>
                <c:pt idx="525">
                  <c:v>4.85974E-14</c:v>
                </c:pt>
                <c:pt idx="526">
                  <c:v>4.3301E-14</c:v>
                </c:pt>
                <c:pt idx="527">
                  <c:v>3.8652E-14</c:v>
                </c:pt>
                <c:pt idx="528">
                  <c:v>3.44906E-14</c:v>
                </c:pt>
                <c:pt idx="529">
                  <c:v>3.07639E-14</c:v>
                </c:pt>
                <c:pt idx="530">
                  <c:v>2.73761E-14</c:v>
                </c:pt>
                <c:pt idx="531">
                  <c:v>2.44096E-14</c:v>
                </c:pt>
                <c:pt idx="532">
                  <c:v>2.16043E-14</c:v>
                </c:pt>
                <c:pt idx="533">
                  <c:v>1.90746E-14</c:v>
                </c:pt>
                <c:pt idx="534">
                  <c:v>1.69703E-14</c:v>
                </c:pt>
                <c:pt idx="535">
                  <c:v>1.51074E-14</c:v>
                </c:pt>
                <c:pt idx="536">
                  <c:v>1.35115E-14</c:v>
                </c:pt>
                <c:pt idx="537">
                  <c:v>1.19994E-14</c:v>
                </c:pt>
                <c:pt idx="538">
                  <c:v>1.06899E-14</c:v>
                </c:pt>
                <c:pt idx="539">
                  <c:v>9.51893E-15</c:v>
                </c:pt>
                <c:pt idx="540">
                  <c:v>8.45162E-15</c:v>
                </c:pt>
                <c:pt idx="541">
                  <c:v>7.52401E-15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0879688"/>
        <c:axId val="-2100893096"/>
      </c:lineChart>
      <c:catAx>
        <c:axId val="-207087968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0893096"/>
        <c:crosses val="autoZero"/>
        <c:auto val="1"/>
        <c:lblAlgn val="ctr"/>
        <c:lblOffset val="100"/>
        <c:noMultiLvlLbl val="0"/>
      </c:catAx>
      <c:valAx>
        <c:axId val="-2100893096"/>
        <c:scaling>
          <c:orientation val="minMax"/>
        </c:scaling>
        <c:delete val="0"/>
        <c:axPos val="l"/>
        <c:numFmt formatCode="0.00E+00" sourceLinked="1"/>
        <c:majorTickMark val="out"/>
        <c:minorTickMark val="none"/>
        <c:tickLblPos val="nextTo"/>
        <c:crossAx val="-2070879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Sheet1!$A$6:$A$20</c:f>
              <c:numCache>
                <c:formatCode>General</c:formatCode>
                <c:ptCount val="15"/>
                <c:pt idx="0">
                  <c:v>1.0</c:v>
                </c:pt>
                <c:pt idx="1">
                  <c:v>0.99</c:v>
                </c:pt>
                <c:pt idx="2">
                  <c:v>0.98</c:v>
                </c:pt>
                <c:pt idx="3">
                  <c:v>0.97</c:v>
                </c:pt>
                <c:pt idx="4">
                  <c:v>0.96</c:v>
                </c:pt>
                <c:pt idx="5">
                  <c:v>0.95</c:v>
                </c:pt>
                <c:pt idx="6">
                  <c:v>0.94</c:v>
                </c:pt>
                <c:pt idx="7">
                  <c:v>0.93</c:v>
                </c:pt>
                <c:pt idx="8">
                  <c:v>0.92</c:v>
                </c:pt>
                <c:pt idx="9">
                  <c:v>0.91</c:v>
                </c:pt>
                <c:pt idx="10">
                  <c:v>0.9</c:v>
                </c:pt>
                <c:pt idx="11">
                  <c:v>0.85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</c:numCache>
            </c:numRef>
          </c:cat>
          <c:val>
            <c:numRef>
              <c:f>Sheet1!$C$6:$C$20</c:f>
              <c:numCache>
                <c:formatCode>General</c:formatCode>
                <c:ptCount val="15"/>
                <c:pt idx="0">
                  <c:v>0.971673369470187</c:v>
                </c:pt>
                <c:pt idx="1">
                  <c:v>0.888791746808883</c:v>
                </c:pt>
                <c:pt idx="2">
                  <c:v>0.866759923063473</c:v>
                </c:pt>
                <c:pt idx="3">
                  <c:v>0.848400069942297</c:v>
                </c:pt>
                <c:pt idx="4">
                  <c:v>0.816926036020283</c:v>
                </c:pt>
                <c:pt idx="5">
                  <c:v>0.758699073264557</c:v>
                </c:pt>
                <c:pt idx="6">
                  <c:v>0.734044413358979</c:v>
                </c:pt>
                <c:pt idx="7">
                  <c:v>0.728274173806609</c:v>
                </c:pt>
                <c:pt idx="8">
                  <c:v>0.725651337646442</c:v>
                </c:pt>
                <c:pt idx="9">
                  <c:v>0.72250393425424</c:v>
                </c:pt>
                <c:pt idx="10">
                  <c:v>0.720580521070117</c:v>
                </c:pt>
                <c:pt idx="11">
                  <c:v>0.709914320685434</c:v>
                </c:pt>
                <c:pt idx="12">
                  <c:v>0.704668648365099</c:v>
                </c:pt>
                <c:pt idx="13">
                  <c:v>0.69610071690855</c:v>
                </c:pt>
                <c:pt idx="14">
                  <c:v>0.687008218219968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7518808"/>
        <c:axId val="-2071689496"/>
      </c:lineChart>
      <c:catAx>
        <c:axId val="-2067518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Fraction</a:t>
                </a:r>
                <a:r>
                  <a:rPr lang="en-US" baseline="0"/>
                  <a:t> required for reciprocal overlap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1689496"/>
        <c:crosses val="autoZero"/>
        <c:auto val="1"/>
        <c:lblAlgn val="ctr"/>
        <c:lblOffset val="100"/>
        <c:noMultiLvlLbl val="0"/>
      </c:catAx>
      <c:valAx>
        <c:axId val="-2071689496"/>
        <c:scaling>
          <c:orientation val="minMax"/>
          <c:max val="1.0"/>
          <c:min val="0.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Fraction of SVs remains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7518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A486-EC3D-D843-86BB-305C5961A429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2CD-255F-3A44-9F04-A838376D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1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A486-EC3D-D843-86BB-305C5961A429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2CD-255F-3A44-9F04-A838376D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A486-EC3D-D843-86BB-305C5961A429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2CD-255F-3A44-9F04-A838376D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3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A486-EC3D-D843-86BB-305C5961A429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2CD-255F-3A44-9F04-A838376D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7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A486-EC3D-D843-86BB-305C5961A429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2CD-255F-3A44-9F04-A838376D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8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A486-EC3D-D843-86BB-305C5961A429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2CD-255F-3A44-9F04-A838376D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A486-EC3D-D843-86BB-305C5961A429}" type="datetimeFigureOut">
              <a:rPr lang="en-US" smtClean="0"/>
              <a:t>1/24/17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2CD-255F-3A44-9F04-A838376D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0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A486-EC3D-D843-86BB-305C5961A429}" type="datetimeFigureOut">
              <a:rPr lang="en-US" smtClean="0"/>
              <a:t>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2CD-255F-3A44-9F04-A838376D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A486-EC3D-D843-86BB-305C5961A429}" type="datetimeFigureOut">
              <a:rPr lang="en-US" smtClean="0"/>
              <a:t>1/24/17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2CD-255F-3A44-9F04-A838376D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1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A486-EC3D-D843-86BB-305C5961A429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2CD-255F-3A44-9F04-A838376D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1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A486-EC3D-D843-86BB-305C5961A429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62CD-255F-3A44-9F04-A838376D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1A486-EC3D-D843-86BB-305C5961A429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F62CD-255F-3A44-9F04-A838376DE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SV pipeline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0769" y="4250833"/>
            <a:ext cx="552617" cy="652662"/>
            <a:chOff x="6717857" y="3204306"/>
            <a:chExt cx="552617" cy="652662"/>
          </a:xfrm>
        </p:grpSpPr>
        <p:sp>
          <p:nvSpPr>
            <p:cNvPr id="5" name="Folded Corner 4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2974" y="5071586"/>
            <a:ext cx="65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BAM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007784" y="4078322"/>
            <a:ext cx="770216" cy="577439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884000" y="3261588"/>
            <a:ext cx="1107996" cy="1278276"/>
            <a:chOff x="1632460" y="1710820"/>
            <a:chExt cx="1107996" cy="1278276"/>
          </a:xfrm>
        </p:grpSpPr>
        <p:grpSp>
          <p:nvGrpSpPr>
            <p:cNvPr id="29" name="Group 28"/>
            <p:cNvGrpSpPr/>
            <p:nvPr/>
          </p:nvGrpSpPr>
          <p:grpSpPr>
            <a:xfrm>
              <a:off x="1731101" y="1710820"/>
              <a:ext cx="696843" cy="944291"/>
              <a:chOff x="1731101" y="1710820"/>
              <a:chExt cx="696843" cy="944291"/>
            </a:xfrm>
          </p:grpSpPr>
          <p:sp>
            <p:nvSpPr>
              <p:cNvPr id="31" name="Can 30"/>
              <p:cNvSpPr>
                <a:spLocks/>
              </p:cNvSpPr>
              <p:nvPr/>
            </p:nvSpPr>
            <p:spPr>
              <a:xfrm>
                <a:off x="1731101" y="2313148"/>
                <a:ext cx="694944" cy="341963"/>
              </a:xfrm>
              <a:prstGeom prst="can">
                <a:avLst/>
              </a:prstGeom>
              <a:solidFill>
                <a:srgbClr val="FFFFFF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Helvetica"/>
                  <a:cs typeface="Helvetica"/>
                </a:endParaRPr>
              </a:p>
            </p:txBody>
          </p:sp>
          <p:sp>
            <p:nvSpPr>
              <p:cNvPr id="32" name="Can 31"/>
              <p:cNvSpPr>
                <a:spLocks/>
              </p:cNvSpPr>
              <p:nvPr/>
            </p:nvSpPr>
            <p:spPr>
              <a:xfrm>
                <a:off x="1733000" y="2008479"/>
                <a:ext cx="694944" cy="341963"/>
              </a:xfrm>
              <a:prstGeom prst="can">
                <a:avLst/>
              </a:prstGeom>
              <a:solidFill>
                <a:srgbClr val="FFFFFF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Helvetica"/>
                  <a:cs typeface="Helvetica"/>
                </a:endParaRPr>
              </a:p>
            </p:txBody>
          </p:sp>
          <p:sp>
            <p:nvSpPr>
              <p:cNvPr id="33" name="Can 32"/>
              <p:cNvSpPr>
                <a:spLocks/>
              </p:cNvSpPr>
              <p:nvPr/>
            </p:nvSpPr>
            <p:spPr>
              <a:xfrm>
                <a:off x="1733000" y="1710820"/>
                <a:ext cx="694944" cy="341963"/>
              </a:xfrm>
              <a:prstGeom prst="can">
                <a:avLst/>
              </a:prstGeom>
              <a:solidFill>
                <a:srgbClr val="FFFFFF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Helvetica"/>
                  <a:cs typeface="Helvetica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632460" y="2681319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Helvetica"/>
                  <a:cs typeface="Helvetica"/>
                </a:rPr>
                <a:t>R</a:t>
              </a:r>
              <a:r>
                <a:rPr lang="en-US" sz="1400" b="1" dirty="0" smtClean="0">
                  <a:latin typeface="Helvetica"/>
                  <a:cs typeface="Helvetica"/>
                </a:rPr>
                <a:t>ead pairs</a:t>
              </a:r>
              <a:endParaRPr lang="en-US" sz="1400" b="1" dirty="0">
                <a:latin typeface="Helvetica"/>
                <a:cs typeface="Helvetica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 rot="19413133">
            <a:off x="865884" y="3868297"/>
            <a:ext cx="79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ort -n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991996" y="3820672"/>
            <a:ext cx="1072004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61305" y="2881709"/>
            <a:ext cx="151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 smtClean="0"/>
              <a:t>BWA</a:t>
            </a:r>
            <a:r>
              <a:rPr lang="en-US" dirty="0" smtClean="0"/>
              <a:t> Map</a:t>
            </a:r>
          </a:p>
          <a:p>
            <a:pPr marL="342900" indent="-342900">
              <a:buAutoNum type="arabicPeriod"/>
            </a:pPr>
            <a:r>
              <a:rPr lang="en-US" dirty="0" smtClean="0"/>
              <a:t>Sort/index</a:t>
            </a:r>
          </a:p>
          <a:p>
            <a:pPr marL="342900" indent="-342900">
              <a:buAutoNum type="arabicPeriod"/>
            </a:pPr>
            <a:r>
              <a:rPr lang="en-US" i="1" dirty="0" err="1" smtClean="0"/>
              <a:t>Markdup</a:t>
            </a:r>
            <a:r>
              <a:rPr lang="en-US" i="1" dirty="0" smtClean="0"/>
              <a:t>.</a:t>
            </a:r>
            <a:endParaRPr lang="en-US" i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279669" y="3425660"/>
            <a:ext cx="552617" cy="652662"/>
            <a:chOff x="6717857" y="3204306"/>
            <a:chExt cx="552617" cy="652662"/>
          </a:xfrm>
        </p:grpSpPr>
        <p:sp>
          <p:nvSpPr>
            <p:cNvPr id="39" name="Folded Corner 38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4954146" y="3117915"/>
            <a:ext cx="1330219" cy="71109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170046" y="3903959"/>
            <a:ext cx="1072004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9798409">
            <a:off x="4798604" y="2964562"/>
            <a:ext cx="158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iscordant </a:t>
            </a:r>
            <a:r>
              <a:rPr lang="en-US" dirty="0" smtClean="0"/>
              <a:t>RPs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496932" y="3903960"/>
            <a:ext cx="41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6347865" y="2881709"/>
            <a:ext cx="552617" cy="652662"/>
            <a:chOff x="6717857" y="3204306"/>
            <a:chExt cx="552617" cy="652662"/>
          </a:xfrm>
        </p:grpSpPr>
        <p:sp>
          <p:nvSpPr>
            <p:cNvPr id="55" name="Folded Corner 54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375074" y="3748221"/>
            <a:ext cx="552617" cy="652662"/>
            <a:chOff x="6717857" y="3204306"/>
            <a:chExt cx="552617" cy="652662"/>
          </a:xfrm>
        </p:grpSpPr>
        <p:sp>
          <p:nvSpPr>
            <p:cNvPr id="65" name="Folded Corner 64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 flipV="1">
            <a:off x="7084571" y="3601997"/>
            <a:ext cx="1072004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325060" y="3380969"/>
            <a:ext cx="51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SVs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166571" y="4112776"/>
            <a:ext cx="65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BAM</a:t>
            </a:r>
            <a:endParaRPr lang="en-US" b="1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4522453" y="4562708"/>
            <a:ext cx="0" cy="83058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17875" y="4814979"/>
            <a:ext cx="128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Battenberg</a:t>
            </a:r>
            <a:endParaRPr lang="en-US" i="1" dirty="0">
              <a:solidFill>
                <a:srgbClr val="008000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279669" y="5457202"/>
            <a:ext cx="552617" cy="652662"/>
            <a:chOff x="6717857" y="3204306"/>
            <a:chExt cx="552617" cy="652662"/>
          </a:xfrm>
        </p:grpSpPr>
        <p:sp>
          <p:nvSpPr>
            <p:cNvPr id="84" name="Folded Corner 83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238625" y="6238875"/>
            <a:ext cx="58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CNV</a:t>
            </a:r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2401276" y="4804540"/>
            <a:ext cx="552617" cy="652662"/>
            <a:chOff x="6717857" y="3204306"/>
            <a:chExt cx="552617" cy="652662"/>
          </a:xfrm>
        </p:grpSpPr>
        <p:sp>
          <p:nvSpPr>
            <p:cNvPr id="98" name="Folded Corner 97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379397" y="5490783"/>
            <a:ext cx="57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NV</a:t>
            </a:r>
            <a:endParaRPr lang="en-US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2626546" y="5838382"/>
            <a:ext cx="0" cy="57511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3493321" y="5926098"/>
            <a:ext cx="570679" cy="487402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2333625" y="6397625"/>
            <a:ext cx="12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8000"/>
                </a:solidFill>
              </a:rPr>
              <a:t>WGSPhylo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949" y="3476219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RocksDB</a:t>
            </a:r>
            <a:r>
              <a:rPr lang="en-US" dirty="0" smtClean="0">
                <a:solidFill>
                  <a:srgbClr val="008000"/>
                </a:solidFill>
              </a:rPr>
              <a:t> from FB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469162" y="2635376"/>
            <a:ext cx="230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BWA, </a:t>
            </a:r>
            <a:r>
              <a:rPr lang="en-US" dirty="0" err="1" smtClean="0">
                <a:solidFill>
                  <a:srgbClr val="008000"/>
                </a:solidFill>
              </a:rPr>
              <a:t>samtools</a:t>
            </a:r>
            <a:r>
              <a:rPr lang="en-US" dirty="0" smtClean="0">
                <a:solidFill>
                  <a:srgbClr val="008000"/>
                </a:solidFill>
              </a:rPr>
              <a:t>, Picard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2839624" y="3968375"/>
            <a:ext cx="653697" cy="21017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99663" y="4075282"/>
            <a:ext cx="104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RG is lost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8467" y="1174840"/>
            <a:ext cx="28148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issues:</a:t>
            </a:r>
          </a:p>
          <a:p>
            <a:r>
              <a:rPr lang="en-US" dirty="0" smtClean="0"/>
              <a:t>1. RG got lost!</a:t>
            </a:r>
          </a:p>
          <a:p>
            <a:r>
              <a:rPr lang="en-US" dirty="0" smtClean="0"/>
              <a:t>2. Large temp space</a:t>
            </a:r>
          </a:p>
          <a:p>
            <a:r>
              <a:rPr lang="en-US" dirty="0" smtClean="0"/>
              <a:t>3. Sorting too slow</a:t>
            </a:r>
          </a:p>
          <a:p>
            <a:r>
              <a:rPr lang="en-US" dirty="0" smtClean="0"/>
              <a:t>4. Battenberg dependencies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577901" y="4372395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Simple bash script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4571" y="3091815"/>
            <a:ext cx="813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Lumpy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8282369" y="3031443"/>
            <a:ext cx="552617" cy="652662"/>
            <a:chOff x="6717857" y="3204306"/>
            <a:chExt cx="552617" cy="652662"/>
          </a:xfrm>
        </p:grpSpPr>
        <p:sp>
          <p:nvSpPr>
            <p:cNvPr id="114" name="Folded Corner 113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>
            <a:off x="8509538" y="4060509"/>
            <a:ext cx="0" cy="51631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12090" y="6089207"/>
            <a:ext cx="102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SVScorer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8296371" y="4788256"/>
            <a:ext cx="552617" cy="652662"/>
            <a:chOff x="6717857" y="3204306"/>
            <a:chExt cx="552617" cy="652662"/>
          </a:xfrm>
        </p:grpSpPr>
        <p:sp>
          <p:nvSpPr>
            <p:cNvPr id="125" name="Folded Corner 124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65413" y="4243506"/>
            <a:ext cx="95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SVTyper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8523540" y="5566161"/>
            <a:ext cx="0" cy="51631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 rot="20007400">
            <a:off x="1857851" y="4530257"/>
            <a:ext cx="82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SLOW!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 rot="20007400">
            <a:off x="7464668" y="4582995"/>
            <a:ext cx="82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SLOW!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035782" y="2294649"/>
            <a:ext cx="7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~2 hr.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542848" y="5141259"/>
            <a:ext cx="84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~30 hr.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433840" y="6416206"/>
            <a:ext cx="84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~12 hr.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32305" y="3208363"/>
            <a:ext cx="84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~12 hr.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388041" y="2407550"/>
            <a:ext cx="84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~12 hr.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305" y="5801071"/>
            <a:ext cx="195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Alternative: filter SNV based </a:t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on CNV from array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7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in </a:t>
            </a:r>
            <a:r>
              <a:rPr lang="en-US" dirty="0" err="1" smtClean="0"/>
              <a:t>pRCC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999"/>
            <a:ext cx="7761111" cy="5072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111" y="2977445"/>
            <a:ext cx="3528816" cy="3231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6594" y="2564360"/>
            <a:ext cx="296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Rank 1(Pearson’s) or 3(Spearman’s) </a:t>
            </a:r>
          </a:p>
          <a:p>
            <a:r>
              <a:rPr lang="en-US" sz="1200" dirty="0" smtClean="0"/>
              <a:t>out of all genes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387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Cox regression on continuous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3" y="1086556"/>
            <a:ext cx="7472662" cy="5867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075" y="1933222"/>
            <a:ext cx="5934925" cy="135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3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Methylation: </a:t>
            </a:r>
            <a:r>
              <a:rPr lang="en-US" dirty="0" smtClean="0"/>
              <a:t>[C&gt;T]G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problems:</a:t>
            </a:r>
          </a:p>
          <a:p>
            <a:pPr lvl="1"/>
            <a:r>
              <a:rPr lang="en-US" dirty="0" smtClean="0"/>
              <a:t>[C&gt;T]G directly result</a:t>
            </a:r>
            <a:r>
              <a:rPr lang="en-US" altLang="zh-CN" dirty="0" smtClean="0"/>
              <a:t>s</a:t>
            </a:r>
            <a:r>
              <a:rPr lang="en-US" dirty="0" smtClean="0"/>
              <a:t> from methylation</a:t>
            </a:r>
          </a:p>
          <a:p>
            <a:pPr lvl="1"/>
            <a:r>
              <a:rPr lang="en-US" dirty="0" smtClean="0"/>
              <a:t>More [C&gt;T]G has functional impact</a:t>
            </a:r>
          </a:p>
          <a:p>
            <a:r>
              <a:rPr lang="en-US" dirty="0" smtClean="0"/>
              <a:t>Two comparisons:</a:t>
            </a:r>
          </a:p>
          <a:p>
            <a:pPr lvl="1"/>
            <a:r>
              <a:rPr lang="en-US" dirty="0" smtClean="0"/>
              <a:t>[C&gt;T]G versus other mutations </a:t>
            </a:r>
          </a:p>
          <a:p>
            <a:pPr lvl="1"/>
            <a:r>
              <a:rPr lang="en-US" dirty="0" smtClean="0"/>
              <a:t>[C&gt;T]G between two methylation groups 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[C&gt;T]G directly result</a:t>
            </a:r>
            <a:r>
              <a:rPr lang="en-US" altLang="zh-CN" dirty="0" smtClean="0"/>
              <a:t>s</a:t>
            </a:r>
            <a:r>
              <a:rPr lang="en-US" dirty="0" smtClean="0"/>
              <a:t> from methylation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195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[C&gt;T]G not enriched around </a:t>
            </a:r>
            <a:r>
              <a:rPr lang="en-US" dirty="0" err="1" smtClean="0"/>
              <a:t>hypermethylated</a:t>
            </a:r>
            <a:r>
              <a:rPr lang="en-US" dirty="0" smtClean="0"/>
              <a:t> probes </a:t>
            </a:r>
            <a:r>
              <a:rPr lang="en-US" dirty="0" smtClean="0">
                <a:sym typeface="Wingdings"/>
              </a:rPr>
              <a:t>                       [done last summer</a:t>
            </a:r>
            <a:r>
              <a:rPr lang="is-IS" dirty="0" smtClean="0">
                <a:sym typeface="Wingdings"/>
              </a:rPr>
              <a:t>…]</a:t>
            </a:r>
            <a:endParaRPr lang="en-US" dirty="0" smtClean="0">
              <a:sym typeface="Wingdings"/>
            </a:endParaRPr>
          </a:p>
          <a:p>
            <a:r>
              <a:rPr lang="en-US" altLang="zh-CN" dirty="0" smtClean="0"/>
              <a:t>Probes around [C&gt;T]G </a:t>
            </a:r>
            <a:r>
              <a:rPr lang="en-US" dirty="0" smtClean="0"/>
              <a:t>not </a:t>
            </a:r>
            <a:r>
              <a:rPr lang="en-US" dirty="0" err="1" smtClean="0"/>
              <a:t>hypermethylated</a:t>
            </a:r>
            <a:r>
              <a:rPr lang="en-US" dirty="0" smtClean="0"/>
              <a:t> probes </a:t>
            </a:r>
            <a:r>
              <a:rPr lang="en-US" dirty="0" smtClean="0">
                <a:sym typeface="Wingdings"/>
              </a:rPr>
              <a:t>			</a:t>
            </a:r>
            <a:endParaRPr lang="en-US" dirty="0" smtClean="0"/>
          </a:p>
          <a:p>
            <a:r>
              <a:rPr lang="en-US" dirty="0" smtClean="0"/>
              <a:t>[C&gt;T]G enriched in </a:t>
            </a:r>
            <a:r>
              <a:rPr lang="en-US" dirty="0" err="1" smtClean="0">
                <a:solidFill>
                  <a:srgbClr val="FF0000"/>
                </a:solidFill>
              </a:rPr>
              <a:t>CpG</a:t>
            </a:r>
            <a:r>
              <a:rPr lang="en-US" dirty="0" smtClean="0">
                <a:solidFill>
                  <a:srgbClr val="FF0000"/>
                </a:solidFill>
              </a:rPr>
              <a:t> island </a:t>
            </a:r>
            <a:r>
              <a:rPr lang="en-US" dirty="0" smtClean="0"/>
              <a:t>(OR=1.22) but p=0.14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3051"/>
          <a:stretch/>
        </p:blipFill>
        <p:spPr>
          <a:xfrm>
            <a:off x="4404377" y="3330221"/>
            <a:ext cx="4282423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1841"/>
          <a:stretch/>
        </p:blipFill>
        <p:spPr>
          <a:xfrm>
            <a:off x="262466" y="3330222"/>
            <a:ext cx="4223659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5333" y="3287889"/>
            <a:ext cx="25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Hypermethylation</a:t>
            </a:r>
            <a:r>
              <a:rPr lang="en-US" dirty="0" smtClean="0"/>
              <a:t> Group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99288" y="3327399"/>
            <a:ext cx="259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methylation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6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CpGIs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CpGIs</a:t>
            </a:r>
            <a:r>
              <a:rPr lang="en-US" dirty="0" smtClean="0"/>
              <a:t> are usually </a:t>
            </a:r>
            <a:r>
              <a:rPr lang="en-US" dirty="0" err="1" smtClean="0"/>
              <a:t>unmethylated</a:t>
            </a:r>
            <a:endParaRPr lang="en-US" dirty="0"/>
          </a:p>
          <a:p>
            <a:r>
              <a:rPr lang="en-US" dirty="0" err="1" smtClean="0"/>
              <a:t>Hypermethylation</a:t>
            </a:r>
            <a:r>
              <a:rPr lang="en-US" dirty="0" smtClean="0"/>
              <a:t> happens mostly in </a:t>
            </a:r>
            <a:r>
              <a:rPr lang="en-US" dirty="0" err="1" smtClean="0"/>
              <a:t>CpGIs</a:t>
            </a:r>
            <a:r>
              <a:rPr lang="en-US" dirty="0" smtClean="0"/>
              <a:t>. The extreme group, is </a:t>
            </a:r>
            <a:r>
              <a:rPr lang="en-US" dirty="0" smtClean="0">
                <a:solidFill>
                  <a:srgbClr val="FF0000"/>
                </a:solidFill>
              </a:rPr>
              <a:t>CI</a:t>
            </a:r>
            <a:r>
              <a:rPr lang="en-US" dirty="0" smtClean="0"/>
              <a:t>MP</a:t>
            </a:r>
          </a:p>
          <a:p>
            <a:r>
              <a:rPr lang="en-US" dirty="0" smtClean="0"/>
              <a:t>We show hyper-</a:t>
            </a:r>
            <a:br>
              <a:rPr lang="en-US" dirty="0" smtClean="0"/>
            </a:br>
            <a:r>
              <a:rPr lang="en-US" dirty="0" smtClean="0"/>
              <a:t>methylation is </a:t>
            </a:r>
            <a:br>
              <a:rPr lang="en-US" dirty="0" smtClean="0"/>
            </a:br>
            <a:r>
              <a:rPr lang="en-US" dirty="0" smtClean="0"/>
              <a:t>largely driven by </a:t>
            </a:r>
            <a:r>
              <a:rPr lang="en-US" dirty="0" err="1" smtClean="0"/>
              <a:t>CpGIs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(OR=1.29, p&lt;0.0001)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574" y="3318808"/>
            <a:ext cx="4111981" cy="34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Methylation: </a:t>
            </a:r>
            <a:r>
              <a:rPr lang="en-US" dirty="0" smtClean="0"/>
              <a:t>[C&gt;T]G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nriched in coding regions (OR=1.54, p=0.0001) but not in non-coding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18" y="2734734"/>
            <a:ext cx="4868882" cy="4193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00" y="2562578"/>
            <a:ext cx="4109718" cy="42954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5042" y="3042359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[C&gt;T]G versus other mutations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0575" y="2507735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[C&gt;T]G between two methylation groups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Battenberg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6" y="1876778"/>
            <a:ext cx="2603838" cy="169384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72444" y="1622778"/>
            <a:ext cx="1213556" cy="1947846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72444" y="1622778"/>
            <a:ext cx="1213557" cy="1947846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3667" y="2060222"/>
            <a:ext cx="395936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Filter SNVs </a:t>
            </a:r>
            <a:r>
              <a:rPr lang="en-US" altLang="zh-CN" dirty="0" smtClean="0"/>
              <a:t>out of CNV regions</a:t>
            </a:r>
          </a:p>
          <a:p>
            <a:r>
              <a:rPr lang="en-US" dirty="0"/>
              <a:t>s</a:t>
            </a:r>
            <a:r>
              <a:rPr lang="en-US" dirty="0" smtClean="0"/>
              <a:t>egment files </a:t>
            </a:r>
            <a:r>
              <a:rPr lang="en-US" altLang="zh-CN" dirty="0" smtClean="0"/>
              <a:t>with log(T/N) &gt; 0.3/&lt; -0.3</a:t>
            </a:r>
          </a:p>
          <a:p>
            <a:endParaRPr lang="en-US" dirty="0"/>
          </a:p>
          <a:p>
            <a:r>
              <a:rPr lang="en-US" dirty="0" smtClean="0"/>
              <a:t>2. Filter SNVs out of K1G SV regions </a:t>
            </a:r>
          </a:p>
          <a:p>
            <a:r>
              <a:rPr lang="en-US" dirty="0" smtClean="0"/>
              <a:t>(maybe I should only consider DEL/DUP)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26937"/>
          <a:stretch/>
        </p:blipFill>
        <p:spPr>
          <a:xfrm>
            <a:off x="7143430" y="3701661"/>
            <a:ext cx="1602254" cy="1787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56" y="3210278"/>
            <a:ext cx="3847786" cy="34219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24778" y="5717444"/>
            <a:ext cx="3998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probably lost one sample, with </a:t>
            </a:r>
            <a:br>
              <a:rPr lang="en-US" dirty="0" smtClean="0"/>
            </a:br>
            <a:r>
              <a:rPr lang="en-US" dirty="0" smtClean="0"/>
              <a:t>extremely low SNV counts and many SVs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5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SV pipeline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72061" y="3060446"/>
            <a:ext cx="655686" cy="1047939"/>
            <a:chOff x="342974" y="4250833"/>
            <a:chExt cx="655686" cy="1047939"/>
          </a:xfrm>
        </p:grpSpPr>
        <p:grpSp>
          <p:nvGrpSpPr>
            <p:cNvPr id="4" name="Group 3"/>
            <p:cNvGrpSpPr/>
            <p:nvPr/>
          </p:nvGrpSpPr>
          <p:grpSpPr>
            <a:xfrm>
              <a:off x="380769" y="4250833"/>
              <a:ext cx="552617" cy="652662"/>
              <a:chOff x="6717857" y="3204306"/>
              <a:chExt cx="552617" cy="652662"/>
            </a:xfrm>
          </p:grpSpPr>
          <p:sp>
            <p:nvSpPr>
              <p:cNvPr id="5" name="Folded Corner 4"/>
              <p:cNvSpPr/>
              <p:nvPr/>
            </p:nvSpPr>
            <p:spPr>
              <a:xfrm>
                <a:off x="6717857" y="3204306"/>
                <a:ext cx="552617" cy="652662"/>
              </a:xfrm>
              <a:prstGeom prst="foldedCorner">
                <a:avLst/>
              </a:prstGeom>
              <a:solidFill>
                <a:srgbClr val="FFFFFF"/>
              </a:solidFill>
              <a:ln w="38100" cmpd="sng">
                <a:solidFill>
                  <a:srgbClr val="1F497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Helvetica"/>
                  <a:cs typeface="Helvetica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H="1">
                <a:off x="6945026" y="3339449"/>
                <a:ext cx="211179" cy="754"/>
              </a:xfrm>
              <a:prstGeom prst="line">
                <a:avLst/>
              </a:prstGeom>
              <a:ln w="19050" cmpd="sng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6945026" y="3434827"/>
                <a:ext cx="211179" cy="754"/>
              </a:xfrm>
              <a:prstGeom prst="line">
                <a:avLst/>
              </a:prstGeom>
              <a:ln w="19050" cmpd="sng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6945026" y="3634635"/>
                <a:ext cx="211179" cy="754"/>
              </a:xfrm>
              <a:prstGeom prst="line">
                <a:avLst/>
              </a:prstGeom>
              <a:ln w="19050" cmpd="sng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6945026" y="3530206"/>
                <a:ext cx="211179" cy="754"/>
              </a:xfrm>
              <a:prstGeom prst="line">
                <a:avLst/>
              </a:prstGeom>
              <a:ln w="19050" cmpd="sng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6816347" y="331734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1F497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Helvetica"/>
                  <a:cs typeface="Helvetica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816347" y="342445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1F497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Helvetica"/>
                  <a:cs typeface="Helvetica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6819671" y="352570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1F497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Helvetica"/>
                  <a:cs typeface="Helvetica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6819671" y="3627482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1F497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Helvetica"/>
                  <a:cs typeface="Helvetica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42974" y="4929440"/>
              <a:ext cx="655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1F497D"/>
                  </a:solidFill>
                </a:rPr>
                <a:t>BAM</a:t>
              </a:r>
              <a:endParaRPr lang="en-US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1" y="2912087"/>
            <a:ext cx="1107996" cy="1278276"/>
            <a:chOff x="1632460" y="1710820"/>
            <a:chExt cx="1107996" cy="1278276"/>
          </a:xfrm>
        </p:grpSpPr>
        <p:grpSp>
          <p:nvGrpSpPr>
            <p:cNvPr id="29" name="Group 28"/>
            <p:cNvGrpSpPr/>
            <p:nvPr/>
          </p:nvGrpSpPr>
          <p:grpSpPr>
            <a:xfrm>
              <a:off x="1731101" y="1710820"/>
              <a:ext cx="696843" cy="944291"/>
              <a:chOff x="1731101" y="1710820"/>
              <a:chExt cx="696843" cy="944291"/>
            </a:xfrm>
          </p:grpSpPr>
          <p:sp>
            <p:nvSpPr>
              <p:cNvPr id="31" name="Can 30"/>
              <p:cNvSpPr>
                <a:spLocks/>
              </p:cNvSpPr>
              <p:nvPr/>
            </p:nvSpPr>
            <p:spPr>
              <a:xfrm>
                <a:off x="1731101" y="2313148"/>
                <a:ext cx="694944" cy="341963"/>
              </a:xfrm>
              <a:prstGeom prst="can">
                <a:avLst/>
              </a:prstGeom>
              <a:solidFill>
                <a:srgbClr val="FFFFFF"/>
              </a:solidFill>
              <a:ln w="28575" cmpd="sng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rgbClr val="1F497D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2" name="Can 31"/>
              <p:cNvSpPr>
                <a:spLocks/>
              </p:cNvSpPr>
              <p:nvPr/>
            </p:nvSpPr>
            <p:spPr>
              <a:xfrm>
                <a:off x="1733000" y="2008479"/>
                <a:ext cx="694944" cy="341963"/>
              </a:xfrm>
              <a:prstGeom prst="can">
                <a:avLst/>
              </a:prstGeom>
              <a:solidFill>
                <a:srgbClr val="FFFFFF"/>
              </a:solidFill>
              <a:ln w="28575" cmpd="sng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rgbClr val="1F497D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Can 32"/>
              <p:cNvSpPr>
                <a:spLocks/>
              </p:cNvSpPr>
              <p:nvPr/>
            </p:nvSpPr>
            <p:spPr>
              <a:xfrm>
                <a:off x="1733000" y="1710820"/>
                <a:ext cx="694944" cy="341963"/>
              </a:xfrm>
              <a:prstGeom prst="can">
                <a:avLst/>
              </a:prstGeom>
              <a:solidFill>
                <a:srgbClr val="FFFFFF"/>
              </a:solidFill>
              <a:ln w="28575" cmpd="sng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rgbClr val="1F497D"/>
                  </a:solidFill>
                  <a:latin typeface="Helvetica"/>
                  <a:cs typeface="Helvetica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632460" y="2681319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Helvetica"/>
                  <a:cs typeface="Helvetica"/>
                </a:rPr>
                <a:t>R</a:t>
              </a:r>
              <a:r>
                <a:rPr lang="en-US" sz="1400" b="1" dirty="0" smtClean="0">
                  <a:solidFill>
                    <a:schemeClr val="tx2"/>
                  </a:solidFill>
                  <a:latin typeface="Helvetica"/>
                  <a:cs typeface="Helvetica"/>
                </a:rPr>
                <a:t>ead pairs</a:t>
              </a:r>
              <a:endParaRPr lang="en-US" sz="1400" b="1" dirty="0">
                <a:solidFill>
                  <a:schemeClr val="tx2"/>
                </a:solidFill>
                <a:latin typeface="Helvetica"/>
                <a:cs typeface="Helvetica"/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2032877" y="3298842"/>
            <a:ext cx="1834444" cy="27899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166571" y="2964636"/>
            <a:ext cx="552617" cy="652662"/>
            <a:chOff x="6717857" y="3204306"/>
            <a:chExt cx="552617" cy="652662"/>
          </a:xfrm>
        </p:grpSpPr>
        <p:sp>
          <p:nvSpPr>
            <p:cNvPr id="39" name="Folded Corner 38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V="1">
            <a:off x="5170046" y="4045069"/>
            <a:ext cx="1072004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798604" y="3047036"/>
            <a:ext cx="1587243" cy="372687"/>
            <a:chOff x="4798604" y="2680150"/>
            <a:chExt cx="1587243" cy="372687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5170046" y="3047361"/>
              <a:ext cx="1114319" cy="547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798604" y="2680150"/>
              <a:ext cx="1587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iscordant </a:t>
              </a:r>
              <a:r>
                <a:rPr lang="en-US" dirty="0" smtClean="0"/>
                <a:t>RPs</a:t>
              </a:r>
              <a:endParaRPr lang="en-US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496932" y="3692912"/>
            <a:ext cx="41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6379124" y="2980163"/>
            <a:ext cx="552617" cy="652662"/>
            <a:chOff x="6717857" y="3204306"/>
            <a:chExt cx="552617" cy="652662"/>
          </a:xfrm>
        </p:grpSpPr>
        <p:sp>
          <p:nvSpPr>
            <p:cNvPr id="55" name="Folded Corner 54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375074" y="3748221"/>
            <a:ext cx="552617" cy="652662"/>
            <a:chOff x="6717857" y="3204306"/>
            <a:chExt cx="552617" cy="652662"/>
          </a:xfrm>
        </p:grpSpPr>
        <p:sp>
          <p:nvSpPr>
            <p:cNvPr id="65" name="Folded Corner 64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 flipV="1">
            <a:off x="7098682" y="3332777"/>
            <a:ext cx="1072004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325060" y="3380969"/>
            <a:ext cx="51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SVs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096035" y="3740511"/>
            <a:ext cx="65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BAM</a:t>
            </a:r>
            <a:endParaRPr lang="en-US" b="1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4522453" y="4195822"/>
            <a:ext cx="0" cy="83058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17875" y="4448093"/>
            <a:ext cx="128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Battenberg</a:t>
            </a:r>
            <a:endParaRPr lang="en-US" i="1" dirty="0">
              <a:solidFill>
                <a:srgbClr val="008000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199490" y="5231251"/>
            <a:ext cx="552617" cy="652662"/>
            <a:chOff x="6717857" y="3204306"/>
            <a:chExt cx="552617" cy="652662"/>
          </a:xfrm>
        </p:grpSpPr>
        <p:sp>
          <p:nvSpPr>
            <p:cNvPr id="84" name="Folded Corner 83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194772" y="5956084"/>
            <a:ext cx="58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CNV</a:t>
            </a:r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2401276" y="4804540"/>
            <a:ext cx="552617" cy="652662"/>
            <a:chOff x="6717857" y="3204306"/>
            <a:chExt cx="552617" cy="652662"/>
          </a:xfrm>
        </p:grpSpPr>
        <p:sp>
          <p:nvSpPr>
            <p:cNvPr id="98" name="Folded Corner 97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379397" y="5490783"/>
            <a:ext cx="57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NV</a:t>
            </a:r>
            <a:endParaRPr lang="en-US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2626546" y="5838382"/>
            <a:ext cx="0" cy="57511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3493321" y="5926098"/>
            <a:ext cx="570679" cy="487402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2333625" y="6397625"/>
            <a:ext cx="12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8000"/>
                </a:solidFill>
              </a:rPr>
              <a:t>WGSPhylo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761830" y="2846777"/>
            <a:ext cx="230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BWA, </a:t>
            </a:r>
            <a:r>
              <a:rPr lang="en-US" dirty="0" err="1" smtClean="0">
                <a:solidFill>
                  <a:srgbClr val="008000"/>
                </a:solidFill>
              </a:rPr>
              <a:t>samtools</a:t>
            </a:r>
            <a:r>
              <a:rPr lang="en-US" dirty="0" smtClean="0">
                <a:solidFill>
                  <a:srgbClr val="008000"/>
                </a:solidFill>
              </a:rPr>
              <a:t>, Picard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69174" y="2678317"/>
            <a:ext cx="813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Lumpy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8282369" y="3031443"/>
            <a:ext cx="552617" cy="652662"/>
            <a:chOff x="6717857" y="3204306"/>
            <a:chExt cx="552617" cy="652662"/>
          </a:xfrm>
        </p:grpSpPr>
        <p:sp>
          <p:nvSpPr>
            <p:cNvPr id="114" name="Folded Corner 113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>
            <a:off x="8509538" y="4060509"/>
            <a:ext cx="0" cy="51631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12090" y="6089207"/>
            <a:ext cx="102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SVScorer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8296371" y="4788256"/>
            <a:ext cx="552617" cy="652662"/>
            <a:chOff x="6717857" y="3204306"/>
            <a:chExt cx="552617" cy="652662"/>
          </a:xfrm>
        </p:grpSpPr>
        <p:sp>
          <p:nvSpPr>
            <p:cNvPr id="125" name="Folded Corner 124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65413" y="4090335"/>
            <a:ext cx="95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SVTyper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8523540" y="5566161"/>
            <a:ext cx="0" cy="51631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5170046" y="2663333"/>
            <a:ext cx="1072004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5450292" y="231309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RD</a:t>
            </a:r>
            <a:endParaRPr lang="en-US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6390838" y="2213529"/>
            <a:ext cx="552617" cy="652662"/>
            <a:chOff x="6717857" y="3204306"/>
            <a:chExt cx="552617" cy="652662"/>
          </a:xfrm>
        </p:grpSpPr>
        <p:sp>
          <p:nvSpPr>
            <p:cNvPr id="138" name="Folded Corner 137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sp>
        <p:nvSpPr>
          <p:cNvPr id="147" name="Rectangle 146"/>
          <p:cNvSpPr/>
          <p:nvPr/>
        </p:nvSpPr>
        <p:spPr>
          <a:xfrm>
            <a:off x="7066821" y="2451179"/>
            <a:ext cx="768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8000"/>
                </a:solidFill>
              </a:rPr>
              <a:t>Delly2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7069174" y="2940943"/>
            <a:ext cx="85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8000"/>
                </a:solidFill>
              </a:rPr>
              <a:t>Hydra?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411049" y="2299963"/>
            <a:ext cx="109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008000"/>
                </a:solidFill>
              </a:rPr>
              <a:t>CNVnator</a:t>
            </a:r>
            <a:endParaRPr lang="en-US" dirty="0" smtClean="0">
              <a:solidFill>
                <a:srgbClr val="008000"/>
              </a:solidFill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1767620" y="4027302"/>
            <a:ext cx="566005" cy="54951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297980" y="2032000"/>
            <a:ext cx="2771194" cy="908943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337024" y="4027302"/>
            <a:ext cx="1291421" cy="549518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6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SV pipeline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72061" y="3060446"/>
            <a:ext cx="655686" cy="1047939"/>
            <a:chOff x="342974" y="4250833"/>
            <a:chExt cx="655686" cy="1047939"/>
          </a:xfrm>
        </p:grpSpPr>
        <p:grpSp>
          <p:nvGrpSpPr>
            <p:cNvPr id="4" name="Group 3"/>
            <p:cNvGrpSpPr/>
            <p:nvPr/>
          </p:nvGrpSpPr>
          <p:grpSpPr>
            <a:xfrm>
              <a:off x="380769" y="4250833"/>
              <a:ext cx="552617" cy="652662"/>
              <a:chOff x="6717857" y="3204306"/>
              <a:chExt cx="552617" cy="652662"/>
            </a:xfrm>
          </p:grpSpPr>
          <p:sp>
            <p:nvSpPr>
              <p:cNvPr id="5" name="Folded Corner 4"/>
              <p:cNvSpPr/>
              <p:nvPr/>
            </p:nvSpPr>
            <p:spPr>
              <a:xfrm>
                <a:off x="6717857" y="3204306"/>
                <a:ext cx="552617" cy="652662"/>
              </a:xfrm>
              <a:prstGeom prst="foldedCorner">
                <a:avLst/>
              </a:prstGeom>
              <a:solidFill>
                <a:srgbClr val="FFFFFF"/>
              </a:solidFill>
              <a:ln w="38100" cmpd="sng">
                <a:solidFill>
                  <a:srgbClr val="1F497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Helvetica"/>
                  <a:cs typeface="Helvetica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H="1">
                <a:off x="6945026" y="3339449"/>
                <a:ext cx="211179" cy="754"/>
              </a:xfrm>
              <a:prstGeom prst="line">
                <a:avLst/>
              </a:prstGeom>
              <a:ln w="19050" cmpd="sng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6945026" y="3434827"/>
                <a:ext cx="211179" cy="754"/>
              </a:xfrm>
              <a:prstGeom prst="line">
                <a:avLst/>
              </a:prstGeom>
              <a:ln w="19050" cmpd="sng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6945026" y="3634635"/>
                <a:ext cx="211179" cy="754"/>
              </a:xfrm>
              <a:prstGeom prst="line">
                <a:avLst/>
              </a:prstGeom>
              <a:ln w="19050" cmpd="sng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6945026" y="3530206"/>
                <a:ext cx="211179" cy="754"/>
              </a:xfrm>
              <a:prstGeom prst="line">
                <a:avLst/>
              </a:prstGeom>
              <a:ln w="19050" cmpd="sng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6816347" y="331734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1F497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Helvetica"/>
                  <a:cs typeface="Helvetica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816347" y="342445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1F497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Helvetica"/>
                  <a:cs typeface="Helvetica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6819671" y="352570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1F497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Helvetica"/>
                  <a:cs typeface="Helvetica"/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6819671" y="3627482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1F497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Helvetica"/>
                  <a:cs typeface="Helvetica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42974" y="4929440"/>
              <a:ext cx="655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1F497D"/>
                  </a:solidFill>
                </a:rPr>
                <a:t>BAM</a:t>
              </a:r>
              <a:endParaRPr lang="en-US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1" y="2912087"/>
            <a:ext cx="1107996" cy="1278276"/>
            <a:chOff x="1632460" y="1710820"/>
            <a:chExt cx="1107996" cy="1278276"/>
          </a:xfrm>
        </p:grpSpPr>
        <p:grpSp>
          <p:nvGrpSpPr>
            <p:cNvPr id="29" name="Group 28"/>
            <p:cNvGrpSpPr/>
            <p:nvPr/>
          </p:nvGrpSpPr>
          <p:grpSpPr>
            <a:xfrm>
              <a:off x="1731101" y="1710820"/>
              <a:ext cx="696843" cy="944291"/>
              <a:chOff x="1731101" y="1710820"/>
              <a:chExt cx="696843" cy="944291"/>
            </a:xfrm>
          </p:grpSpPr>
          <p:sp>
            <p:nvSpPr>
              <p:cNvPr id="31" name="Can 30"/>
              <p:cNvSpPr>
                <a:spLocks/>
              </p:cNvSpPr>
              <p:nvPr/>
            </p:nvSpPr>
            <p:spPr>
              <a:xfrm>
                <a:off x="1731101" y="2313148"/>
                <a:ext cx="694944" cy="341963"/>
              </a:xfrm>
              <a:prstGeom prst="can">
                <a:avLst/>
              </a:prstGeom>
              <a:solidFill>
                <a:srgbClr val="FFFFFF"/>
              </a:solidFill>
              <a:ln w="28575" cmpd="sng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rgbClr val="1F497D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2" name="Can 31"/>
              <p:cNvSpPr>
                <a:spLocks/>
              </p:cNvSpPr>
              <p:nvPr/>
            </p:nvSpPr>
            <p:spPr>
              <a:xfrm>
                <a:off x="1733000" y="2008479"/>
                <a:ext cx="694944" cy="341963"/>
              </a:xfrm>
              <a:prstGeom prst="can">
                <a:avLst/>
              </a:prstGeom>
              <a:solidFill>
                <a:srgbClr val="FFFFFF"/>
              </a:solidFill>
              <a:ln w="28575" cmpd="sng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rgbClr val="1F497D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Can 32"/>
              <p:cNvSpPr>
                <a:spLocks/>
              </p:cNvSpPr>
              <p:nvPr/>
            </p:nvSpPr>
            <p:spPr>
              <a:xfrm>
                <a:off x="1733000" y="1710820"/>
                <a:ext cx="694944" cy="341963"/>
              </a:xfrm>
              <a:prstGeom prst="can">
                <a:avLst/>
              </a:prstGeom>
              <a:solidFill>
                <a:srgbClr val="FFFFFF"/>
              </a:solidFill>
              <a:ln w="28575" cmpd="sng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rgbClr val="1F497D"/>
                  </a:solidFill>
                  <a:latin typeface="Helvetica"/>
                  <a:cs typeface="Helvetica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632460" y="2681319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Helvetica"/>
                  <a:cs typeface="Helvetica"/>
                </a:rPr>
                <a:t>R</a:t>
              </a:r>
              <a:r>
                <a:rPr lang="en-US" sz="1400" b="1" dirty="0" smtClean="0">
                  <a:solidFill>
                    <a:schemeClr val="tx2"/>
                  </a:solidFill>
                  <a:latin typeface="Helvetica"/>
                  <a:cs typeface="Helvetica"/>
                </a:rPr>
                <a:t>ead pairs</a:t>
              </a:r>
              <a:endParaRPr lang="en-US" sz="1400" b="1" dirty="0">
                <a:solidFill>
                  <a:schemeClr val="tx2"/>
                </a:solidFill>
                <a:latin typeface="Helvetica"/>
                <a:cs typeface="Helvetica"/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2032877" y="3298842"/>
            <a:ext cx="1834444" cy="27899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166571" y="2964636"/>
            <a:ext cx="552617" cy="652662"/>
            <a:chOff x="6717857" y="3204306"/>
            <a:chExt cx="552617" cy="652662"/>
          </a:xfrm>
        </p:grpSpPr>
        <p:sp>
          <p:nvSpPr>
            <p:cNvPr id="39" name="Folded Corner 38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V="1">
            <a:off x="5170046" y="4045069"/>
            <a:ext cx="1072004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798604" y="3047036"/>
            <a:ext cx="1587243" cy="372687"/>
            <a:chOff x="4798604" y="2680150"/>
            <a:chExt cx="1587243" cy="372687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5170046" y="3047361"/>
              <a:ext cx="1114319" cy="547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798604" y="2680150"/>
              <a:ext cx="1587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iscordant </a:t>
              </a:r>
              <a:r>
                <a:rPr lang="en-US" dirty="0" smtClean="0"/>
                <a:t>RPs</a:t>
              </a:r>
              <a:endParaRPr lang="en-US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496932" y="3692912"/>
            <a:ext cx="41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6379124" y="2980163"/>
            <a:ext cx="552617" cy="652662"/>
            <a:chOff x="6717857" y="3204306"/>
            <a:chExt cx="552617" cy="652662"/>
          </a:xfrm>
        </p:grpSpPr>
        <p:sp>
          <p:nvSpPr>
            <p:cNvPr id="55" name="Folded Corner 54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375074" y="3748221"/>
            <a:ext cx="552617" cy="652662"/>
            <a:chOff x="6717857" y="3204306"/>
            <a:chExt cx="552617" cy="652662"/>
          </a:xfrm>
        </p:grpSpPr>
        <p:sp>
          <p:nvSpPr>
            <p:cNvPr id="65" name="Folded Corner 64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 flipV="1">
            <a:off x="7098682" y="3332777"/>
            <a:ext cx="1072004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325060" y="3380969"/>
            <a:ext cx="51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SVs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096035" y="3740511"/>
            <a:ext cx="65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BAM</a:t>
            </a:r>
            <a:endParaRPr lang="en-US" b="1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4522453" y="4195822"/>
            <a:ext cx="0" cy="83058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17875" y="4448093"/>
            <a:ext cx="128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Battenberg</a:t>
            </a:r>
            <a:endParaRPr lang="en-US" i="1" dirty="0">
              <a:solidFill>
                <a:srgbClr val="008000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199490" y="5231251"/>
            <a:ext cx="552617" cy="652662"/>
            <a:chOff x="6717857" y="3204306"/>
            <a:chExt cx="552617" cy="652662"/>
          </a:xfrm>
        </p:grpSpPr>
        <p:sp>
          <p:nvSpPr>
            <p:cNvPr id="84" name="Folded Corner 83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194772" y="5956084"/>
            <a:ext cx="58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CNV</a:t>
            </a:r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2401276" y="4804540"/>
            <a:ext cx="552617" cy="652662"/>
            <a:chOff x="6717857" y="3204306"/>
            <a:chExt cx="552617" cy="652662"/>
          </a:xfrm>
        </p:grpSpPr>
        <p:sp>
          <p:nvSpPr>
            <p:cNvPr id="98" name="Folded Corner 97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379397" y="5490783"/>
            <a:ext cx="57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NV</a:t>
            </a:r>
            <a:endParaRPr lang="en-US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2626546" y="5838382"/>
            <a:ext cx="0" cy="57511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3493321" y="5926098"/>
            <a:ext cx="570679" cy="487402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2333625" y="6397625"/>
            <a:ext cx="12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8000"/>
                </a:solidFill>
              </a:rPr>
              <a:t>WGSPhylo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98947" y="2908534"/>
            <a:ext cx="813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Lumpy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8282369" y="3031443"/>
            <a:ext cx="552617" cy="652662"/>
            <a:chOff x="6717857" y="3204306"/>
            <a:chExt cx="552617" cy="652662"/>
          </a:xfrm>
        </p:grpSpPr>
        <p:sp>
          <p:nvSpPr>
            <p:cNvPr id="114" name="Folded Corner 113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>
            <a:off x="8509538" y="4060508"/>
            <a:ext cx="0" cy="63518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12090" y="6089207"/>
            <a:ext cx="102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SVScorer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8296371" y="4788256"/>
            <a:ext cx="552617" cy="652662"/>
            <a:chOff x="6717857" y="3204306"/>
            <a:chExt cx="552617" cy="652662"/>
          </a:xfrm>
        </p:grpSpPr>
        <p:sp>
          <p:nvSpPr>
            <p:cNvPr id="125" name="Folded Corner 124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65413" y="4090335"/>
            <a:ext cx="95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SVTyper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8523540" y="5566161"/>
            <a:ext cx="0" cy="51631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5170046" y="2663333"/>
            <a:ext cx="1072004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5450292" y="231309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RD</a:t>
            </a:r>
            <a:endParaRPr lang="en-US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6390838" y="2213529"/>
            <a:ext cx="552617" cy="652662"/>
            <a:chOff x="6717857" y="3204306"/>
            <a:chExt cx="552617" cy="652662"/>
          </a:xfrm>
        </p:grpSpPr>
        <p:sp>
          <p:nvSpPr>
            <p:cNvPr id="138" name="Folded Corner 137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sp>
        <p:nvSpPr>
          <p:cNvPr id="149" name="Rectangle 148"/>
          <p:cNvSpPr/>
          <p:nvPr/>
        </p:nvSpPr>
        <p:spPr>
          <a:xfrm>
            <a:off x="4411049" y="2299963"/>
            <a:ext cx="109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008000"/>
                </a:solidFill>
              </a:rPr>
              <a:t>CNVnator</a:t>
            </a:r>
            <a:endParaRPr lang="en-US" dirty="0" smtClean="0">
              <a:solidFill>
                <a:srgbClr val="008000"/>
              </a:solidFill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1767620" y="4027302"/>
            <a:ext cx="566005" cy="54951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813422" y="1422943"/>
            <a:ext cx="190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WUSTL: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Speedseq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222" y="2032000"/>
            <a:ext cx="9034989" cy="242766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618007" y="4448093"/>
            <a:ext cx="2445204" cy="231886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Arrow Connector 151"/>
          <p:cNvCxnSpPr/>
          <p:nvPr/>
        </p:nvCxnSpPr>
        <p:spPr>
          <a:xfrm flipV="1">
            <a:off x="7098682" y="3617298"/>
            <a:ext cx="1072004" cy="457579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7198947" y="2580644"/>
            <a:ext cx="971739" cy="383992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70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1.2. SV pipelines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LUMPY</a:t>
            </a:r>
            <a:r>
              <a:rPr lang="en-US" dirty="0" smtClean="0"/>
              <a:t> discovers </a:t>
            </a:r>
            <a:r>
              <a:rPr lang="en-US" dirty="0" err="1" smtClean="0"/>
              <a:t>bkpt</a:t>
            </a:r>
            <a:r>
              <a:rPr lang="en-US" dirty="0" smtClean="0"/>
              <a:t> w/ prob. distribution</a:t>
            </a:r>
          </a:p>
          <a:p>
            <a:pPr lvl="1"/>
            <a:r>
              <a:rPr lang="en-US" dirty="0" smtClean="0"/>
              <a:t>PR, SR; DP optional (</a:t>
            </a:r>
            <a:r>
              <a:rPr lang="en-US" dirty="0" err="1" smtClean="0"/>
              <a:t>CNVnator</a:t>
            </a:r>
            <a:r>
              <a:rPr lang="en-US" dirty="0"/>
              <a:t> </a:t>
            </a:r>
            <a:r>
              <a:rPr lang="en-US" dirty="0" smtClean="0"/>
              <a:t>on T/N pairs?)</a:t>
            </a:r>
          </a:p>
          <a:p>
            <a:r>
              <a:rPr lang="en-US" b="1" dirty="0" err="1" smtClean="0"/>
              <a:t>SVTyper</a:t>
            </a:r>
            <a:r>
              <a:rPr lang="en-US" dirty="0" smtClean="0"/>
              <a:t> genotypes samples (shaky) </a:t>
            </a:r>
          </a:p>
          <a:p>
            <a:r>
              <a:rPr lang="en-US" b="1" dirty="0" err="1" smtClean="0"/>
              <a:t>SVScore</a:t>
            </a:r>
            <a:r>
              <a:rPr lang="en-US" dirty="0" smtClean="0"/>
              <a:t> evaluates SVs</a:t>
            </a:r>
          </a:p>
          <a:p>
            <a:pPr lvl="1"/>
            <a:r>
              <a:rPr lang="en-US" dirty="0" smtClean="0"/>
              <a:t>Bkpt. score: CADD, prob. </a:t>
            </a:r>
            <a:r>
              <a:rPr lang="en-US" dirty="0"/>
              <a:t>d</a:t>
            </a:r>
            <a:r>
              <a:rPr lang="en-US" dirty="0" smtClean="0"/>
              <a:t>istribution normalized</a:t>
            </a:r>
          </a:p>
          <a:p>
            <a:pPr lvl="1"/>
            <a:r>
              <a:rPr lang="en-US" dirty="0" smtClean="0"/>
              <a:t>Spanning score: engulfing score</a:t>
            </a:r>
            <a:r>
              <a:rPr lang="is-IS" dirty="0" smtClean="0"/>
              <a:t>….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6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1.2. SV pipelines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296277" y="2551891"/>
            <a:ext cx="1641231" cy="1092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20436" y="2184777"/>
            <a:ext cx="552617" cy="652662"/>
            <a:chOff x="6717857" y="3204306"/>
            <a:chExt cx="552617" cy="652662"/>
          </a:xfrm>
        </p:grpSpPr>
        <p:sp>
          <p:nvSpPr>
            <p:cNvPr id="32" name="Folded Corner 31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0" y="2891557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Lumpy Discovery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296277" y="2182559"/>
            <a:ext cx="130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Pre-filtering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3098725" y="2182559"/>
            <a:ext cx="552617" cy="652662"/>
            <a:chOff x="6717857" y="3204306"/>
            <a:chExt cx="552617" cy="652662"/>
          </a:xfrm>
        </p:grpSpPr>
        <p:sp>
          <p:nvSpPr>
            <p:cNvPr id="47" name="Folded Corner 46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449439" y="2507340"/>
            <a:ext cx="11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1KGP3 SV</a:t>
            </a:r>
            <a:endParaRPr lang="en-US" i="1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3867321" y="2503953"/>
            <a:ext cx="1212679" cy="1810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67321" y="2142099"/>
            <a:ext cx="95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SVTyper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5198459" y="2049411"/>
            <a:ext cx="552617" cy="652662"/>
            <a:chOff x="6717857" y="3204306"/>
            <a:chExt cx="552617" cy="652662"/>
          </a:xfrm>
        </p:grpSpPr>
        <p:sp>
          <p:nvSpPr>
            <p:cNvPr id="62" name="Folded Corner 61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350859" y="2201811"/>
            <a:ext cx="552617" cy="652662"/>
            <a:chOff x="6717857" y="3204306"/>
            <a:chExt cx="552617" cy="652662"/>
          </a:xfrm>
        </p:grpSpPr>
        <p:sp>
          <p:nvSpPr>
            <p:cNvPr id="72" name="Folded Corner 71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cxnSp>
        <p:nvCxnSpPr>
          <p:cNvPr id="81" name="Straight Arrow Connector 80"/>
          <p:cNvCxnSpPr/>
          <p:nvPr/>
        </p:nvCxnSpPr>
        <p:spPr>
          <a:xfrm flipV="1">
            <a:off x="6136388" y="2486629"/>
            <a:ext cx="1212679" cy="1810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136388" y="2089019"/>
            <a:ext cx="139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Post-filtering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119097" y="2552983"/>
            <a:ext cx="1148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Tumor: 1/0 or 1/1</a:t>
            </a:r>
          </a:p>
          <a:p>
            <a:r>
              <a:rPr lang="en-US" sz="1000" i="1" dirty="0" smtClean="0"/>
              <a:t>&amp;&amp; Normal: 0/0</a:t>
            </a:r>
            <a:endParaRPr lang="en-US" sz="1000" i="1" dirty="0"/>
          </a:p>
        </p:txBody>
      </p:sp>
      <p:grpSp>
        <p:nvGrpSpPr>
          <p:cNvPr id="84" name="Group 83"/>
          <p:cNvGrpSpPr/>
          <p:nvPr/>
        </p:nvGrpSpPr>
        <p:grpSpPr>
          <a:xfrm>
            <a:off x="7676370" y="2170445"/>
            <a:ext cx="552617" cy="652662"/>
            <a:chOff x="6717857" y="3204306"/>
            <a:chExt cx="552617" cy="652662"/>
          </a:xfrm>
        </p:grpSpPr>
        <p:sp>
          <p:nvSpPr>
            <p:cNvPr id="85" name="Folded Corner 84"/>
            <p:cNvSpPr/>
            <p:nvPr/>
          </p:nvSpPr>
          <p:spPr>
            <a:xfrm>
              <a:off x="6717857" y="3204306"/>
              <a:ext cx="552617" cy="652662"/>
            </a:xfrm>
            <a:prstGeom prst="foldedCorner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H="1">
              <a:off x="6945026" y="3339449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945026" y="3434827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6945026" y="3634635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6945026" y="3530206"/>
              <a:ext cx="211179" cy="754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6816347" y="33173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6816347" y="34244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819671" y="35257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6819671" y="362748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Helvetica"/>
                <a:cs typeface="Helvetica"/>
              </a:endParaRPr>
            </a:p>
          </p:txBody>
        </p:sp>
      </p:grpSp>
      <p:graphicFrame>
        <p:nvGraphicFramePr>
          <p:cNvPr id="94" name="Chart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119326"/>
              </p:ext>
            </p:extLst>
          </p:nvPr>
        </p:nvGraphicFramePr>
        <p:xfrm>
          <a:off x="0" y="3880556"/>
          <a:ext cx="4188976" cy="2631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6" name="Chart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414016"/>
              </p:ext>
            </p:extLst>
          </p:nvPr>
        </p:nvGraphicFramePr>
        <p:xfrm>
          <a:off x="3867321" y="3260889"/>
          <a:ext cx="5384752" cy="362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416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36 samples: &lt;500 (avg. 364)</a:t>
            </a:r>
          </a:p>
          <a:p>
            <a:r>
              <a:rPr lang="en-US" dirty="0" smtClean="0"/>
              <a:t>One outlier with &gt;1,000</a:t>
            </a:r>
            <a:r>
              <a:rPr lang="is-IS" dirty="0" smtClean="0"/>
              <a:t>….problems with GT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69" t="12092" b="6569"/>
          <a:stretch/>
        </p:blipFill>
        <p:spPr>
          <a:xfrm>
            <a:off x="1502381" y="3314765"/>
            <a:ext cx="3639788" cy="3066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2080" y="3392212"/>
            <a:ext cx="1650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100: 576(4.4%)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72925" y="4391468"/>
            <a:ext cx="3119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 90%   95%   98% </a:t>
            </a:r>
          </a:p>
          <a:p>
            <a:r>
              <a:rPr lang="ro-RO" dirty="0" smtClean="0"/>
              <a:t>22.58 38.80 45.50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0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NEAT1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Aim: reviewers wants more analyses on NEAT1</a:t>
            </a:r>
          </a:p>
          <a:p>
            <a:pPr lvl="1"/>
            <a:r>
              <a:rPr lang="en-US" dirty="0" smtClean="0"/>
              <a:t>Hotspots in NEAT1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ssociated with high exp. &amp; survival</a:t>
            </a:r>
          </a:p>
          <a:p>
            <a:endParaRPr lang="en-US" dirty="0"/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NEAT1 exp. not correlate with survival in </a:t>
            </a:r>
            <a:r>
              <a:rPr lang="en-US" dirty="0" err="1" smtClean="0"/>
              <a:t>pRCC</a:t>
            </a:r>
            <a:r>
              <a:rPr lang="en-US" dirty="0" smtClean="0"/>
              <a:t> but in </a:t>
            </a:r>
            <a:r>
              <a:rPr lang="en-US" dirty="0" err="1" smtClean="0"/>
              <a:t>ccRCC</a:t>
            </a:r>
            <a:endParaRPr lang="en-US" dirty="0" smtClean="0"/>
          </a:p>
          <a:p>
            <a:pPr lvl="1"/>
            <a:r>
              <a:rPr lang="en-US" dirty="0" smtClean="0"/>
              <a:t>NEAT1 co-exp. </a:t>
            </a:r>
            <a:r>
              <a:rPr lang="en-US" dirty="0"/>
              <a:t>w</a:t>
            </a:r>
            <a:r>
              <a:rPr lang="en-US" dirty="0" smtClean="0"/>
              <a:t>ith MALAT1 in </a:t>
            </a:r>
            <a:r>
              <a:rPr lang="en-US" dirty="0" err="1" smtClean="0"/>
              <a:t>pRCC</a:t>
            </a:r>
            <a:r>
              <a:rPr lang="en-US" dirty="0" smtClean="0"/>
              <a:t> &amp; </a:t>
            </a:r>
            <a:r>
              <a:rPr lang="en-US" dirty="0" err="1" smtClean="0"/>
              <a:t>ccRCC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6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NEAT1 in </a:t>
            </a:r>
            <a:r>
              <a:rPr lang="en-US" dirty="0" err="1" smtClean="0"/>
              <a:t>ccRCC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6.6% (31/469) overexpression (z-score&gt;2)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78832"/>
            <a:ext cx="6663838" cy="4592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265" y="3256858"/>
            <a:ext cx="3431333" cy="3601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1888" y="2795193"/>
            <a:ext cx="296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Rank 1(Pearson’s) or 4(Spearman’s) </a:t>
            </a:r>
          </a:p>
          <a:p>
            <a:r>
              <a:rPr lang="en-US" sz="1200" dirty="0" smtClean="0"/>
              <a:t>out of all genes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943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603</Words>
  <Application>Microsoft Macintosh PowerPoint</Application>
  <PresentationFormat>On-screen Show (4:3)</PresentationFormat>
  <Paragraphs>141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1. SV pipeline</vt:lpstr>
      <vt:lpstr>Alternatives to Battenberg</vt:lpstr>
      <vt:lpstr>1. SV pipeline</vt:lpstr>
      <vt:lpstr>1. SV pipeline</vt:lpstr>
      <vt:lpstr>1.2. SV pipelines</vt:lpstr>
      <vt:lpstr>1.2. SV pipelines</vt:lpstr>
      <vt:lpstr>SV results</vt:lpstr>
      <vt:lpstr>2. NEAT1</vt:lpstr>
      <vt:lpstr>NEAT1 in ccRCC</vt:lpstr>
      <vt:lpstr>Not in pRCC</vt:lpstr>
      <vt:lpstr>Cox regression on continuous…</vt:lpstr>
      <vt:lpstr>3. Methylation: [C&gt;T]G </vt:lpstr>
      <vt:lpstr>[C&gt;T]G directly results from methylation</vt:lpstr>
      <vt:lpstr>Why CpGIs</vt:lpstr>
      <vt:lpstr>3. Methylation: [C&gt;T]G </vt:lpstr>
    </vt:vector>
  </TitlesOfParts>
  <Company>Yale 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SV pipeline</dc:title>
  <dc:creator>Shantao</dc:creator>
  <cp:lastModifiedBy>Shantao</cp:lastModifiedBy>
  <cp:revision>18</cp:revision>
  <dcterms:created xsi:type="dcterms:W3CDTF">2017-01-24T20:58:28Z</dcterms:created>
  <dcterms:modified xsi:type="dcterms:W3CDTF">2017-01-25T14:58:42Z</dcterms:modified>
</cp:coreProperties>
</file>