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9" r:id="rId2"/>
    <p:sldId id="261" r:id="rId3"/>
    <p:sldId id="257" r:id="rId4"/>
    <p:sldId id="258" r:id="rId5"/>
    <p:sldId id="256" r:id="rId6"/>
    <p:sldId id="260" r:id="rId7"/>
    <p:sldId id="264" r:id="rId8"/>
    <p:sldId id="262" r:id="rId9"/>
    <p:sldId id="265" r:id="rId10"/>
    <p:sldId id="266" r:id="rId11"/>
    <p:sldId id="267" r:id="rId12"/>
    <p:sldId id="268" r:id="rId13"/>
    <p:sldId id="270" r:id="rId14"/>
    <p:sldId id="269"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6" d="100"/>
          <a:sy n="126" d="100"/>
        </p:scale>
        <p:origin x="-1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eo:Downloads:Signat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Leo:Downloads:PaperE:Figures:Signature_change_clon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Leo:Downloads:PaperE:Signatures_Anal:005:787_all_sigsanal_clpar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Leo:Downloads:PaperE:1_22:Signatures_Com:all_Signatures_Com_clpar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v>Female Reproductive</c:v>
          </c:tx>
          <c:invertIfNegative val="0"/>
          <c:cat>
            <c:strLit>
              <c:ptCount val="1"/>
              <c:pt idx="0">
                <c:v>_x0011_Change in Entropy</c:v>
              </c:pt>
            </c:strLit>
          </c:cat>
          <c:val>
            <c:numRef>
              <c:f>CLones!$B$46</c:f>
              <c:numCache>
                <c:formatCode>General</c:formatCode>
                <c:ptCount val="1"/>
                <c:pt idx="0">
                  <c:v>-0.00682690373104053</c:v>
                </c:pt>
              </c:numCache>
            </c:numRef>
          </c:val>
        </c:ser>
        <c:ser>
          <c:idx val="1"/>
          <c:order val="1"/>
          <c:tx>
            <c:v>Sarcoma</c:v>
          </c:tx>
          <c:invertIfNegative val="0"/>
          <c:cat>
            <c:strLit>
              <c:ptCount val="1"/>
              <c:pt idx="0">
                <c:v>_x0011_Change in Entropy</c:v>
              </c:pt>
            </c:strLit>
          </c:cat>
          <c:val>
            <c:numRef>
              <c:f>CLones!$D$11</c:f>
              <c:numCache>
                <c:formatCode>General</c:formatCode>
                <c:ptCount val="1"/>
                <c:pt idx="0">
                  <c:v>0.0147384299800044</c:v>
                </c:pt>
              </c:numCache>
            </c:numRef>
          </c:val>
        </c:ser>
        <c:ser>
          <c:idx val="2"/>
          <c:order val="2"/>
          <c:tx>
            <c:v>Kidney</c:v>
          </c:tx>
          <c:invertIfNegative val="0"/>
          <c:cat>
            <c:strLit>
              <c:ptCount val="1"/>
              <c:pt idx="0">
                <c:v>_x0011_Change in Entropy</c:v>
              </c:pt>
            </c:strLit>
          </c:cat>
          <c:val>
            <c:numRef>
              <c:f>CLones!$H$38</c:f>
              <c:numCache>
                <c:formatCode>General</c:formatCode>
                <c:ptCount val="1"/>
                <c:pt idx="0">
                  <c:v>-0.0140634267998682</c:v>
                </c:pt>
              </c:numCache>
            </c:numRef>
          </c:val>
        </c:ser>
        <c:ser>
          <c:idx val="3"/>
          <c:order val="3"/>
          <c:tx>
            <c:v>Lymph</c:v>
          </c:tx>
          <c:invertIfNegative val="0"/>
          <c:cat>
            <c:strLit>
              <c:ptCount val="1"/>
              <c:pt idx="0">
                <c:v>_x0011_Change in Entropy</c:v>
              </c:pt>
            </c:strLit>
          </c:cat>
          <c:val>
            <c:numRef>
              <c:f>CLones!$J$43</c:f>
              <c:numCache>
                <c:formatCode>General</c:formatCode>
                <c:ptCount val="1"/>
                <c:pt idx="0">
                  <c:v>0.00629344367657781</c:v>
                </c:pt>
              </c:numCache>
            </c:numRef>
          </c:val>
        </c:ser>
        <c:ser>
          <c:idx val="4"/>
          <c:order val="4"/>
          <c:tx>
            <c:v>Carcinoma</c:v>
          </c:tx>
          <c:invertIfNegative val="0"/>
          <c:cat>
            <c:strLit>
              <c:ptCount val="1"/>
              <c:pt idx="0">
                <c:v>_x0011_Change in Entropy</c:v>
              </c:pt>
            </c:strLit>
          </c:cat>
          <c:val>
            <c:numRef>
              <c:f>CLones!$L$56</c:f>
              <c:numCache>
                <c:formatCode>General</c:formatCode>
                <c:ptCount val="1"/>
                <c:pt idx="0">
                  <c:v>-0.0182960963942204</c:v>
                </c:pt>
              </c:numCache>
            </c:numRef>
          </c:val>
        </c:ser>
        <c:ser>
          <c:idx val="5"/>
          <c:order val="5"/>
          <c:tx>
            <c:v>Glioma</c:v>
          </c:tx>
          <c:invertIfNegative val="0"/>
          <c:cat>
            <c:strLit>
              <c:ptCount val="1"/>
              <c:pt idx="0">
                <c:v>_x0011_Change in Entropy</c:v>
              </c:pt>
            </c:strLit>
          </c:cat>
          <c:val>
            <c:numRef>
              <c:f>CLones!$N$23</c:f>
              <c:numCache>
                <c:formatCode>General</c:formatCode>
                <c:ptCount val="1"/>
                <c:pt idx="0">
                  <c:v>0.0117526854376695</c:v>
                </c:pt>
              </c:numCache>
            </c:numRef>
          </c:val>
        </c:ser>
        <c:ser>
          <c:idx val="6"/>
          <c:order val="6"/>
          <c:tx>
            <c:v>CNS</c:v>
          </c:tx>
          <c:invertIfNegative val="0"/>
          <c:cat>
            <c:strLit>
              <c:ptCount val="1"/>
              <c:pt idx="0">
                <c:v>_x0011_Change in Entropy</c:v>
              </c:pt>
            </c:strLit>
          </c:cat>
          <c:val>
            <c:numRef>
              <c:f>CLones!$P$24</c:f>
              <c:numCache>
                <c:formatCode>General</c:formatCode>
                <c:ptCount val="1"/>
                <c:pt idx="0">
                  <c:v>0.00565418351297669</c:v>
                </c:pt>
              </c:numCache>
            </c:numRef>
          </c:val>
        </c:ser>
        <c:ser>
          <c:idx val="7"/>
          <c:order val="7"/>
          <c:tx>
            <c:v>Squamous</c:v>
          </c:tx>
          <c:invertIfNegative val="0"/>
          <c:cat>
            <c:strLit>
              <c:ptCount val="1"/>
              <c:pt idx="0">
                <c:v>_x0011_Change in Entropy</c:v>
              </c:pt>
            </c:strLit>
          </c:cat>
          <c:val>
            <c:numRef>
              <c:f>CLones!$R$24</c:f>
              <c:numCache>
                <c:formatCode>General</c:formatCode>
                <c:ptCount val="1"/>
                <c:pt idx="0">
                  <c:v>-0.0127872415292908</c:v>
                </c:pt>
              </c:numCache>
            </c:numRef>
          </c:val>
        </c:ser>
        <c:ser>
          <c:idx val="8"/>
          <c:order val="8"/>
          <c:tx>
            <c:v>Digestive</c:v>
          </c:tx>
          <c:invertIfNegative val="0"/>
          <c:cat>
            <c:strLit>
              <c:ptCount val="1"/>
              <c:pt idx="0">
                <c:v>_x0011_Change in Entropy</c:v>
              </c:pt>
            </c:strLit>
          </c:cat>
          <c:val>
            <c:numRef>
              <c:f>CLones!$F$132</c:f>
              <c:numCache>
                <c:formatCode>General</c:formatCode>
                <c:ptCount val="1"/>
                <c:pt idx="0">
                  <c:v>-0.0135595824499275</c:v>
                </c:pt>
              </c:numCache>
            </c:numRef>
          </c:val>
        </c:ser>
        <c:dLbls>
          <c:showLegendKey val="0"/>
          <c:showVal val="0"/>
          <c:showCatName val="0"/>
          <c:showSerName val="0"/>
          <c:showPercent val="0"/>
          <c:showBubbleSize val="0"/>
        </c:dLbls>
        <c:gapWidth val="150"/>
        <c:overlap val="-50"/>
        <c:axId val="-2123910072"/>
        <c:axId val="-2103029672"/>
      </c:barChart>
      <c:catAx>
        <c:axId val="-2123910072"/>
        <c:scaling>
          <c:orientation val="minMax"/>
        </c:scaling>
        <c:delete val="1"/>
        <c:axPos val="b"/>
        <c:majorTickMark val="out"/>
        <c:minorTickMark val="none"/>
        <c:tickLblPos val="nextTo"/>
        <c:crossAx val="-2103029672"/>
        <c:crosses val="autoZero"/>
        <c:auto val="1"/>
        <c:lblAlgn val="ctr"/>
        <c:lblOffset val="100"/>
        <c:noMultiLvlLbl val="0"/>
      </c:catAx>
      <c:valAx>
        <c:axId val="-2103029672"/>
        <c:scaling>
          <c:orientation val="minMax"/>
        </c:scaling>
        <c:delete val="0"/>
        <c:axPos val="l"/>
        <c:majorGridlines/>
        <c:numFmt formatCode="General" sourceLinked="1"/>
        <c:majorTickMark val="out"/>
        <c:minorTickMark val="none"/>
        <c:tickLblPos val="nextTo"/>
        <c:txPr>
          <a:bodyPr/>
          <a:lstStyle/>
          <a:p>
            <a:pPr>
              <a:defRPr>
                <a:latin typeface="Arial"/>
              </a:defRPr>
            </a:pPr>
            <a:endParaRPr lang="en-US"/>
          </a:p>
        </c:txPr>
        <c:crossAx val="-2123910072"/>
        <c:crosses val="autoZero"/>
        <c:crossBetween val="between"/>
      </c:valAx>
    </c:plotArea>
    <c:legend>
      <c:legendPos val="r"/>
      <c:overlay val="0"/>
      <c:txPr>
        <a:bodyPr/>
        <a:lstStyle/>
        <a:p>
          <a:pPr>
            <a:defRPr>
              <a:latin typeface="Arial"/>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Sheet1!$A$3</c:f>
              <c:strCache>
                <c:ptCount val="1"/>
                <c:pt idx="0">
                  <c:v>Panc-AdenoCA_27</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Sheet1!$B$3:$K$3</c:f>
              <c:numCache>
                <c:formatCode>General</c:formatCode>
                <c:ptCount val="10"/>
                <c:pt idx="1">
                  <c:v>0.3</c:v>
                </c:pt>
                <c:pt idx="2">
                  <c:v>0.31</c:v>
                </c:pt>
                <c:pt idx="3">
                  <c:v>0.32</c:v>
                </c:pt>
                <c:pt idx="4">
                  <c:v>0.25</c:v>
                </c:pt>
                <c:pt idx="5">
                  <c:v>0.25</c:v>
                </c:pt>
                <c:pt idx="6">
                  <c:v>0.25</c:v>
                </c:pt>
                <c:pt idx="7">
                  <c:v>0.25</c:v>
                </c:pt>
                <c:pt idx="8">
                  <c:v>0.25</c:v>
                </c:pt>
                <c:pt idx="9">
                  <c:v>0.25</c:v>
                </c:pt>
              </c:numCache>
            </c:numRef>
          </c:val>
          <c:smooth val="0"/>
        </c:ser>
        <c:ser>
          <c:idx val="1"/>
          <c:order val="1"/>
          <c:tx>
            <c:strRef>
              <c:f>Sheet1!$A$4</c:f>
              <c:strCache>
                <c:ptCount val="1"/>
                <c:pt idx="0">
                  <c:v>Kidney-RCC_29</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Sheet1!$B$4:$K$4</c:f>
              <c:numCache>
                <c:formatCode>General</c:formatCode>
                <c:ptCount val="10"/>
                <c:pt idx="1">
                  <c:v>0.5</c:v>
                </c:pt>
                <c:pt idx="2">
                  <c:v>0.53</c:v>
                </c:pt>
                <c:pt idx="3">
                  <c:v>0.41</c:v>
                </c:pt>
                <c:pt idx="4">
                  <c:v>0.51</c:v>
                </c:pt>
                <c:pt idx="5">
                  <c:v>0.47</c:v>
                </c:pt>
                <c:pt idx="6">
                  <c:v>0.45</c:v>
                </c:pt>
                <c:pt idx="7">
                  <c:v>0.45</c:v>
                </c:pt>
                <c:pt idx="8">
                  <c:v>0.45</c:v>
                </c:pt>
                <c:pt idx="9">
                  <c:v>0.46</c:v>
                </c:pt>
              </c:numCache>
            </c:numRef>
          </c:val>
          <c:smooth val="0"/>
        </c:ser>
        <c:ser>
          <c:idx val="2"/>
          <c:order val="2"/>
          <c:tx>
            <c:strRef>
              <c:f>Sheet1!$A$5</c:f>
              <c:strCache>
                <c:ptCount val="1"/>
                <c:pt idx="0">
                  <c:v>Lymph-CLL_2</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Sheet1!$B$5:$K$5</c:f>
              <c:numCache>
                <c:formatCode>General</c:formatCode>
                <c:ptCount val="10"/>
                <c:pt idx="1">
                  <c:v>0.56</c:v>
                </c:pt>
                <c:pt idx="2">
                  <c:v>0.68</c:v>
                </c:pt>
                <c:pt idx="3">
                  <c:v>0.7</c:v>
                </c:pt>
                <c:pt idx="4">
                  <c:v>0.71</c:v>
                </c:pt>
                <c:pt idx="5">
                  <c:v>0.72</c:v>
                </c:pt>
                <c:pt idx="6">
                  <c:v>0.72</c:v>
                </c:pt>
                <c:pt idx="7">
                  <c:v>0.72</c:v>
                </c:pt>
                <c:pt idx="8">
                  <c:v>0.72</c:v>
                </c:pt>
                <c:pt idx="9">
                  <c:v>0.72</c:v>
                </c:pt>
              </c:numCache>
            </c:numRef>
          </c:val>
          <c:smooth val="0"/>
        </c:ser>
        <c:ser>
          <c:idx val="3"/>
          <c:order val="3"/>
          <c:tx>
            <c:strRef>
              <c:f>Sheet1!$A$6</c:f>
              <c:strCache>
                <c:ptCount val="1"/>
                <c:pt idx="0">
                  <c:v>Liver-HCC_27</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Sheet1!$B$6:$K$6</c:f>
              <c:numCache>
                <c:formatCode>General</c:formatCode>
                <c:ptCount val="10"/>
                <c:pt idx="1">
                  <c:v>0.34</c:v>
                </c:pt>
                <c:pt idx="2">
                  <c:v>0.37</c:v>
                </c:pt>
                <c:pt idx="3">
                  <c:v>0.37</c:v>
                </c:pt>
                <c:pt idx="4">
                  <c:v>0.38</c:v>
                </c:pt>
                <c:pt idx="5">
                  <c:v>0.37</c:v>
                </c:pt>
                <c:pt idx="6">
                  <c:v>0.37</c:v>
                </c:pt>
                <c:pt idx="7">
                  <c:v>0.4</c:v>
                </c:pt>
                <c:pt idx="8">
                  <c:v>0.4</c:v>
                </c:pt>
                <c:pt idx="9">
                  <c:v>0.38</c:v>
                </c:pt>
              </c:numCache>
            </c:numRef>
          </c:val>
          <c:smooth val="0"/>
        </c:ser>
        <c:ser>
          <c:idx val="4"/>
          <c:order val="4"/>
          <c:tx>
            <c:strRef>
              <c:f>Sheet1!$A$7</c:f>
              <c:strCache>
                <c:ptCount val="1"/>
                <c:pt idx="0">
                  <c:v>Ovary-AdenoCA_53</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Sheet1!$B$7:$K$7</c:f>
              <c:numCache>
                <c:formatCode>General</c:formatCode>
                <c:ptCount val="10"/>
                <c:pt idx="1">
                  <c:v>0.05</c:v>
                </c:pt>
                <c:pt idx="2">
                  <c:v>0.06</c:v>
                </c:pt>
                <c:pt idx="3">
                  <c:v>0.13</c:v>
                </c:pt>
                <c:pt idx="4">
                  <c:v>0.3</c:v>
                </c:pt>
                <c:pt idx="5">
                  <c:v>0.33</c:v>
                </c:pt>
                <c:pt idx="6">
                  <c:v>0.34</c:v>
                </c:pt>
                <c:pt idx="7">
                  <c:v>0.36</c:v>
                </c:pt>
                <c:pt idx="8">
                  <c:v>0.36</c:v>
                </c:pt>
                <c:pt idx="9">
                  <c:v>0.41</c:v>
                </c:pt>
              </c:numCache>
            </c:numRef>
          </c:val>
          <c:smooth val="0"/>
        </c:ser>
        <c:dLbls>
          <c:showLegendKey val="0"/>
          <c:showVal val="0"/>
          <c:showCatName val="0"/>
          <c:showSerName val="0"/>
          <c:showPercent val="0"/>
          <c:showBubbleSize val="0"/>
        </c:dLbls>
        <c:marker val="1"/>
        <c:smooth val="0"/>
        <c:axId val="-2081851576"/>
        <c:axId val="-2100534968"/>
      </c:lineChart>
      <c:catAx>
        <c:axId val="-2081851576"/>
        <c:scaling>
          <c:orientation val="minMax"/>
        </c:scaling>
        <c:delete val="0"/>
        <c:axPos val="b"/>
        <c:numFmt formatCode="General" sourceLinked="1"/>
        <c:majorTickMark val="out"/>
        <c:minorTickMark val="none"/>
        <c:tickLblPos val="nextTo"/>
        <c:crossAx val="-2100534968"/>
        <c:crosses val="autoZero"/>
        <c:auto val="1"/>
        <c:lblAlgn val="ctr"/>
        <c:lblOffset val="100"/>
        <c:noMultiLvlLbl val="0"/>
      </c:catAx>
      <c:valAx>
        <c:axId val="-2100534968"/>
        <c:scaling>
          <c:orientation val="minMax"/>
        </c:scaling>
        <c:delete val="0"/>
        <c:axPos val="l"/>
        <c:majorGridlines/>
        <c:numFmt formatCode="General" sourceLinked="1"/>
        <c:majorTickMark val="out"/>
        <c:minorTickMark val="none"/>
        <c:tickLblPos val="nextTo"/>
        <c:crossAx val="-2081851576"/>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errBars>
            <c:errBarType val="both"/>
            <c:errValType val="cust"/>
            <c:noEndCap val="1"/>
            <c:plus>
              <c:numRef>
                <c:f>'Signature Change'!$A$167:$AD$167</c:f>
                <c:numCache>
                  <c:formatCode>General</c:formatCode>
                  <c:ptCount val="30"/>
                  <c:pt idx="0">
                    <c:v>0.00273367806808471</c:v>
                  </c:pt>
                  <c:pt idx="1">
                    <c:v>0.00815066361475258</c:v>
                  </c:pt>
                  <c:pt idx="2">
                    <c:v>8.93618486828525E-6</c:v>
                  </c:pt>
                  <c:pt idx="3">
                    <c:v>1.89776552819417E-5</c:v>
                  </c:pt>
                  <c:pt idx="4">
                    <c:v>0.00921135709857449</c:v>
                  </c:pt>
                  <c:pt idx="5">
                    <c:v>4.64555611905943E-5</c:v>
                  </c:pt>
                  <c:pt idx="6">
                    <c:v>0.00287680080207784</c:v>
                  </c:pt>
                  <c:pt idx="7">
                    <c:v>0.00625634902930713</c:v>
                  </c:pt>
                  <c:pt idx="8">
                    <c:v>0.0205490906599147</c:v>
                  </c:pt>
                  <c:pt idx="9">
                    <c:v>0.00831827102513102</c:v>
                  </c:pt>
                  <c:pt idx="10">
                    <c:v>0.00338020844199623</c:v>
                  </c:pt>
                  <c:pt idx="11">
                    <c:v>0.0208264134795683</c:v>
                  </c:pt>
                  <c:pt idx="12">
                    <c:v>0.00942320832669783</c:v>
                  </c:pt>
                  <c:pt idx="13">
                    <c:v>0.00747961831035976</c:v>
                  </c:pt>
                  <c:pt idx="14">
                    <c:v>0.00588318602704432</c:v>
                  </c:pt>
                  <c:pt idx="15">
                    <c:v>0.0111530403307882</c:v>
                  </c:pt>
                  <c:pt idx="16">
                    <c:v>0.0076570281153282</c:v>
                  </c:pt>
                  <c:pt idx="17">
                    <c:v>0.00426859294370422</c:v>
                  </c:pt>
                  <c:pt idx="18">
                    <c:v>0.00275241746794801</c:v>
                  </c:pt>
                  <c:pt idx="19">
                    <c:v>0.00500142727480322</c:v>
                  </c:pt>
                  <c:pt idx="20">
                    <c:v>0.00543209332456433</c:v>
                  </c:pt>
                  <c:pt idx="21">
                    <c:v>0.00322166323834526</c:v>
                  </c:pt>
                  <c:pt idx="22">
                    <c:v>0.00351080342681025</c:v>
                  </c:pt>
                  <c:pt idx="23">
                    <c:v>0.00375032787279964</c:v>
                  </c:pt>
                  <c:pt idx="24">
                    <c:v>0.00721375205974771</c:v>
                  </c:pt>
                  <c:pt idx="25">
                    <c:v>0.00396933192325916</c:v>
                  </c:pt>
                  <c:pt idx="26">
                    <c:v>0.00594093022622388</c:v>
                  </c:pt>
                  <c:pt idx="27">
                    <c:v>0.00486221001816467</c:v>
                  </c:pt>
                  <c:pt idx="28">
                    <c:v>0.00749645925340505</c:v>
                  </c:pt>
                  <c:pt idx="29">
                    <c:v>0.004702094969784</c:v>
                  </c:pt>
                </c:numCache>
              </c:numRef>
            </c:plus>
            <c:minus>
              <c:numRef>
                <c:f>'Signature Change'!$A$167:$AD$167</c:f>
                <c:numCache>
                  <c:formatCode>General</c:formatCode>
                  <c:ptCount val="30"/>
                  <c:pt idx="0">
                    <c:v>0.00273367806808471</c:v>
                  </c:pt>
                  <c:pt idx="1">
                    <c:v>0.00815066361475258</c:v>
                  </c:pt>
                  <c:pt idx="2">
                    <c:v>8.93618486828525E-6</c:v>
                  </c:pt>
                  <c:pt idx="3">
                    <c:v>1.89776552819417E-5</c:v>
                  </c:pt>
                  <c:pt idx="4">
                    <c:v>0.00921135709857449</c:v>
                  </c:pt>
                  <c:pt idx="5">
                    <c:v>4.64555611905943E-5</c:v>
                  </c:pt>
                  <c:pt idx="6">
                    <c:v>0.00287680080207784</c:v>
                  </c:pt>
                  <c:pt idx="7">
                    <c:v>0.00625634902930713</c:v>
                  </c:pt>
                  <c:pt idx="8">
                    <c:v>0.0205490906599147</c:v>
                  </c:pt>
                  <c:pt idx="9">
                    <c:v>0.00831827102513102</c:v>
                  </c:pt>
                  <c:pt idx="10">
                    <c:v>0.00338020844199623</c:v>
                  </c:pt>
                  <c:pt idx="11">
                    <c:v>0.0208264134795683</c:v>
                  </c:pt>
                  <c:pt idx="12">
                    <c:v>0.00942320832669783</c:v>
                  </c:pt>
                  <c:pt idx="13">
                    <c:v>0.00747961831035976</c:v>
                  </c:pt>
                  <c:pt idx="14">
                    <c:v>0.00588318602704432</c:v>
                  </c:pt>
                  <c:pt idx="15">
                    <c:v>0.0111530403307882</c:v>
                  </c:pt>
                  <c:pt idx="16">
                    <c:v>0.0076570281153282</c:v>
                  </c:pt>
                  <c:pt idx="17">
                    <c:v>0.00426859294370422</c:v>
                  </c:pt>
                  <c:pt idx="18">
                    <c:v>0.00275241746794801</c:v>
                  </c:pt>
                  <c:pt idx="19">
                    <c:v>0.00500142727480322</c:v>
                  </c:pt>
                  <c:pt idx="20">
                    <c:v>0.00543209332456433</c:v>
                  </c:pt>
                  <c:pt idx="21">
                    <c:v>0.00322166323834526</c:v>
                  </c:pt>
                  <c:pt idx="22">
                    <c:v>0.00351080342681025</c:v>
                  </c:pt>
                  <c:pt idx="23">
                    <c:v>0.00375032787279964</c:v>
                  </c:pt>
                  <c:pt idx="24">
                    <c:v>0.00721375205974771</c:v>
                  </c:pt>
                  <c:pt idx="25">
                    <c:v>0.00396933192325916</c:v>
                  </c:pt>
                  <c:pt idx="26">
                    <c:v>0.00594093022622388</c:v>
                  </c:pt>
                  <c:pt idx="27">
                    <c:v>0.00486221001816467</c:v>
                  </c:pt>
                  <c:pt idx="28">
                    <c:v>0.00749645925340505</c:v>
                  </c:pt>
                  <c:pt idx="29">
                    <c:v>0.004702094969784</c:v>
                  </c:pt>
                </c:numCache>
              </c:numRef>
            </c:minus>
          </c:errBars>
          <c:cat>
            <c:strRef>
              <c:f>'Signature Change'!$A$164:$AD$164</c:f>
              <c:strCache>
                <c:ptCount val="30"/>
                <c:pt idx="0">
                  <c:v>Billary-AdenoCA</c:v>
                </c:pt>
                <c:pt idx="1">
                  <c:v>Bladder-TCC</c:v>
                </c:pt>
                <c:pt idx="2">
                  <c:v>Bone-Cart</c:v>
                </c:pt>
                <c:pt idx="3">
                  <c:v>Bone-Epith</c:v>
                </c:pt>
                <c:pt idx="4">
                  <c:v>Bone-Leomyo</c:v>
                </c:pt>
                <c:pt idx="5">
                  <c:v>Bone-Osteosarc</c:v>
                </c:pt>
                <c:pt idx="6">
                  <c:v>Breast-AdenoCA</c:v>
                </c:pt>
                <c:pt idx="7">
                  <c:v>Breast-LobularCA</c:v>
                </c:pt>
                <c:pt idx="8">
                  <c:v>Cervix-SCC</c:v>
                </c:pt>
                <c:pt idx="9">
                  <c:v>CNS-GBM</c:v>
                </c:pt>
                <c:pt idx="10">
                  <c:v>CNS-Medullo</c:v>
                </c:pt>
                <c:pt idx="11">
                  <c:v>CNS-Oligo</c:v>
                </c:pt>
                <c:pt idx="12">
                  <c:v>CNS-PiloAstro</c:v>
                </c:pt>
                <c:pt idx="13">
                  <c:v>ColoRect-Adeno</c:v>
                </c:pt>
                <c:pt idx="14">
                  <c:v>Eso-AdenoCA</c:v>
                </c:pt>
                <c:pt idx="15">
                  <c:v>Head-Scc</c:v>
                </c:pt>
                <c:pt idx="16">
                  <c:v>Kidney-ChRCC</c:v>
                </c:pt>
                <c:pt idx="17">
                  <c:v>Kidney-RCC</c:v>
                </c:pt>
                <c:pt idx="18">
                  <c:v>Liver-HCC</c:v>
                </c:pt>
                <c:pt idx="19">
                  <c:v>Lung-SCC</c:v>
                </c:pt>
                <c:pt idx="20">
                  <c:v>Lymph-BNHL</c:v>
                </c:pt>
                <c:pt idx="21">
                  <c:v>Lymph-CLL</c:v>
                </c:pt>
                <c:pt idx="22">
                  <c:v>Ovary-AdenoCA</c:v>
                </c:pt>
                <c:pt idx="23">
                  <c:v>PancAdenoCA</c:v>
                </c:pt>
                <c:pt idx="24">
                  <c:v>Panc-Endocrine</c:v>
                </c:pt>
                <c:pt idx="25">
                  <c:v>Prost-AdenoCA</c:v>
                </c:pt>
                <c:pt idx="26">
                  <c:v>Skin-Melanoma</c:v>
                </c:pt>
                <c:pt idx="27">
                  <c:v>Stomach-AdenoCA</c:v>
                </c:pt>
                <c:pt idx="28">
                  <c:v>Thy-AdenoCA</c:v>
                </c:pt>
                <c:pt idx="29">
                  <c:v>Uterus-AdenoCA</c:v>
                </c:pt>
              </c:strCache>
            </c:strRef>
          </c:cat>
          <c:val>
            <c:numRef>
              <c:f>'Signature Change'!$A$165:$AD$165</c:f>
              <c:numCache>
                <c:formatCode>General</c:formatCode>
                <c:ptCount val="30"/>
                <c:pt idx="0">
                  <c:v>0.754805911111111</c:v>
                </c:pt>
                <c:pt idx="1">
                  <c:v>0.75674835</c:v>
                </c:pt>
                <c:pt idx="2">
                  <c:v>0.71349962</c:v>
                </c:pt>
                <c:pt idx="3">
                  <c:v>0.71322582</c:v>
                </c:pt>
                <c:pt idx="4">
                  <c:v>0.757002186363637</c:v>
                </c:pt>
                <c:pt idx="5">
                  <c:v>0.757751561904762</c:v>
                </c:pt>
                <c:pt idx="6">
                  <c:v>0.747805171428571</c:v>
                </c:pt>
                <c:pt idx="7">
                  <c:v>0.740701088888889</c:v>
                </c:pt>
                <c:pt idx="8">
                  <c:v>0.7039501</c:v>
                </c:pt>
                <c:pt idx="9">
                  <c:v>0.751301627586207</c:v>
                </c:pt>
                <c:pt idx="10">
                  <c:v>0.75940004109589</c:v>
                </c:pt>
                <c:pt idx="11">
                  <c:v>0.749076876923077</c:v>
                </c:pt>
                <c:pt idx="12">
                  <c:v>0.75241372</c:v>
                </c:pt>
                <c:pt idx="13">
                  <c:v>0.749478736111111</c:v>
                </c:pt>
                <c:pt idx="14">
                  <c:v>0.762068066666667</c:v>
                </c:pt>
                <c:pt idx="15">
                  <c:v>0.745156851724138</c:v>
                </c:pt>
                <c:pt idx="16">
                  <c:v>0.753304208333333</c:v>
                </c:pt>
                <c:pt idx="17">
                  <c:v>0.751407819753086</c:v>
                </c:pt>
                <c:pt idx="18">
                  <c:v>0.757107900666666</c:v>
                </c:pt>
                <c:pt idx="19">
                  <c:v>0.761980746153846</c:v>
                </c:pt>
                <c:pt idx="20">
                  <c:v>0.752001563043478</c:v>
                </c:pt>
                <c:pt idx="21">
                  <c:v>0.758703822972973</c:v>
                </c:pt>
                <c:pt idx="22">
                  <c:v>0.761870596774193</c:v>
                </c:pt>
                <c:pt idx="23">
                  <c:v>0.755685108474576</c:v>
                </c:pt>
                <c:pt idx="24">
                  <c:v>0.745671960784314</c:v>
                </c:pt>
                <c:pt idx="25">
                  <c:v>0.751002968421053</c:v>
                </c:pt>
                <c:pt idx="26">
                  <c:v>0.751198585365853</c:v>
                </c:pt>
                <c:pt idx="27">
                  <c:v>0.752938251515151</c:v>
                </c:pt>
                <c:pt idx="28">
                  <c:v>0.759613283783784</c:v>
                </c:pt>
                <c:pt idx="29">
                  <c:v>0.754727924242424</c:v>
                </c:pt>
              </c:numCache>
            </c:numRef>
          </c:val>
        </c:ser>
        <c:dLbls>
          <c:showLegendKey val="0"/>
          <c:showVal val="0"/>
          <c:showCatName val="0"/>
          <c:showSerName val="0"/>
          <c:showPercent val="0"/>
          <c:showBubbleSize val="0"/>
        </c:dLbls>
        <c:gapWidth val="150"/>
        <c:axId val="-2104182760"/>
        <c:axId val="2070226840"/>
      </c:barChart>
      <c:catAx>
        <c:axId val="-2104182760"/>
        <c:scaling>
          <c:orientation val="minMax"/>
        </c:scaling>
        <c:delete val="0"/>
        <c:axPos val="b"/>
        <c:majorTickMark val="out"/>
        <c:minorTickMark val="none"/>
        <c:tickLblPos val="nextTo"/>
        <c:txPr>
          <a:bodyPr/>
          <a:lstStyle/>
          <a:p>
            <a:pPr>
              <a:defRPr>
                <a:latin typeface="Arial"/>
              </a:defRPr>
            </a:pPr>
            <a:endParaRPr lang="en-US"/>
          </a:p>
        </c:txPr>
        <c:crossAx val="2070226840"/>
        <c:crosses val="autoZero"/>
        <c:auto val="1"/>
        <c:lblAlgn val="ctr"/>
        <c:lblOffset val="100"/>
        <c:noMultiLvlLbl val="0"/>
      </c:catAx>
      <c:valAx>
        <c:axId val="2070226840"/>
        <c:scaling>
          <c:orientation val="minMax"/>
        </c:scaling>
        <c:delete val="0"/>
        <c:axPos val="l"/>
        <c:majorGridlines/>
        <c:numFmt formatCode="General" sourceLinked="1"/>
        <c:majorTickMark val="out"/>
        <c:minorTickMark val="none"/>
        <c:tickLblPos val="nextTo"/>
        <c:txPr>
          <a:bodyPr/>
          <a:lstStyle/>
          <a:p>
            <a:pPr>
              <a:defRPr>
                <a:latin typeface="Arial"/>
              </a:defRPr>
            </a:pPr>
            <a:endParaRPr lang="en-US"/>
          </a:p>
        </c:txPr>
        <c:crossAx val="-21041827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errBars>
            <c:errBarType val="both"/>
            <c:errValType val="cust"/>
            <c:noEndCap val="1"/>
            <c:plus>
              <c:numRef>
                <c:f>Sheet1!$A$10:$G$10</c:f>
                <c:numCache>
                  <c:formatCode>General</c:formatCode>
                  <c:ptCount val="7"/>
                  <c:pt idx="0">
                    <c:v>0.86993914141354</c:v>
                  </c:pt>
                  <c:pt idx="1">
                    <c:v>0.422955701931334</c:v>
                  </c:pt>
                  <c:pt idx="2">
                    <c:v>0.238525924325842</c:v>
                  </c:pt>
                  <c:pt idx="3">
                    <c:v>0.287260143831498</c:v>
                  </c:pt>
                  <c:pt idx="4">
                    <c:v>0.250454445894703</c:v>
                  </c:pt>
                  <c:pt idx="5">
                    <c:v>1.87982833651167</c:v>
                  </c:pt>
                  <c:pt idx="6">
                    <c:v>6.011445145137915</c:v>
                  </c:pt>
                </c:numCache>
              </c:numRef>
            </c:plus>
            <c:minus>
              <c:numRef>
                <c:f>Sheet1!$A$11:$G$11</c:f>
                <c:numCache>
                  <c:formatCode>General</c:formatCode>
                  <c:ptCount val="7"/>
                  <c:pt idx="0">
                    <c:v>0.71008799452582</c:v>
                  </c:pt>
                  <c:pt idx="1">
                    <c:v>0.381471777093446</c:v>
                  </c:pt>
                  <c:pt idx="2">
                    <c:v>0.224014632976268</c:v>
                  </c:pt>
                  <c:pt idx="3">
                    <c:v>0.264811650033098</c:v>
                  </c:pt>
                  <c:pt idx="4">
                    <c:v>0.234100816067699</c:v>
                  </c:pt>
                  <c:pt idx="5">
                    <c:v>1.13173424110854</c:v>
                  </c:pt>
                  <c:pt idx="6">
                    <c:v>2.719755215281846</c:v>
                  </c:pt>
                </c:numCache>
              </c:numRef>
            </c:minus>
          </c:errBars>
          <c:cat>
            <c:strRef>
              <c:f>Sheet1!$A$8:$G$8</c:f>
              <c:strCache>
                <c:ptCount val="7"/>
                <c:pt idx="0">
                  <c:v>Drivers </c:v>
                </c:pt>
                <c:pt idx="1">
                  <c:v>Hi Impact coding</c:v>
                </c:pt>
                <c:pt idx="2">
                  <c:v>Hi Impact non-coding</c:v>
                </c:pt>
                <c:pt idx="3">
                  <c:v>Med-low Impact coding</c:v>
                </c:pt>
                <c:pt idx="4">
                  <c:v>Med-low Impact non coding</c:v>
                </c:pt>
                <c:pt idx="5">
                  <c:v>Hi imp. ONCoverlapping</c:v>
                </c:pt>
                <c:pt idx="6">
                  <c:v>Hi imp. TSGoverlapping</c:v>
                </c:pt>
              </c:strCache>
            </c:strRef>
          </c:cat>
          <c:val>
            <c:numRef>
              <c:f>Sheet1!$A$9:$G$9</c:f>
              <c:numCache>
                <c:formatCode>General</c:formatCode>
                <c:ptCount val="7"/>
                <c:pt idx="0">
                  <c:v>5.44</c:v>
                </c:pt>
                <c:pt idx="1">
                  <c:v>5.117097701149426</c:v>
                </c:pt>
                <c:pt idx="2">
                  <c:v>4.48523075286304</c:v>
                </c:pt>
                <c:pt idx="3">
                  <c:v>4.44196909809558</c:v>
                </c:pt>
                <c:pt idx="4">
                  <c:v>4.441891835016836</c:v>
                </c:pt>
                <c:pt idx="5">
                  <c:v>3.625</c:v>
                </c:pt>
                <c:pt idx="6">
                  <c:v>7.285714285714285</c:v>
                </c:pt>
              </c:numCache>
            </c:numRef>
          </c:val>
        </c:ser>
        <c:dLbls>
          <c:showLegendKey val="0"/>
          <c:showVal val="0"/>
          <c:showCatName val="0"/>
          <c:showSerName val="0"/>
          <c:showPercent val="0"/>
          <c:showBubbleSize val="0"/>
        </c:dLbls>
        <c:gapWidth val="150"/>
        <c:axId val="-2127759640"/>
        <c:axId val="2074062824"/>
      </c:barChart>
      <c:catAx>
        <c:axId val="-2127759640"/>
        <c:scaling>
          <c:orientation val="minMax"/>
        </c:scaling>
        <c:delete val="0"/>
        <c:axPos val="b"/>
        <c:majorTickMark val="out"/>
        <c:minorTickMark val="none"/>
        <c:tickLblPos val="nextTo"/>
        <c:txPr>
          <a:bodyPr/>
          <a:lstStyle/>
          <a:p>
            <a:pPr>
              <a:defRPr sz="1400">
                <a:latin typeface="Arial"/>
              </a:defRPr>
            </a:pPr>
            <a:endParaRPr lang="en-US"/>
          </a:p>
        </c:txPr>
        <c:crossAx val="2074062824"/>
        <c:crosses val="autoZero"/>
        <c:auto val="1"/>
        <c:lblAlgn val="ctr"/>
        <c:lblOffset val="100"/>
        <c:noMultiLvlLbl val="0"/>
      </c:catAx>
      <c:valAx>
        <c:axId val="2074062824"/>
        <c:scaling>
          <c:orientation val="minMax"/>
        </c:scaling>
        <c:delete val="0"/>
        <c:axPos val="l"/>
        <c:majorGridlines/>
        <c:numFmt formatCode="General" sourceLinked="1"/>
        <c:majorTickMark val="out"/>
        <c:minorTickMark val="none"/>
        <c:tickLblPos val="nextTo"/>
        <c:crossAx val="-212775964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errBars>
            <c:errBarType val="both"/>
            <c:errValType val="cust"/>
            <c:noEndCap val="1"/>
            <c:plus>
              <c:numRef>
                <c:f>'787_all_sigsanal_clpar2017'!$D$791:$CK$791</c:f>
                <c:numCache>
                  <c:formatCode>General</c:formatCode>
                  <c:ptCount val="86"/>
                  <c:pt idx="0">
                    <c:v>0.00353126718576092</c:v>
                  </c:pt>
                  <c:pt idx="1">
                    <c:v>0.00333858946715012</c:v>
                  </c:pt>
                  <c:pt idx="2">
                    <c:v>0.0</c:v>
                  </c:pt>
                  <c:pt idx="3">
                    <c:v>0.00105390488966177</c:v>
                  </c:pt>
                  <c:pt idx="4">
                    <c:v>0.00130325121754607</c:v>
                  </c:pt>
                  <c:pt idx="5">
                    <c:v>0.0</c:v>
                  </c:pt>
                  <c:pt idx="6">
                    <c:v>0.00274788743447127</c:v>
                  </c:pt>
                  <c:pt idx="7">
                    <c:v>0.00325754048584224</c:v>
                  </c:pt>
                  <c:pt idx="8">
                    <c:v>0.0</c:v>
                  </c:pt>
                  <c:pt idx="9">
                    <c:v>0.00129213344740674</c:v>
                  </c:pt>
                  <c:pt idx="10">
                    <c:v>0.0012292432015909</c:v>
                  </c:pt>
                  <c:pt idx="11">
                    <c:v>0.0</c:v>
                  </c:pt>
                  <c:pt idx="12">
                    <c:v>0.0026958307135282</c:v>
                  </c:pt>
                  <c:pt idx="13">
                    <c:v>0.00287649590422555</c:v>
                  </c:pt>
                  <c:pt idx="14">
                    <c:v>0.0</c:v>
                  </c:pt>
                  <c:pt idx="15">
                    <c:v>0.00113632818585021</c:v>
                  </c:pt>
                  <c:pt idx="16">
                    <c:v>0.0010823772748198</c:v>
                  </c:pt>
                  <c:pt idx="17">
                    <c:v>0.0</c:v>
                  </c:pt>
                  <c:pt idx="18">
                    <c:v>0.000224680240251939</c:v>
                  </c:pt>
                  <c:pt idx="19">
                    <c:v>0.000478348822161258</c:v>
                  </c:pt>
                  <c:pt idx="20">
                    <c:v>0.0</c:v>
                  </c:pt>
                  <c:pt idx="21">
                    <c:v>0.00177303239914873</c:v>
                  </c:pt>
                  <c:pt idx="22">
                    <c:v>0.0024693883806686</c:v>
                  </c:pt>
                  <c:pt idx="23">
                    <c:v>0.0</c:v>
                  </c:pt>
                  <c:pt idx="24">
                    <c:v>0.00228658135729251</c:v>
                  </c:pt>
                  <c:pt idx="25">
                    <c:v>0.00185063017258359</c:v>
                  </c:pt>
                  <c:pt idx="26">
                    <c:v>0.0</c:v>
                  </c:pt>
                  <c:pt idx="27">
                    <c:v>0.00126463296831374</c:v>
                  </c:pt>
                  <c:pt idx="28">
                    <c:v>0.00117210516572427</c:v>
                  </c:pt>
                  <c:pt idx="29">
                    <c:v>0.0</c:v>
                  </c:pt>
                  <c:pt idx="30">
                    <c:v>0.000312774363191901</c:v>
                  </c:pt>
                  <c:pt idx="31">
                    <c:v>0.000415853970621135</c:v>
                  </c:pt>
                  <c:pt idx="32">
                    <c:v>0.0</c:v>
                  </c:pt>
                  <c:pt idx="33">
                    <c:v>0.00179499190631213</c:v>
                  </c:pt>
                  <c:pt idx="34">
                    <c:v>0.00148507231402665</c:v>
                  </c:pt>
                  <c:pt idx="35">
                    <c:v>0.0</c:v>
                  </c:pt>
                  <c:pt idx="36">
                    <c:v>0.00102541845015749</c:v>
                  </c:pt>
                  <c:pt idx="37">
                    <c:v>0.00143395080733093</c:v>
                  </c:pt>
                  <c:pt idx="38">
                    <c:v>0.0</c:v>
                  </c:pt>
                  <c:pt idx="39">
                    <c:v>0.000557180946067049</c:v>
                  </c:pt>
                  <c:pt idx="40">
                    <c:v>0.000724641138176716</c:v>
                  </c:pt>
                  <c:pt idx="41">
                    <c:v>0.0</c:v>
                  </c:pt>
                  <c:pt idx="42">
                    <c:v>0.000771542673847874</c:v>
                  </c:pt>
                  <c:pt idx="43">
                    <c:v>0.0008606587186374</c:v>
                  </c:pt>
                  <c:pt idx="44">
                    <c:v>0.0</c:v>
                  </c:pt>
                  <c:pt idx="45">
                    <c:v>0.00192741579055147</c:v>
                  </c:pt>
                  <c:pt idx="46">
                    <c:v>0.00213414670440649</c:v>
                  </c:pt>
                  <c:pt idx="47">
                    <c:v>0.0</c:v>
                  </c:pt>
                  <c:pt idx="48">
                    <c:v>0.00119099078222858</c:v>
                  </c:pt>
                  <c:pt idx="49">
                    <c:v>0.00121175840501537</c:v>
                  </c:pt>
                  <c:pt idx="50">
                    <c:v>0.0</c:v>
                  </c:pt>
                  <c:pt idx="51">
                    <c:v>0.000774986130007141</c:v>
                  </c:pt>
                  <c:pt idx="52">
                    <c:v>0.00103745469836581</c:v>
                  </c:pt>
                  <c:pt idx="53">
                    <c:v>0.0</c:v>
                  </c:pt>
                  <c:pt idx="54">
                    <c:v>0.000566207276513943</c:v>
                  </c:pt>
                  <c:pt idx="55">
                    <c:v>0.000811469990402466</c:v>
                  </c:pt>
                  <c:pt idx="56">
                    <c:v>0.0</c:v>
                  </c:pt>
                  <c:pt idx="57">
                    <c:v>0.000544933361964453</c:v>
                  </c:pt>
                  <c:pt idx="58">
                    <c:v>0.000855909307806568</c:v>
                  </c:pt>
                  <c:pt idx="59">
                    <c:v>0.0</c:v>
                  </c:pt>
                  <c:pt idx="60">
                    <c:v>0.000532786829453139</c:v>
                  </c:pt>
                  <c:pt idx="61">
                    <c:v>0.000914084616397631</c:v>
                  </c:pt>
                  <c:pt idx="62">
                    <c:v>0.0</c:v>
                  </c:pt>
                  <c:pt idx="63">
                    <c:v>0.000467430101845479</c:v>
                  </c:pt>
                  <c:pt idx="64">
                    <c:v>0.000886869381399882</c:v>
                  </c:pt>
                  <c:pt idx="65">
                    <c:v>0.0</c:v>
                  </c:pt>
                  <c:pt idx="66">
                    <c:v>0.000306049450659732</c:v>
                  </c:pt>
                  <c:pt idx="67">
                    <c:v>0.000493516806307337</c:v>
                  </c:pt>
                  <c:pt idx="68">
                    <c:v>0.0</c:v>
                  </c:pt>
                  <c:pt idx="69">
                    <c:v>0.000553384034945329</c:v>
                  </c:pt>
                  <c:pt idx="70">
                    <c:v>0.00077646979920049</c:v>
                  </c:pt>
                  <c:pt idx="71">
                    <c:v>0.0</c:v>
                  </c:pt>
                  <c:pt idx="72">
                    <c:v>0.00078058017930418</c:v>
                  </c:pt>
                  <c:pt idx="73">
                    <c:v>0.00103333590040484</c:v>
                  </c:pt>
                  <c:pt idx="74">
                    <c:v>0.0</c:v>
                  </c:pt>
                  <c:pt idx="75">
                    <c:v>0.000681912462589846</c:v>
                  </c:pt>
                  <c:pt idx="76">
                    <c:v>0.000718945567814432</c:v>
                  </c:pt>
                  <c:pt idx="77">
                    <c:v>0.0</c:v>
                  </c:pt>
                  <c:pt idx="78">
                    <c:v>0.000178017072113688</c:v>
                  </c:pt>
                  <c:pt idx="79">
                    <c:v>0.000325463829330306</c:v>
                  </c:pt>
                  <c:pt idx="80">
                    <c:v>0.0</c:v>
                  </c:pt>
                  <c:pt idx="81">
                    <c:v>0.000621405395955118</c:v>
                  </c:pt>
                  <c:pt idx="82">
                    <c:v>0.000892757967204295</c:v>
                  </c:pt>
                  <c:pt idx="83">
                    <c:v>0.0</c:v>
                  </c:pt>
                  <c:pt idx="84">
                    <c:v>0.000413867515517729</c:v>
                  </c:pt>
                  <c:pt idx="85">
                    <c:v>0.000631611531489836</c:v>
                  </c:pt>
                </c:numCache>
              </c:numRef>
            </c:plus>
            <c:minus>
              <c:numRef>
                <c:f>'787_all_sigsanal_clpar2017'!$D$791:$CN$791</c:f>
                <c:numCache>
                  <c:formatCode>General</c:formatCode>
                  <c:ptCount val="89"/>
                  <c:pt idx="0">
                    <c:v>0.00353126718576092</c:v>
                  </c:pt>
                  <c:pt idx="1">
                    <c:v>0.00333858946715012</c:v>
                  </c:pt>
                  <c:pt idx="2">
                    <c:v>0.0</c:v>
                  </c:pt>
                  <c:pt idx="3">
                    <c:v>0.00105390488966177</c:v>
                  </c:pt>
                  <c:pt idx="4">
                    <c:v>0.00130325121754607</c:v>
                  </c:pt>
                  <c:pt idx="5">
                    <c:v>0.0</c:v>
                  </c:pt>
                  <c:pt idx="6">
                    <c:v>0.00274788743447127</c:v>
                  </c:pt>
                  <c:pt idx="7">
                    <c:v>0.00325754048584224</c:v>
                  </c:pt>
                  <c:pt idx="8">
                    <c:v>0.0</c:v>
                  </c:pt>
                  <c:pt idx="9">
                    <c:v>0.00129213344740674</c:v>
                  </c:pt>
                  <c:pt idx="10">
                    <c:v>0.0012292432015909</c:v>
                  </c:pt>
                  <c:pt idx="11">
                    <c:v>0.0</c:v>
                  </c:pt>
                  <c:pt idx="12">
                    <c:v>0.0026958307135282</c:v>
                  </c:pt>
                  <c:pt idx="13">
                    <c:v>0.00287649590422555</c:v>
                  </c:pt>
                  <c:pt idx="14">
                    <c:v>0.0</c:v>
                  </c:pt>
                  <c:pt idx="15">
                    <c:v>0.00113632818585021</c:v>
                  </c:pt>
                  <c:pt idx="16">
                    <c:v>0.0010823772748198</c:v>
                  </c:pt>
                  <c:pt idx="17">
                    <c:v>0.0</c:v>
                  </c:pt>
                  <c:pt idx="18">
                    <c:v>0.000224680240251939</c:v>
                  </c:pt>
                  <c:pt idx="19">
                    <c:v>0.000478348822161258</c:v>
                  </c:pt>
                  <c:pt idx="20">
                    <c:v>0.0</c:v>
                  </c:pt>
                  <c:pt idx="21">
                    <c:v>0.00177303239914873</c:v>
                  </c:pt>
                  <c:pt idx="22">
                    <c:v>0.0024693883806686</c:v>
                  </c:pt>
                  <c:pt idx="23">
                    <c:v>0.0</c:v>
                  </c:pt>
                  <c:pt idx="24">
                    <c:v>0.00228658135729251</c:v>
                  </c:pt>
                  <c:pt idx="25">
                    <c:v>0.00185063017258359</c:v>
                  </c:pt>
                  <c:pt idx="26">
                    <c:v>0.0</c:v>
                  </c:pt>
                  <c:pt idx="27">
                    <c:v>0.00126463296831374</c:v>
                  </c:pt>
                  <c:pt idx="28">
                    <c:v>0.00117210516572427</c:v>
                  </c:pt>
                  <c:pt idx="29">
                    <c:v>0.0</c:v>
                  </c:pt>
                  <c:pt idx="30">
                    <c:v>0.000312774363191901</c:v>
                  </c:pt>
                  <c:pt idx="31">
                    <c:v>0.000415853970621135</c:v>
                  </c:pt>
                  <c:pt idx="32">
                    <c:v>0.0</c:v>
                  </c:pt>
                  <c:pt idx="33">
                    <c:v>0.00179499190631213</c:v>
                  </c:pt>
                  <c:pt idx="34">
                    <c:v>0.00148507231402665</c:v>
                  </c:pt>
                  <c:pt idx="35">
                    <c:v>0.0</c:v>
                  </c:pt>
                  <c:pt idx="36">
                    <c:v>0.00102541845015749</c:v>
                  </c:pt>
                  <c:pt idx="37">
                    <c:v>0.00143395080733093</c:v>
                  </c:pt>
                  <c:pt idx="38">
                    <c:v>0.0</c:v>
                  </c:pt>
                  <c:pt idx="39">
                    <c:v>0.000557180946067049</c:v>
                  </c:pt>
                  <c:pt idx="40">
                    <c:v>0.000724641138176716</c:v>
                  </c:pt>
                  <c:pt idx="41">
                    <c:v>0.0</c:v>
                  </c:pt>
                  <c:pt idx="42">
                    <c:v>0.000771542673847874</c:v>
                  </c:pt>
                  <c:pt idx="43">
                    <c:v>0.0008606587186374</c:v>
                  </c:pt>
                  <c:pt idx="44">
                    <c:v>0.0</c:v>
                  </c:pt>
                  <c:pt idx="45">
                    <c:v>0.00192741579055147</c:v>
                  </c:pt>
                  <c:pt idx="46">
                    <c:v>0.00213414670440649</c:v>
                  </c:pt>
                  <c:pt idx="47">
                    <c:v>0.0</c:v>
                  </c:pt>
                  <c:pt idx="48">
                    <c:v>0.00119099078222858</c:v>
                  </c:pt>
                  <c:pt idx="49">
                    <c:v>0.00121175840501537</c:v>
                  </c:pt>
                  <c:pt idx="50">
                    <c:v>0.0</c:v>
                  </c:pt>
                  <c:pt idx="51">
                    <c:v>0.000774986130007141</c:v>
                  </c:pt>
                  <c:pt idx="52">
                    <c:v>0.00103745469836581</c:v>
                  </c:pt>
                  <c:pt idx="53">
                    <c:v>0.0</c:v>
                  </c:pt>
                  <c:pt idx="54">
                    <c:v>0.000566207276513943</c:v>
                  </c:pt>
                  <c:pt idx="55">
                    <c:v>0.000811469990402466</c:v>
                  </c:pt>
                  <c:pt idx="56">
                    <c:v>0.0</c:v>
                  </c:pt>
                  <c:pt idx="57">
                    <c:v>0.000544933361964453</c:v>
                  </c:pt>
                  <c:pt idx="58">
                    <c:v>0.000855909307806568</c:v>
                  </c:pt>
                  <c:pt idx="59">
                    <c:v>0.0</c:v>
                  </c:pt>
                  <c:pt idx="60">
                    <c:v>0.000532786829453139</c:v>
                  </c:pt>
                  <c:pt idx="61">
                    <c:v>0.000914084616397631</c:v>
                  </c:pt>
                  <c:pt idx="62">
                    <c:v>0.0</c:v>
                  </c:pt>
                  <c:pt idx="63">
                    <c:v>0.000467430101845479</c:v>
                  </c:pt>
                  <c:pt idx="64">
                    <c:v>0.000886869381399882</c:v>
                  </c:pt>
                  <c:pt idx="65">
                    <c:v>0.0</c:v>
                  </c:pt>
                  <c:pt idx="66">
                    <c:v>0.000306049450659732</c:v>
                  </c:pt>
                  <c:pt idx="67">
                    <c:v>0.000493516806307337</c:v>
                  </c:pt>
                  <c:pt idx="68">
                    <c:v>0.0</c:v>
                  </c:pt>
                  <c:pt idx="69">
                    <c:v>0.000553384034945329</c:v>
                  </c:pt>
                  <c:pt idx="70">
                    <c:v>0.00077646979920049</c:v>
                  </c:pt>
                  <c:pt idx="71">
                    <c:v>0.0</c:v>
                  </c:pt>
                  <c:pt idx="72">
                    <c:v>0.00078058017930418</c:v>
                  </c:pt>
                  <c:pt idx="73">
                    <c:v>0.00103333590040484</c:v>
                  </c:pt>
                  <c:pt idx="74">
                    <c:v>0.0</c:v>
                  </c:pt>
                  <c:pt idx="75">
                    <c:v>0.000681912462589846</c:v>
                  </c:pt>
                  <c:pt idx="76">
                    <c:v>0.000718945567814432</c:v>
                  </c:pt>
                  <c:pt idx="77">
                    <c:v>0.0</c:v>
                  </c:pt>
                  <c:pt idx="78">
                    <c:v>0.000178017072113688</c:v>
                  </c:pt>
                  <c:pt idx="79">
                    <c:v>0.000325463829330306</c:v>
                  </c:pt>
                  <c:pt idx="80">
                    <c:v>0.0</c:v>
                  </c:pt>
                  <c:pt idx="81">
                    <c:v>0.000621405395955118</c:v>
                  </c:pt>
                  <c:pt idx="82">
                    <c:v>0.000892757967204295</c:v>
                  </c:pt>
                  <c:pt idx="83">
                    <c:v>0.0</c:v>
                  </c:pt>
                  <c:pt idx="84">
                    <c:v>0.000413867515517729</c:v>
                  </c:pt>
                  <c:pt idx="85">
                    <c:v>0.000631611531489836</c:v>
                  </c:pt>
                  <c:pt idx="86">
                    <c:v>0.0</c:v>
                  </c:pt>
                  <c:pt idx="87">
                    <c:v>0.000934139227391118</c:v>
                  </c:pt>
                  <c:pt idx="88">
                    <c:v>0.00125201508830129</c:v>
                  </c:pt>
                </c:numCache>
              </c:numRef>
            </c:minus>
          </c:errBars>
          <c:cat>
            <c:strRef>
              <c:f>'787_all_sigsanal_clpar2017'!$D$788:$CN$788</c:f>
              <c:strCache>
                <c:ptCount val="89"/>
                <c:pt idx="0">
                  <c:v>Sig. 1 Early</c:v>
                </c:pt>
                <c:pt idx="1">
                  <c:v>Sig. 1 Late</c:v>
                </c:pt>
                <c:pt idx="3">
                  <c:v>Sig. 2 Early</c:v>
                </c:pt>
                <c:pt idx="4">
                  <c:v>Sig. 2 Late</c:v>
                </c:pt>
                <c:pt idx="6">
                  <c:v>Sig. 3 Early</c:v>
                </c:pt>
                <c:pt idx="7">
                  <c:v>Sig. 3 Late</c:v>
                </c:pt>
                <c:pt idx="9">
                  <c:v>Sig. 4 Early</c:v>
                </c:pt>
                <c:pt idx="10">
                  <c:v>Sig. 4 Late</c:v>
                </c:pt>
                <c:pt idx="12">
                  <c:v>Sig. 5 Early</c:v>
                </c:pt>
                <c:pt idx="13">
                  <c:v>Sig. 5 Late</c:v>
                </c:pt>
                <c:pt idx="15">
                  <c:v>Sig. 6 Early</c:v>
                </c:pt>
                <c:pt idx="16">
                  <c:v>Sig. 6 Late</c:v>
                </c:pt>
                <c:pt idx="18">
                  <c:v>Sig. 7 Early</c:v>
                </c:pt>
                <c:pt idx="19">
                  <c:v>Sig. 7 Late</c:v>
                </c:pt>
                <c:pt idx="21">
                  <c:v>Sig. 8 Early</c:v>
                </c:pt>
                <c:pt idx="22">
                  <c:v>Sig. 8 Late</c:v>
                </c:pt>
                <c:pt idx="24">
                  <c:v>Sig. 9 Early</c:v>
                </c:pt>
                <c:pt idx="25">
                  <c:v>Sig. 9 Late</c:v>
                </c:pt>
                <c:pt idx="27">
                  <c:v>Sig. 10 Early</c:v>
                </c:pt>
                <c:pt idx="28">
                  <c:v>Sig. 10 Late</c:v>
                </c:pt>
                <c:pt idx="30">
                  <c:v>Sig. 11 Early</c:v>
                </c:pt>
                <c:pt idx="31">
                  <c:v>Sig. 11 Late</c:v>
                </c:pt>
                <c:pt idx="33">
                  <c:v>Sig. 12 Early</c:v>
                </c:pt>
                <c:pt idx="34">
                  <c:v>Sig. 12 Late</c:v>
                </c:pt>
                <c:pt idx="36">
                  <c:v>Sig. 13 Early</c:v>
                </c:pt>
                <c:pt idx="37">
                  <c:v>Sig. 13 Late</c:v>
                </c:pt>
                <c:pt idx="39">
                  <c:v>Sig. 14 Early</c:v>
                </c:pt>
                <c:pt idx="40">
                  <c:v>Sig. 14 Late</c:v>
                </c:pt>
                <c:pt idx="42">
                  <c:v>Sig. 15 Early</c:v>
                </c:pt>
                <c:pt idx="43">
                  <c:v>Sig. 15 Late</c:v>
                </c:pt>
                <c:pt idx="45">
                  <c:v>Sig. 16 Early</c:v>
                </c:pt>
                <c:pt idx="46">
                  <c:v>Sig. 16 Late</c:v>
                </c:pt>
                <c:pt idx="48">
                  <c:v>Sig. 17 Early</c:v>
                </c:pt>
                <c:pt idx="49">
                  <c:v>Sig. 17 Late</c:v>
                </c:pt>
                <c:pt idx="51">
                  <c:v>Sig. 18 Early</c:v>
                </c:pt>
                <c:pt idx="52">
                  <c:v>Sig. 18 Late</c:v>
                </c:pt>
                <c:pt idx="54">
                  <c:v>Sig. 19 Early</c:v>
                </c:pt>
                <c:pt idx="55">
                  <c:v>Sig. 19 Late</c:v>
                </c:pt>
                <c:pt idx="57">
                  <c:v>Sig. 20 Early</c:v>
                </c:pt>
                <c:pt idx="58">
                  <c:v>Sig. 20 Late</c:v>
                </c:pt>
                <c:pt idx="60">
                  <c:v>Sig. 21 Early</c:v>
                </c:pt>
                <c:pt idx="61">
                  <c:v>Sig. 21 Late</c:v>
                </c:pt>
                <c:pt idx="63">
                  <c:v>Sig. 22 Early</c:v>
                </c:pt>
                <c:pt idx="64">
                  <c:v>Sig. 22 Late</c:v>
                </c:pt>
                <c:pt idx="66">
                  <c:v>Sig. 23 Early</c:v>
                </c:pt>
                <c:pt idx="67">
                  <c:v>Sig. 23 Late</c:v>
                </c:pt>
                <c:pt idx="69">
                  <c:v>Sig. 24 Early</c:v>
                </c:pt>
                <c:pt idx="70">
                  <c:v>Sig. 24 Late</c:v>
                </c:pt>
                <c:pt idx="72">
                  <c:v>Sig. 25 Early</c:v>
                </c:pt>
                <c:pt idx="73">
                  <c:v>Sig. 25 Late</c:v>
                </c:pt>
                <c:pt idx="75">
                  <c:v>Sig. 26 Early</c:v>
                </c:pt>
                <c:pt idx="76">
                  <c:v>Sig. 26 Late</c:v>
                </c:pt>
                <c:pt idx="78">
                  <c:v>Sig. 27 Early</c:v>
                </c:pt>
                <c:pt idx="79">
                  <c:v>Sig. 27 Late</c:v>
                </c:pt>
                <c:pt idx="81">
                  <c:v>Sig. 28 Early</c:v>
                </c:pt>
                <c:pt idx="82">
                  <c:v>Sig. 28 Late</c:v>
                </c:pt>
                <c:pt idx="84">
                  <c:v>Sig. 29 Early</c:v>
                </c:pt>
                <c:pt idx="85">
                  <c:v>Sig. 29 Late</c:v>
                </c:pt>
                <c:pt idx="87">
                  <c:v>Sig. 30 Early</c:v>
                </c:pt>
                <c:pt idx="88">
                  <c:v>Sig. 30 Late</c:v>
                </c:pt>
              </c:strCache>
            </c:strRef>
          </c:cat>
          <c:val>
            <c:numRef>
              <c:f>'787_all_sigsanal_clpar2017'!$D$789:$CN$789</c:f>
              <c:numCache>
                <c:formatCode>General</c:formatCode>
                <c:ptCount val="89"/>
                <c:pt idx="0">
                  <c:v>0.126912586398475</c:v>
                </c:pt>
                <c:pt idx="1">
                  <c:v>0.101606811834053</c:v>
                </c:pt>
                <c:pt idx="3">
                  <c:v>0.0148119367426048</c:v>
                </c:pt>
                <c:pt idx="4">
                  <c:v>0.0188299959701906</c:v>
                </c:pt>
                <c:pt idx="6">
                  <c:v>0.343261009415502</c:v>
                </c:pt>
                <c:pt idx="7">
                  <c:v>0.330537864434562</c:v>
                </c:pt>
                <c:pt idx="9">
                  <c:v>0.0145921323413596</c:v>
                </c:pt>
                <c:pt idx="10">
                  <c:v>0.0150741068290978</c:v>
                </c:pt>
                <c:pt idx="12">
                  <c:v>0.0585225427333392</c:v>
                </c:pt>
                <c:pt idx="13">
                  <c:v>0.0426507151634053</c:v>
                </c:pt>
                <c:pt idx="15">
                  <c:v>0.0113392895191741</c:v>
                </c:pt>
                <c:pt idx="16">
                  <c:v>0.011259772821601</c:v>
                </c:pt>
                <c:pt idx="18">
                  <c:v>0.00329118736107624</c:v>
                </c:pt>
                <c:pt idx="19">
                  <c:v>0.00696672111655655</c:v>
                </c:pt>
                <c:pt idx="21">
                  <c:v>0.0595698883085134</c:v>
                </c:pt>
                <c:pt idx="22">
                  <c:v>0.0782510516636595</c:v>
                </c:pt>
                <c:pt idx="24">
                  <c:v>0.120792128500635</c:v>
                </c:pt>
                <c:pt idx="25">
                  <c:v>0.114257631251969</c:v>
                </c:pt>
                <c:pt idx="27">
                  <c:v>0.00496614525801779</c:v>
                </c:pt>
                <c:pt idx="28">
                  <c:v>0.00729617939423125</c:v>
                </c:pt>
                <c:pt idx="30">
                  <c:v>0.00516064405749174</c:v>
                </c:pt>
                <c:pt idx="31">
                  <c:v>0.00510599115063532</c:v>
                </c:pt>
                <c:pt idx="33">
                  <c:v>0.035125023537357</c:v>
                </c:pt>
                <c:pt idx="34">
                  <c:v>0.0282666431834815</c:v>
                </c:pt>
                <c:pt idx="36">
                  <c:v>0.00761465645895806</c:v>
                </c:pt>
                <c:pt idx="37">
                  <c:v>0.0136076271895298</c:v>
                </c:pt>
                <c:pt idx="39">
                  <c:v>0.00170707464205845</c:v>
                </c:pt>
                <c:pt idx="40">
                  <c:v>0.00444277240584498</c:v>
                </c:pt>
                <c:pt idx="42">
                  <c:v>0.0131629794542567</c:v>
                </c:pt>
                <c:pt idx="43">
                  <c:v>0.0142814941092859</c:v>
                </c:pt>
                <c:pt idx="45">
                  <c:v>0.0258759093367217</c:v>
                </c:pt>
                <c:pt idx="46">
                  <c:v>0.0251113098952986</c:v>
                </c:pt>
                <c:pt idx="48">
                  <c:v>0.00603658313989835</c:v>
                </c:pt>
                <c:pt idx="49">
                  <c:v>0.00776056096551461</c:v>
                </c:pt>
                <c:pt idx="51">
                  <c:v>0.00607613638119441</c:v>
                </c:pt>
                <c:pt idx="52">
                  <c:v>0.0108075493710292</c:v>
                </c:pt>
                <c:pt idx="54">
                  <c:v>0.00418718899440915</c:v>
                </c:pt>
                <c:pt idx="55">
                  <c:v>0.00560338399695044</c:v>
                </c:pt>
                <c:pt idx="57">
                  <c:v>0.00433601702997459</c:v>
                </c:pt>
                <c:pt idx="58">
                  <c:v>0.00661100094332909</c:v>
                </c:pt>
                <c:pt idx="60">
                  <c:v>0.0185281655503177</c:v>
                </c:pt>
                <c:pt idx="61">
                  <c:v>0.0271464766693774</c:v>
                </c:pt>
                <c:pt idx="63">
                  <c:v>0.0176425773435832</c:v>
                </c:pt>
                <c:pt idx="64">
                  <c:v>0.0194392398877001</c:v>
                </c:pt>
                <c:pt idx="66">
                  <c:v>0.00248326486905972</c:v>
                </c:pt>
                <c:pt idx="67">
                  <c:v>0.00446623084057179</c:v>
                </c:pt>
                <c:pt idx="69">
                  <c:v>0.0233199916796696</c:v>
                </c:pt>
                <c:pt idx="70">
                  <c:v>0.0187414762268234</c:v>
                </c:pt>
                <c:pt idx="72">
                  <c:v>0.0167930129466328</c:v>
                </c:pt>
                <c:pt idx="73">
                  <c:v>0.0190398383345616</c:v>
                </c:pt>
                <c:pt idx="75">
                  <c:v>0.00922599086388818</c:v>
                </c:pt>
                <c:pt idx="76">
                  <c:v>0.00816551233151207</c:v>
                </c:pt>
                <c:pt idx="78">
                  <c:v>0.00844502951929987</c:v>
                </c:pt>
                <c:pt idx="79">
                  <c:v>0.00922914961250318</c:v>
                </c:pt>
                <c:pt idx="81">
                  <c:v>0.00496260633570521</c:v>
                </c:pt>
                <c:pt idx="82">
                  <c:v>0.00746804428480304</c:v>
                </c:pt>
                <c:pt idx="84">
                  <c:v>0.00370540793853875</c:v>
                </c:pt>
                <c:pt idx="85">
                  <c:v>0.00698019179974588</c:v>
                </c:pt>
                <c:pt idx="87">
                  <c:v>0.0275528903644218</c:v>
                </c:pt>
                <c:pt idx="88">
                  <c:v>0.0309946529467598</c:v>
                </c:pt>
              </c:numCache>
            </c:numRef>
          </c:val>
        </c:ser>
        <c:dLbls>
          <c:showLegendKey val="0"/>
          <c:showVal val="0"/>
          <c:showCatName val="0"/>
          <c:showSerName val="0"/>
          <c:showPercent val="0"/>
          <c:showBubbleSize val="0"/>
        </c:dLbls>
        <c:gapWidth val="150"/>
        <c:axId val="-2112345144"/>
        <c:axId val="-2100756808"/>
      </c:barChart>
      <c:catAx>
        <c:axId val="-2112345144"/>
        <c:scaling>
          <c:orientation val="minMax"/>
        </c:scaling>
        <c:delete val="0"/>
        <c:axPos val="b"/>
        <c:majorTickMark val="out"/>
        <c:minorTickMark val="none"/>
        <c:tickLblPos val="nextTo"/>
        <c:crossAx val="-2100756808"/>
        <c:crosses val="autoZero"/>
        <c:auto val="1"/>
        <c:lblAlgn val="ctr"/>
        <c:lblOffset val="100"/>
        <c:noMultiLvlLbl val="0"/>
      </c:catAx>
      <c:valAx>
        <c:axId val="-2100756808"/>
        <c:scaling>
          <c:orientation val="minMax"/>
        </c:scaling>
        <c:delete val="0"/>
        <c:axPos val="l"/>
        <c:majorGridlines/>
        <c:numFmt formatCode="General" sourceLinked="1"/>
        <c:majorTickMark val="out"/>
        <c:minorTickMark val="none"/>
        <c:tickLblPos val="nextTo"/>
        <c:crossAx val="-211234514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errBars>
            <c:errBarType val="both"/>
            <c:errValType val="cust"/>
            <c:noEndCap val="1"/>
            <c:plus>
              <c:numRef>
                <c:f>Sheet1!$4:$4</c:f>
                <c:numCache>
                  <c:formatCode>General</c:formatCode>
                  <c:ptCount val="16384"/>
                  <c:pt idx="0">
                    <c:v>0.0195796885052743</c:v>
                  </c:pt>
                  <c:pt idx="1">
                    <c:v>0.0352959284469174</c:v>
                  </c:pt>
                  <c:pt idx="3">
                    <c:v>0.0461418979245167</c:v>
                  </c:pt>
                  <c:pt idx="4">
                    <c:v>0.0627071335463516</c:v>
                  </c:pt>
                  <c:pt idx="6">
                    <c:v>0.0297138508156541</c:v>
                  </c:pt>
                  <c:pt idx="7">
                    <c:v>0.0339358497487998</c:v>
                  </c:pt>
                  <c:pt idx="9">
                    <c:v>0.0118475457518484</c:v>
                  </c:pt>
                  <c:pt idx="10">
                    <c:v>0.0168733516465834</c:v>
                  </c:pt>
                  <c:pt idx="12">
                    <c:v>0.0270340838052744</c:v>
                  </c:pt>
                  <c:pt idx="13">
                    <c:v>0.0269404805735718</c:v>
                  </c:pt>
                  <c:pt idx="15">
                    <c:v>0.0193467511928723</c:v>
                  </c:pt>
                  <c:pt idx="16">
                    <c:v>0.0349125639350032</c:v>
                  </c:pt>
                  <c:pt idx="18">
                    <c:v>0.0218635797424011</c:v>
                  </c:pt>
                  <c:pt idx="19">
                    <c:v>0.0255600374909343</c:v>
                  </c:pt>
                  <c:pt idx="21">
                    <c:v>0.0172062562756396</c:v>
                  </c:pt>
                  <c:pt idx="22">
                    <c:v>0.0226940096952676</c:v>
                  </c:pt>
                  <c:pt idx="24">
                    <c:v>0.0172184983460317</c:v>
                  </c:pt>
                  <c:pt idx="25">
                    <c:v>0.0245322769870688</c:v>
                  </c:pt>
                  <c:pt idx="27">
                    <c:v>0.028080608407112</c:v>
                  </c:pt>
                  <c:pt idx="28">
                    <c:v>0.0280317913784634</c:v>
                  </c:pt>
                  <c:pt idx="30">
                    <c:v>0.0310542581755531</c:v>
                  </c:pt>
                  <c:pt idx="31">
                    <c:v>0.0450044949852586</c:v>
                  </c:pt>
                  <c:pt idx="33">
                    <c:v>0.0184689396379963</c:v>
                  </c:pt>
                  <c:pt idx="34">
                    <c:v>0.0160534125818327</c:v>
                  </c:pt>
                  <c:pt idx="36">
                    <c:v>0.00856023221758164</c:v>
                  </c:pt>
                  <c:pt idx="37">
                    <c:v>0.0112608103570845</c:v>
                  </c:pt>
                  <c:pt idx="39">
                    <c:v>0.00722673612433243</c:v>
                  </c:pt>
                  <c:pt idx="40">
                    <c:v>0.0116642212750097</c:v>
                  </c:pt>
                  <c:pt idx="42">
                    <c:v>0.0253785567600597</c:v>
                  </c:pt>
                  <c:pt idx="43">
                    <c:v>0.0706085752104059</c:v>
                  </c:pt>
                  <c:pt idx="45">
                    <c:v>0.0381645802593688</c:v>
                  </c:pt>
                  <c:pt idx="46">
                    <c:v>0.0343324941154722</c:v>
                  </c:pt>
                  <c:pt idx="48">
                    <c:v>0.0174548398139161</c:v>
                  </c:pt>
                  <c:pt idx="49">
                    <c:v>0.0216865525790099</c:v>
                  </c:pt>
                  <c:pt idx="51">
                    <c:v>0.00821038448749724</c:v>
                  </c:pt>
                  <c:pt idx="52">
                    <c:v>0.0123501496980116</c:v>
                  </c:pt>
                  <c:pt idx="54">
                    <c:v>0.0150087449722545</c:v>
                  </c:pt>
                  <c:pt idx="55">
                    <c:v>0.0242992339005052</c:v>
                  </c:pt>
                  <c:pt idx="57">
                    <c:v>0.00905135285975061</c:v>
                  </c:pt>
                  <c:pt idx="58">
                    <c:v>0.0152586696153915</c:v>
                  </c:pt>
                  <c:pt idx="60">
                    <c:v>0.0262438021115429</c:v>
                  </c:pt>
                  <c:pt idx="61">
                    <c:v>0.0268517110106514</c:v>
                  </c:pt>
                  <c:pt idx="63">
                    <c:v>0.00807457713722535</c:v>
                  </c:pt>
                  <c:pt idx="64">
                    <c:v>0.0124195647409893</c:v>
                  </c:pt>
                  <c:pt idx="66">
                    <c:v>0.0314792217592926</c:v>
                  </c:pt>
                  <c:pt idx="67">
                    <c:v>0.0490755827473364</c:v>
                  </c:pt>
                  <c:pt idx="69">
                    <c:v>0.0270620306332212</c:v>
                  </c:pt>
                  <c:pt idx="70">
                    <c:v>0.0285982862351336</c:v>
                  </c:pt>
                  <c:pt idx="72">
                    <c:v>0.0197896527991982</c:v>
                  </c:pt>
                  <c:pt idx="73">
                    <c:v>0.0257712727237307</c:v>
                  </c:pt>
                  <c:pt idx="75">
                    <c:v>0.0137707620862442</c:v>
                  </c:pt>
                  <c:pt idx="76">
                    <c:v>0.0218518264234387</c:v>
                  </c:pt>
                </c:numCache>
              </c:numRef>
            </c:plus>
            <c:minus>
              <c:numRef>
                <c:f>Sheet1!$4:$4</c:f>
                <c:numCache>
                  <c:formatCode>General</c:formatCode>
                  <c:ptCount val="16384"/>
                  <c:pt idx="0">
                    <c:v>0.0195796885052743</c:v>
                  </c:pt>
                  <c:pt idx="1">
                    <c:v>0.0352959284469174</c:v>
                  </c:pt>
                  <c:pt idx="3">
                    <c:v>0.0461418979245167</c:v>
                  </c:pt>
                  <c:pt idx="4">
                    <c:v>0.0627071335463516</c:v>
                  </c:pt>
                  <c:pt idx="6">
                    <c:v>0.0297138508156541</c:v>
                  </c:pt>
                  <c:pt idx="7">
                    <c:v>0.0339358497487998</c:v>
                  </c:pt>
                  <c:pt idx="9">
                    <c:v>0.0118475457518484</c:v>
                  </c:pt>
                  <c:pt idx="10">
                    <c:v>0.0168733516465834</c:v>
                  </c:pt>
                  <c:pt idx="12">
                    <c:v>0.0270340838052744</c:v>
                  </c:pt>
                  <c:pt idx="13">
                    <c:v>0.0269404805735718</c:v>
                  </c:pt>
                  <c:pt idx="15">
                    <c:v>0.0193467511928723</c:v>
                  </c:pt>
                  <c:pt idx="16">
                    <c:v>0.0349125639350032</c:v>
                  </c:pt>
                  <c:pt idx="18">
                    <c:v>0.0218635797424011</c:v>
                  </c:pt>
                  <c:pt idx="19">
                    <c:v>0.0255600374909343</c:v>
                  </c:pt>
                  <c:pt idx="21">
                    <c:v>0.0172062562756396</c:v>
                  </c:pt>
                  <c:pt idx="22">
                    <c:v>0.0226940096952676</c:v>
                  </c:pt>
                  <c:pt idx="24">
                    <c:v>0.0172184983460317</c:v>
                  </c:pt>
                  <c:pt idx="25">
                    <c:v>0.0245322769870688</c:v>
                  </c:pt>
                  <c:pt idx="27">
                    <c:v>0.028080608407112</c:v>
                  </c:pt>
                  <c:pt idx="28">
                    <c:v>0.0280317913784634</c:v>
                  </c:pt>
                  <c:pt idx="30">
                    <c:v>0.0310542581755531</c:v>
                  </c:pt>
                  <c:pt idx="31">
                    <c:v>0.0450044949852586</c:v>
                  </c:pt>
                  <c:pt idx="33">
                    <c:v>0.0184689396379963</c:v>
                  </c:pt>
                  <c:pt idx="34">
                    <c:v>0.0160534125818327</c:v>
                  </c:pt>
                  <c:pt idx="36">
                    <c:v>0.00856023221758164</c:v>
                  </c:pt>
                  <c:pt idx="37">
                    <c:v>0.0112608103570845</c:v>
                  </c:pt>
                  <c:pt idx="39">
                    <c:v>0.00722673612433243</c:v>
                  </c:pt>
                  <c:pt idx="40">
                    <c:v>0.0116642212750097</c:v>
                  </c:pt>
                  <c:pt idx="42">
                    <c:v>0.0253785567600597</c:v>
                  </c:pt>
                  <c:pt idx="43">
                    <c:v>0.0706085752104059</c:v>
                  </c:pt>
                  <c:pt idx="45">
                    <c:v>0.0381645802593688</c:v>
                  </c:pt>
                  <c:pt idx="46">
                    <c:v>0.0343324941154722</c:v>
                  </c:pt>
                  <c:pt idx="48">
                    <c:v>0.0174548398139161</c:v>
                  </c:pt>
                  <c:pt idx="49">
                    <c:v>0.0216865525790099</c:v>
                  </c:pt>
                  <c:pt idx="51">
                    <c:v>0.00821038448749724</c:v>
                  </c:pt>
                  <c:pt idx="52">
                    <c:v>0.0123501496980116</c:v>
                  </c:pt>
                  <c:pt idx="54">
                    <c:v>0.0150087449722545</c:v>
                  </c:pt>
                  <c:pt idx="55">
                    <c:v>0.0242992339005052</c:v>
                  </c:pt>
                  <c:pt idx="57">
                    <c:v>0.00905135285975061</c:v>
                  </c:pt>
                  <c:pt idx="58">
                    <c:v>0.0152586696153915</c:v>
                  </c:pt>
                  <c:pt idx="60">
                    <c:v>0.0262438021115429</c:v>
                  </c:pt>
                  <c:pt idx="61">
                    <c:v>0.0268517110106514</c:v>
                  </c:pt>
                  <c:pt idx="63">
                    <c:v>0.00807457713722535</c:v>
                  </c:pt>
                  <c:pt idx="64">
                    <c:v>0.0124195647409893</c:v>
                  </c:pt>
                  <c:pt idx="66">
                    <c:v>0.0314792217592926</c:v>
                  </c:pt>
                  <c:pt idx="67">
                    <c:v>0.0490755827473364</c:v>
                  </c:pt>
                  <c:pt idx="69">
                    <c:v>0.0270620306332212</c:v>
                  </c:pt>
                  <c:pt idx="70">
                    <c:v>0.0285982862351336</c:v>
                  </c:pt>
                  <c:pt idx="72">
                    <c:v>0.0197896527991982</c:v>
                  </c:pt>
                  <c:pt idx="73">
                    <c:v>0.0257712727237307</c:v>
                  </c:pt>
                  <c:pt idx="75">
                    <c:v>0.0137707620862442</c:v>
                  </c:pt>
                  <c:pt idx="76">
                    <c:v>0.0218518264234387</c:v>
                  </c:pt>
                </c:numCache>
              </c:numRef>
            </c:minus>
          </c:errBars>
          <c:cat>
            <c:strRef>
              <c:f>Sheet1!$A$1:$BY$1</c:f>
              <c:strCache>
                <c:ptCount val="77"/>
                <c:pt idx="0">
                  <c:v>Biliary-AdenoCA Control</c:v>
                </c:pt>
                <c:pt idx="1">
                  <c:v>Biliary-AdenoCA Late</c:v>
                </c:pt>
                <c:pt idx="3">
                  <c:v>Bladder-TCC Control</c:v>
                </c:pt>
                <c:pt idx="4">
                  <c:v>Bladder-TCC Late</c:v>
                </c:pt>
                <c:pt idx="6">
                  <c:v>Bone-Leiomyo</c:v>
                </c:pt>
                <c:pt idx="7">
                  <c:v>Bone-Leiomyo Late</c:v>
                </c:pt>
                <c:pt idx="9">
                  <c:v>Breast-AdenoCa</c:v>
                </c:pt>
                <c:pt idx="10">
                  <c:v>Breast-AdenoCa Late</c:v>
                </c:pt>
                <c:pt idx="12">
                  <c:v>Cervix-SCC</c:v>
                </c:pt>
                <c:pt idx="13">
                  <c:v>Cervix-SCC Late</c:v>
                </c:pt>
                <c:pt idx="15">
                  <c:v>CNS-GBM</c:v>
                </c:pt>
                <c:pt idx="16">
                  <c:v>CNS-GBM</c:v>
                </c:pt>
                <c:pt idx="18">
                  <c:v>CNS-Medullo</c:v>
                </c:pt>
                <c:pt idx="19">
                  <c:v>CNS-Medullo Late</c:v>
                </c:pt>
                <c:pt idx="21">
                  <c:v>CNS-Oligo</c:v>
                </c:pt>
                <c:pt idx="22">
                  <c:v>CNS-Oligo Late</c:v>
                </c:pt>
                <c:pt idx="24">
                  <c:v>ColoRect-AdenoCA</c:v>
                </c:pt>
                <c:pt idx="25">
                  <c:v>ColoRect-AdenoCA Late</c:v>
                </c:pt>
                <c:pt idx="27">
                  <c:v>Eso-AdenoCa</c:v>
                </c:pt>
                <c:pt idx="28">
                  <c:v>Eso-AdenoCa Late</c:v>
                </c:pt>
                <c:pt idx="30">
                  <c:v>Head-SCC</c:v>
                </c:pt>
                <c:pt idx="31">
                  <c:v>Head-SCC Late</c:v>
                </c:pt>
                <c:pt idx="33">
                  <c:v>Kidney-ChRCC</c:v>
                </c:pt>
                <c:pt idx="34">
                  <c:v>Kidney-ChRCC Late</c:v>
                </c:pt>
                <c:pt idx="36">
                  <c:v>Kidney-RCC</c:v>
                </c:pt>
                <c:pt idx="37">
                  <c:v>Kidney-RCC Late</c:v>
                </c:pt>
                <c:pt idx="39">
                  <c:v>Liver-HCC</c:v>
                </c:pt>
                <c:pt idx="40">
                  <c:v>Liver-HCC Late</c:v>
                </c:pt>
                <c:pt idx="42">
                  <c:v>Lung-AdenoCA</c:v>
                </c:pt>
                <c:pt idx="43">
                  <c:v>Lung-AdenoCA Late</c:v>
                </c:pt>
                <c:pt idx="45">
                  <c:v>Lung-SCC</c:v>
                </c:pt>
                <c:pt idx="46">
                  <c:v>Lung-SCC</c:v>
                </c:pt>
                <c:pt idx="48">
                  <c:v>Lymph-BNHL</c:v>
                </c:pt>
                <c:pt idx="49">
                  <c:v>Lymph-BNHL Late</c:v>
                </c:pt>
                <c:pt idx="51">
                  <c:v>Lymph-CLL</c:v>
                </c:pt>
                <c:pt idx="52">
                  <c:v>Lymph-CLL</c:v>
                </c:pt>
                <c:pt idx="54">
                  <c:v>Ovary-AdenoCA</c:v>
                </c:pt>
                <c:pt idx="55">
                  <c:v>Ovary-AdenoCA Late</c:v>
                </c:pt>
                <c:pt idx="57">
                  <c:v>Panc-AdenoCA</c:v>
                </c:pt>
                <c:pt idx="58">
                  <c:v>Panc-AdenoCA Late</c:v>
                </c:pt>
                <c:pt idx="60">
                  <c:v>Panc-Endocrine</c:v>
                </c:pt>
                <c:pt idx="61">
                  <c:v>Panc-Endocrine Late</c:v>
                </c:pt>
                <c:pt idx="63">
                  <c:v>Prost-AdenoCA</c:v>
                </c:pt>
                <c:pt idx="64">
                  <c:v>Prost-AdenoCA Late</c:v>
                </c:pt>
                <c:pt idx="66">
                  <c:v>Skin-Melanoma</c:v>
                </c:pt>
                <c:pt idx="67">
                  <c:v>Skin-Melanoma Late</c:v>
                </c:pt>
                <c:pt idx="69">
                  <c:v>Stomach-AdenoCA</c:v>
                </c:pt>
                <c:pt idx="70">
                  <c:v>Stomach-AdenoCA Late</c:v>
                </c:pt>
                <c:pt idx="72">
                  <c:v>Thy-AdenoCA</c:v>
                </c:pt>
                <c:pt idx="73">
                  <c:v>Thy-AdenoCA</c:v>
                </c:pt>
                <c:pt idx="75">
                  <c:v>Uterus-AdenoCA</c:v>
                </c:pt>
                <c:pt idx="76">
                  <c:v>Uterus-AdenoCA Late</c:v>
                </c:pt>
              </c:strCache>
            </c:strRef>
          </c:cat>
          <c:val>
            <c:numRef>
              <c:f>Sheet1!$A$2:$BY$2</c:f>
              <c:numCache>
                <c:formatCode>General</c:formatCode>
                <c:ptCount val="77"/>
                <c:pt idx="0">
                  <c:v>0.68139425</c:v>
                </c:pt>
                <c:pt idx="1">
                  <c:v>0.604787725</c:v>
                </c:pt>
                <c:pt idx="3">
                  <c:v>0.83490925</c:v>
                </c:pt>
                <c:pt idx="4">
                  <c:v>0.7873759</c:v>
                </c:pt>
                <c:pt idx="6">
                  <c:v>0.640210283333333</c:v>
                </c:pt>
                <c:pt idx="7">
                  <c:v>0.556994266666667</c:v>
                </c:pt>
                <c:pt idx="9">
                  <c:v>0.696487364912281</c:v>
                </c:pt>
                <c:pt idx="10">
                  <c:v>0.608275014035088</c:v>
                </c:pt>
                <c:pt idx="12">
                  <c:v>0.84907006</c:v>
                </c:pt>
                <c:pt idx="13">
                  <c:v>0.8349873</c:v>
                </c:pt>
                <c:pt idx="15">
                  <c:v>0.756846092307692</c:v>
                </c:pt>
                <c:pt idx="16">
                  <c:v>0.699250223076923</c:v>
                </c:pt>
                <c:pt idx="18">
                  <c:v>0.65029304</c:v>
                </c:pt>
                <c:pt idx="19">
                  <c:v>0.595175292</c:v>
                </c:pt>
                <c:pt idx="21">
                  <c:v>0.71620111</c:v>
                </c:pt>
                <c:pt idx="22">
                  <c:v>0.68210427</c:v>
                </c:pt>
                <c:pt idx="24">
                  <c:v>0.776929875</c:v>
                </c:pt>
                <c:pt idx="25">
                  <c:v>0.710621954166666</c:v>
                </c:pt>
                <c:pt idx="27">
                  <c:v>0.715165406666667</c:v>
                </c:pt>
                <c:pt idx="28">
                  <c:v>0.63529226</c:v>
                </c:pt>
                <c:pt idx="30">
                  <c:v>0.729091983333333</c:v>
                </c:pt>
                <c:pt idx="31">
                  <c:v>0.647690616666667</c:v>
                </c:pt>
                <c:pt idx="33">
                  <c:v>0.572153493333333</c:v>
                </c:pt>
                <c:pt idx="34">
                  <c:v>0.589114833333333</c:v>
                </c:pt>
                <c:pt idx="36">
                  <c:v>0.613502691935484</c:v>
                </c:pt>
                <c:pt idx="37">
                  <c:v>0.528173256451613</c:v>
                </c:pt>
                <c:pt idx="39">
                  <c:v>0.673547797727273</c:v>
                </c:pt>
                <c:pt idx="40">
                  <c:v>0.561638214772727</c:v>
                </c:pt>
                <c:pt idx="42">
                  <c:v>0.689312</c:v>
                </c:pt>
                <c:pt idx="43">
                  <c:v>0.5168790375</c:v>
                </c:pt>
                <c:pt idx="45">
                  <c:v>0.71600807</c:v>
                </c:pt>
                <c:pt idx="46">
                  <c:v>0.64530675</c:v>
                </c:pt>
                <c:pt idx="48">
                  <c:v>0.657298704347826</c:v>
                </c:pt>
                <c:pt idx="49">
                  <c:v>0.537933543478261</c:v>
                </c:pt>
                <c:pt idx="51">
                  <c:v>0.642411135714285</c:v>
                </c:pt>
                <c:pt idx="52">
                  <c:v>0.579400176785714</c:v>
                </c:pt>
                <c:pt idx="54">
                  <c:v>0.677453341935484</c:v>
                </c:pt>
                <c:pt idx="55">
                  <c:v>0.57457924516129</c:v>
                </c:pt>
                <c:pt idx="57">
                  <c:v>0.725340128571428</c:v>
                </c:pt>
                <c:pt idx="58">
                  <c:v>0.622055932857143</c:v>
                </c:pt>
                <c:pt idx="60">
                  <c:v>0.624003304347826</c:v>
                </c:pt>
                <c:pt idx="61">
                  <c:v>0.622539886956522</c:v>
                </c:pt>
                <c:pt idx="63">
                  <c:v>0.694341925806451</c:v>
                </c:pt>
                <c:pt idx="64">
                  <c:v>0.643147048387097</c:v>
                </c:pt>
                <c:pt idx="66">
                  <c:v>0.718239338461538</c:v>
                </c:pt>
                <c:pt idx="67">
                  <c:v>0.6329358</c:v>
                </c:pt>
                <c:pt idx="69">
                  <c:v>0.692641714285714</c:v>
                </c:pt>
                <c:pt idx="70">
                  <c:v>0.657688007142857</c:v>
                </c:pt>
                <c:pt idx="72">
                  <c:v>0.592625766666667</c:v>
                </c:pt>
                <c:pt idx="73">
                  <c:v>0.532694266666667</c:v>
                </c:pt>
                <c:pt idx="75">
                  <c:v>0.719438154166667</c:v>
                </c:pt>
                <c:pt idx="76">
                  <c:v>0.667103054166667</c:v>
                </c:pt>
              </c:numCache>
            </c:numRef>
          </c:val>
        </c:ser>
        <c:dLbls>
          <c:showLegendKey val="0"/>
          <c:showVal val="0"/>
          <c:showCatName val="0"/>
          <c:showSerName val="0"/>
          <c:showPercent val="0"/>
          <c:showBubbleSize val="0"/>
        </c:dLbls>
        <c:gapWidth val="150"/>
        <c:axId val="-2122443528"/>
        <c:axId val="-2130705960"/>
      </c:barChart>
      <c:catAx>
        <c:axId val="-2122443528"/>
        <c:scaling>
          <c:orientation val="minMax"/>
        </c:scaling>
        <c:delete val="0"/>
        <c:axPos val="b"/>
        <c:majorTickMark val="out"/>
        <c:minorTickMark val="none"/>
        <c:tickLblPos val="nextTo"/>
        <c:txPr>
          <a:bodyPr/>
          <a:lstStyle/>
          <a:p>
            <a:pPr>
              <a:defRPr>
                <a:latin typeface="Arial"/>
              </a:defRPr>
            </a:pPr>
            <a:endParaRPr lang="en-US"/>
          </a:p>
        </c:txPr>
        <c:crossAx val="-2130705960"/>
        <c:crosses val="autoZero"/>
        <c:auto val="1"/>
        <c:lblAlgn val="ctr"/>
        <c:lblOffset val="100"/>
        <c:noMultiLvlLbl val="0"/>
      </c:catAx>
      <c:valAx>
        <c:axId val="-2130705960"/>
        <c:scaling>
          <c:orientation val="minMax"/>
        </c:scaling>
        <c:delete val="0"/>
        <c:axPos val="l"/>
        <c:majorGridlines/>
        <c:numFmt formatCode="General" sourceLinked="1"/>
        <c:majorTickMark val="out"/>
        <c:minorTickMark val="none"/>
        <c:tickLblPos val="nextTo"/>
        <c:crossAx val="-2122443528"/>
        <c:crosses val="autoZero"/>
        <c:crossBetween val="between"/>
      </c:valAx>
    </c:plotArea>
    <c:plotVisOnly val="1"/>
    <c:dispBlanksAs val="gap"/>
    <c:showDLblsOverMax val="0"/>
  </c:chart>
  <c:txPr>
    <a:bodyPr/>
    <a:lstStyle/>
    <a:p>
      <a:pPr>
        <a:defRPr>
          <a:latin typeface="Arial Black"/>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7AFE45-70C1-F041-9ABB-11B620BD4866}" type="datetimeFigureOut">
              <a:rPr lang="en-US" smtClean="0"/>
              <a:t>1/24/17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FE70DC-5CBA-BB4C-ADE2-D7601D0868E4}" type="slidenum">
              <a:rPr lang="en-US" smtClean="0"/>
              <a:t>‹#›</a:t>
            </a:fld>
            <a:endParaRPr lang="en-US"/>
          </a:p>
        </p:txBody>
      </p:sp>
    </p:spTree>
    <p:extLst>
      <p:ext uri="{BB962C8B-B14F-4D97-AF65-F5344CB8AC3E}">
        <p14:creationId xmlns:p14="http://schemas.microsoft.com/office/powerpoint/2010/main" val="38551234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Mutations of positive</a:t>
            </a:r>
            <a:r>
              <a:rPr lang="en-US" baseline="0" dirty="0" smtClean="0"/>
              <a:t> fitness should appear with higher frequency (cell prevalence) or enriched in early/dominant </a:t>
            </a:r>
            <a:r>
              <a:rPr lang="en-US" baseline="0" dirty="0" err="1" smtClean="0"/>
              <a:t>subclones</a:t>
            </a:r>
            <a:r>
              <a:rPr lang="en-US" baseline="0" dirty="0" smtClean="0"/>
              <a:t>. Mutations of negative fitness should wash off the population</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Functional Impact mutations are enriched in Early </a:t>
            </a:r>
            <a:r>
              <a:rPr lang="en-US" baseline="0" dirty="0" err="1" smtClean="0"/>
              <a:t>vs</a:t>
            </a:r>
            <a:r>
              <a:rPr lang="en-US" baseline="0" dirty="0" smtClean="0"/>
              <a:t> Late </a:t>
            </a:r>
            <a:r>
              <a:rPr lang="en-US" baseline="0" dirty="0" err="1" smtClean="0"/>
              <a:t>Subclones</a:t>
            </a:r>
            <a:r>
              <a:rPr lang="en-US" baseline="0" dirty="0" smtClean="0"/>
              <a:t> and High </a:t>
            </a:r>
            <a:r>
              <a:rPr lang="en-US" baseline="0" dirty="0" err="1" smtClean="0"/>
              <a:t>Freq</a:t>
            </a:r>
            <a:r>
              <a:rPr lang="en-US" baseline="0" dirty="0" smtClean="0"/>
              <a:t> </a:t>
            </a:r>
            <a:r>
              <a:rPr lang="en-US" baseline="0" dirty="0" err="1" smtClean="0"/>
              <a:t>vs</a:t>
            </a:r>
            <a:r>
              <a:rPr lang="en-US" baseline="0" dirty="0" smtClean="0"/>
              <a:t> Low Frequency bins (Frequency graph not shown here)</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High Impact mutations in oncogenic regions are particularly enriched in early </a:t>
            </a:r>
            <a:r>
              <a:rPr lang="en-US" baseline="0" dirty="0" err="1" smtClean="0"/>
              <a:t>subclones</a:t>
            </a:r>
            <a:r>
              <a:rPr lang="en-US" baseline="0" dirty="0" smtClean="0"/>
              <a:t> showing higher fitness</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1</a:t>
            </a:fld>
            <a:endParaRPr lang="en-US"/>
          </a:p>
        </p:txBody>
      </p:sp>
    </p:spTree>
    <p:extLst>
      <p:ext uri="{BB962C8B-B14F-4D97-AF65-F5344CB8AC3E}">
        <p14:creationId xmlns:p14="http://schemas.microsoft.com/office/powerpoint/2010/main" val="1767084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LOF mutations are not just functional impact mutations. It’s gene loss mutations. </a:t>
            </a:r>
          </a:p>
          <a:p>
            <a:r>
              <a:rPr lang="en-US" dirty="0" smtClean="0"/>
              <a:t>A </a:t>
            </a:r>
            <a:r>
              <a:rPr lang="en-US" dirty="0" err="1" smtClean="0"/>
              <a:t>Pancancer</a:t>
            </a:r>
            <a:r>
              <a:rPr lang="en-US" dirty="0" smtClean="0"/>
              <a:t> LOF mutation shows enrichment</a:t>
            </a:r>
            <a:r>
              <a:rPr lang="en-US" baseline="0" dirty="0" smtClean="0"/>
              <a:t> in early/dominant </a:t>
            </a:r>
            <a:r>
              <a:rPr lang="en-US" baseline="0" dirty="0" err="1" smtClean="0"/>
              <a:t>Subclones</a:t>
            </a:r>
            <a:r>
              <a:rPr lang="en-US" baseline="0" dirty="0" smtClean="0"/>
              <a:t> </a:t>
            </a:r>
          </a:p>
          <a:p>
            <a:r>
              <a:rPr lang="en-US" baseline="0" dirty="0" smtClean="0"/>
              <a:t>Similarly there is enrichment in bins with higher frequency</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2</a:t>
            </a:fld>
            <a:endParaRPr lang="en-US"/>
          </a:p>
        </p:txBody>
      </p:sp>
    </p:spTree>
    <p:extLst>
      <p:ext uri="{BB962C8B-B14F-4D97-AF65-F5344CB8AC3E}">
        <p14:creationId xmlns:p14="http://schemas.microsoft.com/office/powerpoint/2010/main" val="1767084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Relative</a:t>
            </a:r>
            <a:r>
              <a:rPr lang="en-US" baseline="0" dirty="0" smtClean="0"/>
              <a:t> prevalence of LOF mutations across different meta-cohort tumor types</a:t>
            </a:r>
            <a:endParaRPr lang="en-US" dirty="0" smtClean="0"/>
          </a:p>
          <a:p>
            <a:pPr marL="171450" indent="-171450">
              <a:buFontTx/>
              <a:buChar char="-"/>
            </a:pPr>
            <a:r>
              <a:rPr lang="en-US" dirty="0" smtClean="0"/>
              <a:t>We</a:t>
            </a:r>
            <a:r>
              <a:rPr lang="en-US" baseline="0" dirty="0" smtClean="0"/>
              <a:t> expect: a) either higher fitness for each cell and therefore in higher prevalence or b)  lower fitness and lower prevalence</a:t>
            </a:r>
          </a:p>
          <a:p>
            <a:pPr marL="171450" indent="-171450">
              <a:buFontTx/>
              <a:buChar char="-"/>
            </a:pPr>
            <a:r>
              <a:rPr lang="en-US" baseline="0" dirty="0" smtClean="0"/>
              <a:t>Tumor Suppressor gene LOF should -by definition- provide a higher fitness for tumor cells and therefore exist in higher than expected prevalence</a:t>
            </a:r>
          </a:p>
        </p:txBody>
      </p:sp>
      <p:sp>
        <p:nvSpPr>
          <p:cNvPr id="4" name="Slide Number Placeholder 3"/>
          <p:cNvSpPr>
            <a:spLocks noGrp="1"/>
          </p:cNvSpPr>
          <p:nvPr>
            <p:ph type="sldNum" sz="quarter" idx="10"/>
          </p:nvPr>
        </p:nvSpPr>
        <p:spPr/>
        <p:txBody>
          <a:bodyPr/>
          <a:lstStyle/>
          <a:p>
            <a:fld id="{CFFE70DC-5CBA-BB4C-ADE2-D7601D0868E4}" type="slidenum">
              <a:rPr lang="en-US" smtClean="0"/>
              <a:t>3</a:t>
            </a:fld>
            <a:endParaRPr lang="en-US"/>
          </a:p>
        </p:txBody>
      </p:sp>
    </p:spTree>
    <p:extLst>
      <p:ext uri="{BB962C8B-B14F-4D97-AF65-F5344CB8AC3E}">
        <p14:creationId xmlns:p14="http://schemas.microsoft.com/office/powerpoint/2010/main" val="275508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a:t>
            </a:r>
            <a:r>
              <a:rPr lang="en-US" baseline="0" dirty="0" err="1" smtClean="0"/>
              <a:t>i</a:t>
            </a:r>
            <a:r>
              <a:rPr lang="en-US" baseline="0" dirty="0" smtClean="0"/>
              <a:t>)  early </a:t>
            </a:r>
            <a:r>
              <a:rPr lang="en-US" baseline="0" dirty="0" err="1" smtClean="0"/>
              <a:t>vs</a:t>
            </a:r>
            <a:r>
              <a:rPr lang="en-US" baseline="0" dirty="0" smtClean="0"/>
              <a:t> late </a:t>
            </a:r>
            <a:r>
              <a:rPr lang="en-US" baseline="0" dirty="0" err="1" smtClean="0"/>
              <a:t>subclones</a:t>
            </a:r>
            <a:r>
              <a:rPr lang="en-US" baseline="0" dirty="0" smtClean="0"/>
              <a:t> and ii) High </a:t>
            </a:r>
            <a:r>
              <a:rPr lang="en-US" baseline="0" dirty="0" err="1" smtClean="0"/>
              <a:t>vs</a:t>
            </a:r>
            <a:r>
              <a:rPr lang="en-US" baseline="0" dirty="0" smtClean="0"/>
              <a:t> Low frequency analysis, as expected:</a:t>
            </a:r>
          </a:p>
          <a:p>
            <a:pPr marL="171450" indent="-171450">
              <a:buFontTx/>
              <a:buChar char="-"/>
            </a:pPr>
            <a:r>
              <a:rPr lang="en-US" baseline="0" dirty="0" smtClean="0"/>
              <a:t>TSG are enriched in early </a:t>
            </a:r>
            <a:r>
              <a:rPr lang="en-US" baseline="0" dirty="0" err="1" smtClean="0"/>
              <a:t>subclones</a:t>
            </a:r>
            <a:r>
              <a:rPr lang="en-US" baseline="0" dirty="0" smtClean="0"/>
              <a:t> and high frequency bins</a:t>
            </a:r>
          </a:p>
          <a:p>
            <a:pPr marL="171450" indent="-171450">
              <a:buFontTx/>
              <a:buChar char="-"/>
            </a:pPr>
            <a:r>
              <a:rPr lang="en-US" baseline="0" dirty="0" smtClean="0"/>
              <a:t>Oncogenes are depleted in all </a:t>
            </a:r>
            <a:r>
              <a:rPr lang="en-US" baseline="0" dirty="0" err="1" smtClean="0"/>
              <a:t>categoriies</a:t>
            </a:r>
            <a:endParaRPr lang="en-US" baseline="0" dirty="0" smtClean="0"/>
          </a:p>
        </p:txBody>
      </p:sp>
      <p:sp>
        <p:nvSpPr>
          <p:cNvPr id="4" name="Slide Number Placeholder 3"/>
          <p:cNvSpPr>
            <a:spLocks noGrp="1"/>
          </p:cNvSpPr>
          <p:nvPr>
            <p:ph type="sldNum" sz="quarter" idx="10"/>
          </p:nvPr>
        </p:nvSpPr>
        <p:spPr/>
        <p:txBody>
          <a:bodyPr/>
          <a:lstStyle/>
          <a:p>
            <a:fld id="{CFFE70DC-5CBA-BB4C-ADE2-D7601D0868E4}" type="slidenum">
              <a:rPr lang="en-US" smtClean="0"/>
              <a:t>4</a:t>
            </a:fld>
            <a:endParaRPr lang="en-US"/>
          </a:p>
        </p:txBody>
      </p:sp>
    </p:spTree>
    <p:extLst>
      <p:ext uri="{BB962C8B-B14F-4D97-AF65-F5344CB8AC3E}">
        <p14:creationId xmlns:p14="http://schemas.microsoft.com/office/powerpoint/2010/main" val="78031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Values</a:t>
            </a:r>
            <a:r>
              <a:rPr lang="en-US" baseline="0" dirty="0" smtClean="0"/>
              <a:t> of change in entropy </a:t>
            </a:r>
            <a:r>
              <a:rPr lang="en-US" dirty="0" smtClean="0"/>
              <a:t>closer to 1 signify higher Entropy in early signatures (Fewer of higher prevalence)</a:t>
            </a:r>
            <a:r>
              <a:rPr lang="en-US" baseline="0" dirty="0" smtClean="0"/>
              <a:t>. Negative values signify higher entropy for late signatures .Closer to 0 Signify no change in signature proportions. </a:t>
            </a:r>
          </a:p>
          <a:p>
            <a:pPr marL="171450" indent="-171450">
              <a:buFontTx/>
              <a:buChar char="-"/>
            </a:pPr>
            <a:r>
              <a:rPr lang="en-US" baseline="0" dirty="0" smtClean="0"/>
              <a:t>Female Reproductive, Lymph and CNS tumors show the most conservative nature, remaining mostly unchanged.</a:t>
            </a:r>
          </a:p>
          <a:p>
            <a:pPr marL="171450" indent="-171450">
              <a:buFontTx/>
              <a:buChar char="-"/>
            </a:pPr>
            <a:r>
              <a:rPr lang="en-US" baseline="0" dirty="0" smtClean="0"/>
              <a:t>Sarcoma and </a:t>
            </a:r>
            <a:r>
              <a:rPr lang="en-US" baseline="0" dirty="0" err="1" smtClean="0"/>
              <a:t>Glioma</a:t>
            </a:r>
            <a:r>
              <a:rPr lang="en-US" baseline="0" dirty="0" smtClean="0"/>
              <a:t> show fewer and more dominant signatures in early/dominant </a:t>
            </a:r>
            <a:r>
              <a:rPr lang="en-US" baseline="0" dirty="0" err="1" smtClean="0"/>
              <a:t>subclones</a:t>
            </a:r>
            <a:endParaRPr lang="en-US" baseline="0" dirty="0" smtClean="0"/>
          </a:p>
          <a:p>
            <a:pPr marL="171450" indent="-171450">
              <a:buFontTx/>
              <a:buChar char="-"/>
            </a:pPr>
            <a:r>
              <a:rPr lang="en-US" baseline="0" dirty="0" smtClean="0"/>
              <a:t>Kidney, Lymph, Squamous and Digestive tumors show fewer signatures in later </a:t>
            </a:r>
            <a:r>
              <a:rPr lang="en-US" baseline="0" dirty="0" err="1" smtClean="0"/>
              <a:t>subclones</a:t>
            </a:r>
            <a:endParaRPr lang="en-US" baseline="0" dirty="0" smtClean="0"/>
          </a:p>
        </p:txBody>
      </p:sp>
      <p:sp>
        <p:nvSpPr>
          <p:cNvPr id="4" name="Slide Number Placeholder 3"/>
          <p:cNvSpPr>
            <a:spLocks noGrp="1"/>
          </p:cNvSpPr>
          <p:nvPr>
            <p:ph type="sldNum" sz="quarter" idx="10"/>
          </p:nvPr>
        </p:nvSpPr>
        <p:spPr/>
        <p:txBody>
          <a:bodyPr/>
          <a:lstStyle/>
          <a:p>
            <a:fld id="{CFFE70DC-5CBA-BB4C-ADE2-D7601D0868E4}" type="slidenum">
              <a:rPr lang="en-US" smtClean="0"/>
              <a:t>5</a:t>
            </a:fld>
            <a:endParaRPr lang="en-US"/>
          </a:p>
        </p:txBody>
      </p:sp>
    </p:spTree>
    <p:extLst>
      <p:ext uri="{BB962C8B-B14F-4D97-AF65-F5344CB8AC3E}">
        <p14:creationId xmlns:p14="http://schemas.microsoft.com/office/powerpoint/2010/main" val="296565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6</a:t>
            </a:fld>
            <a:endParaRPr lang="en-US"/>
          </a:p>
        </p:txBody>
      </p:sp>
    </p:spTree>
    <p:extLst>
      <p:ext uri="{BB962C8B-B14F-4D97-AF65-F5344CB8AC3E}">
        <p14:creationId xmlns:p14="http://schemas.microsoft.com/office/powerpoint/2010/main" val="2548736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7</a:t>
            </a:fld>
            <a:endParaRPr lang="en-US"/>
          </a:p>
        </p:txBody>
      </p:sp>
    </p:spTree>
    <p:extLst>
      <p:ext uri="{BB962C8B-B14F-4D97-AF65-F5344CB8AC3E}">
        <p14:creationId xmlns:p14="http://schemas.microsoft.com/office/powerpoint/2010/main" val="2548736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8</a:t>
            </a:fld>
            <a:endParaRPr lang="en-US"/>
          </a:p>
        </p:txBody>
      </p:sp>
    </p:spTree>
    <p:extLst>
      <p:ext uri="{BB962C8B-B14F-4D97-AF65-F5344CB8AC3E}">
        <p14:creationId xmlns:p14="http://schemas.microsoft.com/office/powerpoint/2010/main" val="2548736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72542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62640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44875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71517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3D319-0CBA-3A4D-84B4-2D4190DB9514}"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21758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3D319-0CBA-3A4D-84B4-2D4190DB9514}"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413210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3D319-0CBA-3A4D-84B4-2D4190DB9514}" type="datetimeFigureOut">
              <a:rPr lang="en-US" smtClean="0"/>
              <a:t>1/24/17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09520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3D319-0CBA-3A4D-84B4-2D4190DB9514}" type="datetimeFigureOut">
              <a:rPr lang="en-US" smtClean="0"/>
              <a:t>1/24/17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47902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3D319-0CBA-3A4D-84B4-2D4190DB9514}" type="datetimeFigureOut">
              <a:rPr lang="en-US" smtClean="0"/>
              <a:t>1/24/17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02382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3D319-0CBA-3A4D-84B4-2D4190DB9514}"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89197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3D319-0CBA-3A4D-84B4-2D4190DB9514}"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9752909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D319-0CBA-3A4D-84B4-2D4190DB9514}" type="datetimeFigureOut">
              <a:rPr lang="en-US" smtClean="0"/>
              <a:t>1/24/17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60093-0D3E-944D-B013-AB641E4CF40D}" type="slidenum">
              <a:rPr lang="en-US" smtClean="0"/>
              <a:t>‹#›</a:t>
            </a:fld>
            <a:endParaRPr lang="en-US"/>
          </a:p>
        </p:txBody>
      </p:sp>
    </p:spTree>
    <p:extLst>
      <p:ext uri="{BB962C8B-B14F-4D97-AF65-F5344CB8AC3E}">
        <p14:creationId xmlns:p14="http://schemas.microsoft.com/office/powerpoint/2010/main" val="3144521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3880" y="49314"/>
            <a:ext cx="8890498" cy="688068"/>
          </a:xfrm>
        </p:spPr>
        <p:txBody>
          <a:bodyPr>
            <a:normAutofit/>
          </a:bodyPr>
          <a:lstStyle/>
          <a:p>
            <a:r>
              <a:rPr lang="en-US" sz="2400" dirty="0" smtClean="0"/>
              <a:t>Enrichment of functional Impact mutations in Early </a:t>
            </a:r>
            <a:r>
              <a:rPr lang="en-US" sz="2400" dirty="0" err="1" smtClean="0"/>
              <a:t>vs</a:t>
            </a:r>
            <a:r>
              <a:rPr lang="en-US" sz="2400" dirty="0" smtClean="0"/>
              <a:t> Late </a:t>
            </a:r>
            <a:r>
              <a:rPr lang="en-US" sz="2400" dirty="0" err="1" smtClean="0"/>
              <a:t>Subclones</a:t>
            </a:r>
            <a:endParaRPr lang="en-US" sz="2400" dirty="0"/>
          </a:p>
        </p:txBody>
      </p:sp>
      <p:pic>
        <p:nvPicPr>
          <p:cNvPr id="3" name="Picture 2"/>
          <p:cNvPicPr>
            <a:picLocks noChangeAspect="1"/>
          </p:cNvPicPr>
          <p:nvPr/>
        </p:nvPicPr>
        <p:blipFill>
          <a:blip r:embed="rId3"/>
          <a:stretch>
            <a:fillRect/>
          </a:stretch>
        </p:blipFill>
        <p:spPr>
          <a:xfrm>
            <a:off x="1177874" y="702518"/>
            <a:ext cx="7036347" cy="6124755"/>
          </a:xfrm>
          <a:prstGeom prst="rect">
            <a:avLst/>
          </a:prstGeom>
        </p:spPr>
      </p:pic>
    </p:spTree>
    <p:extLst>
      <p:ext uri="{BB962C8B-B14F-4D97-AF65-F5344CB8AC3E}">
        <p14:creationId xmlns:p14="http://schemas.microsoft.com/office/powerpoint/2010/main" val="1460675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00100"/>
            <a:ext cx="9144000" cy="5251622"/>
          </a:xfrm>
          <a:prstGeom prst="rect">
            <a:avLst/>
          </a:prstGeom>
        </p:spPr>
      </p:pic>
    </p:spTree>
    <p:extLst>
      <p:ext uri="{BB962C8B-B14F-4D97-AF65-F5344CB8AC3E}">
        <p14:creationId xmlns:p14="http://schemas.microsoft.com/office/powerpoint/2010/main" val="913411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2286000" y="1720840"/>
            <a:ext cx="4572000" cy="3416320"/>
          </a:xfrm>
          <a:prstGeom prst="rect">
            <a:avLst/>
          </a:prstGeom>
        </p:spPr>
        <p:txBody>
          <a:bodyPr>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7" name="Picture 6"/>
          <p:cNvPicPr>
            <a:picLocks noChangeAspect="1"/>
          </p:cNvPicPr>
          <p:nvPr/>
        </p:nvPicPr>
        <p:blipFill>
          <a:blip r:embed="rId2"/>
          <a:stretch>
            <a:fillRect/>
          </a:stretch>
        </p:blipFill>
        <p:spPr>
          <a:xfrm>
            <a:off x="1143000" y="0"/>
            <a:ext cx="6858000" cy="6858000"/>
          </a:xfrm>
          <a:prstGeom prst="rect">
            <a:avLst/>
          </a:prstGeom>
        </p:spPr>
      </p:pic>
    </p:spTree>
    <p:extLst>
      <p:ext uri="{BB962C8B-B14F-4D97-AF65-F5344CB8AC3E}">
        <p14:creationId xmlns:p14="http://schemas.microsoft.com/office/powerpoint/2010/main" val="35616468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515715628"/>
              </p:ext>
            </p:extLst>
          </p:nvPr>
        </p:nvGraphicFramePr>
        <p:xfrm>
          <a:off x="324555" y="917222"/>
          <a:ext cx="8164689" cy="5517444"/>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457200" y="274639"/>
            <a:ext cx="8229600" cy="487361"/>
          </a:xfrm>
        </p:spPr>
        <p:txBody>
          <a:bodyPr>
            <a:normAutofit fontScale="90000"/>
          </a:bodyPr>
          <a:lstStyle/>
          <a:p>
            <a:r>
              <a:rPr lang="en-US" dirty="0"/>
              <a:t>R</a:t>
            </a:r>
            <a:r>
              <a:rPr lang="en-US" dirty="0" smtClean="0"/>
              <a:t>egressing late mutations </a:t>
            </a:r>
            <a:br>
              <a:rPr lang="en-US" dirty="0" smtClean="0"/>
            </a:br>
            <a:r>
              <a:rPr lang="en-US" dirty="0" smtClean="0"/>
              <a:t>on early signatures </a:t>
            </a:r>
            <a:endParaRPr lang="en-US" dirty="0"/>
          </a:p>
        </p:txBody>
      </p:sp>
      <p:sp>
        <p:nvSpPr>
          <p:cNvPr id="7" name="Rectangle 6"/>
          <p:cNvSpPr/>
          <p:nvPr/>
        </p:nvSpPr>
        <p:spPr>
          <a:xfrm>
            <a:off x="67350" y="1099445"/>
            <a:ext cx="389850" cy="369332"/>
          </a:xfrm>
          <a:prstGeom prst="rect">
            <a:avLst/>
          </a:prstGeom>
        </p:spPr>
        <p:txBody>
          <a:bodyPr wrap="none">
            <a:spAutoFit/>
          </a:bodyPr>
          <a:lstStyle/>
          <a:p>
            <a:r>
              <a:rPr lang="en-US" dirty="0"/>
              <a:t>R</a:t>
            </a:r>
            <a:r>
              <a:rPr lang="en-US" baseline="30000" dirty="0"/>
              <a:t>2</a:t>
            </a:r>
            <a:endParaRPr lang="en-US" dirty="0"/>
          </a:p>
        </p:txBody>
      </p:sp>
    </p:spTree>
    <p:extLst>
      <p:ext uri="{BB962C8B-B14F-4D97-AF65-F5344CB8AC3E}">
        <p14:creationId xmlns:p14="http://schemas.microsoft.com/office/powerpoint/2010/main" val="1634652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499" y="332822"/>
            <a:ext cx="4348406" cy="4270906"/>
          </a:xfrm>
        </p:spPr>
        <p:txBody>
          <a:bodyPr>
            <a:normAutofit/>
          </a:bodyPr>
          <a:lstStyle/>
          <a:p>
            <a:r>
              <a:rPr lang="en-US" dirty="0" err="1" smtClean="0"/>
              <a:t>Subclonal</a:t>
            </a:r>
            <a:r>
              <a:rPr lang="en-US" dirty="0" smtClean="0"/>
              <a:t> enrichment</a:t>
            </a:r>
            <a:endParaRPr lang="en-US" dirty="0"/>
          </a:p>
        </p:txBody>
      </p:sp>
      <p:graphicFrame>
        <p:nvGraphicFramePr>
          <p:cNvPr id="12" name="Chart 11"/>
          <p:cNvGraphicFramePr>
            <a:graphicFrameLocks/>
          </p:cNvGraphicFramePr>
          <p:nvPr>
            <p:extLst>
              <p:ext uri="{D42A27DB-BD31-4B8C-83A1-F6EECF244321}">
                <p14:modId xmlns:p14="http://schemas.microsoft.com/office/powerpoint/2010/main" val="3693779457"/>
              </p:ext>
            </p:extLst>
          </p:nvPr>
        </p:nvGraphicFramePr>
        <p:xfrm>
          <a:off x="3443729" y="86582"/>
          <a:ext cx="4581331" cy="6435914"/>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Straight Connector 13"/>
          <p:cNvCxnSpPr/>
          <p:nvPr/>
        </p:nvCxnSpPr>
        <p:spPr>
          <a:xfrm>
            <a:off x="3799975" y="3283904"/>
            <a:ext cx="3958721" cy="992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1361609585"/>
              </p:ext>
            </p:extLst>
          </p:nvPr>
        </p:nvGraphicFramePr>
        <p:xfrm>
          <a:off x="375920" y="3521243"/>
          <a:ext cx="2578100" cy="782320"/>
        </p:xfrm>
        <a:graphic>
          <a:graphicData uri="http://schemas.openxmlformats.org/drawingml/2006/table">
            <a:tbl>
              <a:tblPr/>
              <a:tblGrid>
                <a:gridCol w="1752600"/>
                <a:gridCol w="825500"/>
              </a:tblGrid>
              <a:tr h="190500">
                <a:tc>
                  <a:txBody>
                    <a:bodyPr/>
                    <a:lstStyle/>
                    <a:p>
                      <a:pPr algn="l" fontAlgn="b"/>
                      <a:r>
                        <a:rPr lang="en-US" sz="1200" b="1" i="0" u="none" strike="noStrike">
                          <a:solidFill>
                            <a:srgbClr val="000000"/>
                          </a:solidFill>
                          <a:effectLst/>
                          <a:latin typeface="Calibri"/>
                        </a:rPr>
                        <a:t>Mode</a:t>
                      </a:r>
                    </a:p>
                  </a:txBody>
                  <a:tcPr marL="12700" marR="12700" marT="12700" marB="0" anchor="b">
                    <a:lnL>
                      <a:noFill/>
                    </a:lnL>
                    <a:lnR>
                      <a:noFill/>
                    </a:lnR>
                    <a:lnT>
                      <a:noFill/>
                    </a:lnT>
                    <a:lnB>
                      <a:noFill/>
                    </a:lnB>
                  </a:tcPr>
                </a:tc>
                <a:tc>
                  <a:txBody>
                    <a:bodyPr/>
                    <a:lstStyle/>
                    <a:p>
                      <a:pPr algn="l" fontAlgn="b"/>
                      <a:r>
                        <a:rPr lang="en-US" sz="1200" b="1" i="0" u="none" strike="noStrike">
                          <a:solidFill>
                            <a:srgbClr val="000000"/>
                          </a:solidFill>
                          <a:effectLst/>
                          <a:latin typeface="Calibri"/>
                        </a:rPr>
                        <a:t>Ratio </a:t>
                      </a:r>
                    </a:p>
                  </a:txBody>
                  <a:tcPr marL="12700" marR="12700" marT="12700" marB="0" anchor="b">
                    <a:lnL>
                      <a:noFill/>
                    </a:lnL>
                    <a:lnR>
                      <a:noFill/>
                    </a:lnR>
                    <a:lnT>
                      <a:noFill/>
                    </a:lnT>
                    <a:lnB>
                      <a:noFill/>
                    </a:lnB>
                  </a:tcPr>
                </a:tc>
              </a:tr>
              <a:tr h="190500">
                <a:tc>
                  <a:txBody>
                    <a:bodyPr/>
                    <a:lstStyle/>
                    <a:p>
                      <a:pPr algn="l" fontAlgn="b"/>
                      <a:r>
                        <a:rPr lang="en-US" sz="1200" b="0" i="0" u="none" strike="noStrike">
                          <a:solidFill>
                            <a:srgbClr val="000000"/>
                          </a:solidFill>
                          <a:effectLst/>
                          <a:latin typeface="Calibri"/>
                        </a:rPr>
                        <a:t>subsize 100, min freq:0.01 </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4.38</a:t>
                      </a:r>
                    </a:p>
                  </a:txBody>
                  <a:tcPr marL="12700" marR="12700" marT="12700" marB="0" anchor="b">
                    <a:lnL>
                      <a:noFill/>
                    </a:lnL>
                    <a:lnR>
                      <a:noFill/>
                    </a:lnR>
                    <a:lnT>
                      <a:noFill/>
                    </a:lnT>
                    <a:lnB>
                      <a:noFill/>
                    </a:lnB>
                  </a:tcPr>
                </a:tc>
              </a:tr>
              <a:tr h="190500">
                <a:tc>
                  <a:txBody>
                    <a:bodyPr/>
                    <a:lstStyle/>
                    <a:p>
                      <a:pPr algn="l" fontAlgn="b"/>
                      <a:r>
                        <a:rPr lang="en-US" sz="1200" b="0" i="0" u="none" strike="noStrike">
                          <a:solidFill>
                            <a:srgbClr val="000000"/>
                          </a:solidFill>
                          <a:effectLst/>
                          <a:latin typeface="Calibri"/>
                        </a:rPr>
                        <a:t>subc size: 200</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3.49</a:t>
                      </a:r>
                    </a:p>
                  </a:txBody>
                  <a:tcPr marL="12700" marR="12700" marT="12700" marB="0" anchor="b">
                    <a:lnL>
                      <a:noFill/>
                    </a:lnL>
                    <a:lnR>
                      <a:noFill/>
                    </a:lnR>
                    <a:lnT>
                      <a:noFill/>
                    </a:lnT>
                    <a:lnB>
                      <a:noFill/>
                    </a:lnB>
                  </a:tcPr>
                </a:tc>
              </a:tr>
              <a:tr h="190500">
                <a:tc>
                  <a:txBody>
                    <a:bodyPr/>
                    <a:lstStyle/>
                    <a:p>
                      <a:pPr algn="l" fontAlgn="b"/>
                      <a:r>
                        <a:rPr lang="nl-NL" sz="1200" b="0" i="0" u="none" strike="noStrike">
                          <a:solidFill>
                            <a:srgbClr val="000000"/>
                          </a:solidFill>
                          <a:effectLst/>
                          <a:latin typeface="Calibri"/>
                        </a:rPr>
                        <a:t>min freq:0.05</a:t>
                      </a:r>
                    </a:p>
                  </a:txBody>
                  <a:tcPr marL="12700" marR="12700" marT="1270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3.57</a:t>
                      </a: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2247080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Pancancer</a:t>
            </a:r>
            <a:r>
              <a:rPr lang="en-US" dirty="0" smtClean="0"/>
              <a:t> </a:t>
            </a:r>
            <a:r>
              <a:rPr lang="en-US" dirty="0" err="1" smtClean="0"/>
              <a:t>Subclonal</a:t>
            </a:r>
            <a:r>
              <a:rPr lang="en-US" dirty="0" smtClean="0"/>
              <a:t> Signature comparison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135453217"/>
              </p:ext>
            </p:extLst>
          </p:nvPr>
        </p:nvGraphicFramePr>
        <p:xfrm>
          <a:off x="736902" y="1667137"/>
          <a:ext cx="7828943" cy="49177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9171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Subclonal</a:t>
            </a:r>
            <a:r>
              <a:rPr lang="en-US" dirty="0" smtClean="0"/>
              <a:t> Signature comparison </a:t>
            </a:r>
            <a:r>
              <a:rPr lang="en-US" dirty="0"/>
              <a:t>Across </a:t>
            </a:r>
            <a:r>
              <a:rPr lang="en-US" dirty="0" smtClean="0"/>
              <a:t>Cancer types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8507188"/>
              </p:ext>
            </p:extLst>
          </p:nvPr>
        </p:nvGraphicFramePr>
        <p:xfrm>
          <a:off x="883238" y="1803018"/>
          <a:ext cx="7996182" cy="448402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81518" y="1996385"/>
            <a:ext cx="449458" cy="369332"/>
          </a:xfrm>
          <a:prstGeom prst="rect">
            <a:avLst/>
          </a:prstGeom>
          <a:noFill/>
        </p:spPr>
        <p:txBody>
          <a:bodyPr wrap="square" rtlCol="0">
            <a:spAutoFit/>
          </a:bodyPr>
          <a:lstStyle/>
          <a:p>
            <a:r>
              <a:rPr lang="en-US" dirty="0" smtClean="0"/>
              <a:t>R</a:t>
            </a:r>
            <a:r>
              <a:rPr lang="en-US" baseline="30000" dirty="0" smtClean="0"/>
              <a:t>2</a:t>
            </a:r>
            <a:endParaRPr lang="en-US" baseline="30000" dirty="0"/>
          </a:p>
        </p:txBody>
      </p:sp>
    </p:spTree>
    <p:extLst>
      <p:ext uri="{BB962C8B-B14F-4D97-AF65-F5344CB8AC3E}">
        <p14:creationId xmlns:p14="http://schemas.microsoft.com/office/powerpoint/2010/main" val="77101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LOF mutations are enriched in early </a:t>
            </a:r>
            <a:r>
              <a:rPr lang="en-US" sz="2400" dirty="0" err="1"/>
              <a:t>s</a:t>
            </a:r>
            <a:r>
              <a:rPr lang="en-US" sz="2400" dirty="0" err="1" smtClean="0"/>
              <a:t>ubclones</a:t>
            </a:r>
            <a:r>
              <a:rPr lang="en-US" sz="2400" dirty="0" smtClean="0"/>
              <a:t> and bins with higher frequency mutations</a:t>
            </a:r>
            <a:endParaRPr lang="en-US" sz="2400" dirty="0"/>
          </a:p>
        </p:txBody>
      </p:sp>
      <p:pic>
        <p:nvPicPr>
          <p:cNvPr id="4" name="Picture 3"/>
          <p:cNvPicPr>
            <a:picLocks noChangeAspect="1"/>
          </p:cNvPicPr>
          <p:nvPr/>
        </p:nvPicPr>
        <p:blipFill>
          <a:blip r:embed="rId3"/>
          <a:stretch>
            <a:fillRect/>
          </a:stretch>
        </p:blipFill>
        <p:spPr>
          <a:xfrm>
            <a:off x="0" y="1727200"/>
            <a:ext cx="9144000" cy="3381338"/>
          </a:xfrm>
          <a:prstGeom prst="rect">
            <a:avLst/>
          </a:prstGeom>
        </p:spPr>
      </p:pic>
    </p:spTree>
    <p:extLst>
      <p:ext uri="{BB962C8B-B14F-4D97-AF65-F5344CB8AC3E}">
        <p14:creationId xmlns:p14="http://schemas.microsoft.com/office/powerpoint/2010/main" val="543149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5600"/>
          </a:xfrm>
        </p:spPr>
        <p:txBody>
          <a:bodyPr>
            <a:normAutofit/>
          </a:bodyPr>
          <a:lstStyle/>
          <a:p>
            <a:r>
              <a:rPr lang="en-US" sz="2400" dirty="0" smtClean="0"/>
              <a:t>Average number of LOF mutations in early </a:t>
            </a:r>
            <a:r>
              <a:rPr lang="en-US" sz="2400" dirty="0" err="1" smtClean="0"/>
              <a:t>vs</a:t>
            </a:r>
            <a:r>
              <a:rPr lang="en-US" sz="2400" dirty="0" smtClean="0"/>
              <a:t> late </a:t>
            </a:r>
            <a:r>
              <a:rPr lang="en-US" sz="2400" dirty="0" err="1" smtClean="0"/>
              <a:t>Subclones</a:t>
            </a:r>
            <a:endParaRPr lang="en-US" sz="2400" dirty="0"/>
          </a:p>
        </p:txBody>
      </p:sp>
      <p:pic>
        <p:nvPicPr>
          <p:cNvPr id="4" name="Picture 3"/>
          <p:cNvPicPr>
            <a:picLocks noChangeAspect="1"/>
          </p:cNvPicPr>
          <p:nvPr/>
        </p:nvPicPr>
        <p:blipFill>
          <a:blip r:embed="rId3"/>
          <a:stretch>
            <a:fillRect/>
          </a:stretch>
        </p:blipFill>
        <p:spPr>
          <a:xfrm>
            <a:off x="1621966" y="1203952"/>
            <a:ext cx="5992923" cy="5503149"/>
          </a:xfrm>
          <a:prstGeom prst="rect">
            <a:avLst/>
          </a:prstGeom>
        </p:spPr>
      </p:pic>
    </p:spTree>
    <p:extLst>
      <p:ext uri="{BB962C8B-B14F-4D97-AF65-F5344CB8AC3E}">
        <p14:creationId xmlns:p14="http://schemas.microsoft.com/office/powerpoint/2010/main" val="3413436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119035" y="1243906"/>
            <a:ext cx="7886661" cy="5173598"/>
          </a:xfrm>
          <a:prstGeom prst="rect">
            <a:avLst/>
          </a:prstGeom>
        </p:spPr>
      </p:pic>
    </p:spTree>
    <p:extLst>
      <p:ext uri="{BB962C8B-B14F-4D97-AF65-F5344CB8AC3E}">
        <p14:creationId xmlns:p14="http://schemas.microsoft.com/office/powerpoint/2010/main" val="121109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763881672"/>
              </p:ext>
            </p:extLst>
          </p:nvPr>
        </p:nvGraphicFramePr>
        <p:xfrm>
          <a:off x="2094122" y="551739"/>
          <a:ext cx="5882064" cy="374978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342556" y="148318"/>
            <a:ext cx="6865982" cy="369332"/>
          </a:xfrm>
          <a:prstGeom prst="rect">
            <a:avLst/>
          </a:prstGeom>
        </p:spPr>
        <p:txBody>
          <a:bodyPr wrap="none">
            <a:spAutoFit/>
          </a:bodyPr>
          <a:lstStyle/>
          <a:p>
            <a:r>
              <a:rPr lang="en-US" dirty="0" smtClean="0"/>
              <a:t>Quantitative Changes in Signature proportion in Early </a:t>
            </a:r>
            <a:r>
              <a:rPr lang="en-US" dirty="0" err="1" smtClean="0"/>
              <a:t>vs</a:t>
            </a:r>
            <a:r>
              <a:rPr lang="en-US" dirty="0" smtClean="0"/>
              <a:t> Late </a:t>
            </a:r>
            <a:r>
              <a:rPr lang="en-US" dirty="0" err="1"/>
              <a:t>S</a:t>
            </a:r>
            <a:r>
              <a:rPr lang="en-US" dirty="0" err="1" smtClean="0"/>
              <a:t>ubclones</a:t>
            </a:r>
            <a:r>
              <a:rPr lang="en-US" dirty="0" smtClean="0"/>
              <a:t> </a:t>
            </a:r>
            <a:endParaRPr lang="en-US" dirty="0"/>
          </a:p>
        </p:txBody>
      </p:sp>
      <p:sp>
        <p:nvSpPr>
          <p:cNvPr id="7" name="Rectangle 6"/>
          <p:cNvSpPr/>
          <p:nvPr/>
        </p:nvSpPr>
        <p:spPr>
          <a:xfrm rot="16200000">
            <a:off x="-1700011" y="2861938"/>
            <a:ext cx="5307913" cy="369332"/>
          </a:xfrm>
          <a:prstGeom prst="rect">
            <a:avLst/>
          </a:prstGeom>
        </p:spPr>
        <p:txBody>
          <a:bodyPr wrap="none">
            <a:spAutoFit/>
          </a:bodyPr>
          <a:lstStyle/>
          <a:p>
            <a:r>
              <a:rPr lang="en-US" dirty="0" smtClean="0"/>
              <a:t>Change in Signature Entropy</a:t>
            </a:r>
            <a:r>
              <a:rPr lang="el-GR" dirty="0" smtClean="0"/>
              <a:t> ~ δ</a:t>
            </a:r>
            <a:r>
              <a:rPr lang="en-US" dirty="0" smtClean="0"/>
              <a:t>S</a:t>
            </a:r>
            <a:r>
              <a:rPr lang="el-GR" dirty="0" smtClean="0"/>
              <a:t>Ε =</a:t>
            </a:r>
            <a:r>
              <a:rPr lang="en-US" dirty="0" smtClean="0"/>
              <a:t> |</a:t>
            </a:r>
            <a:r>
              <a:rPr lang="en-US" dirty="0" err="1" smtClean="0"/>
              <a:t>SE</a:t>
            </a:r>
            <a:r>
              <a:rPr lang="en-US" baseline="-25000" dirty="0" err="1" smtClean="0"/>
              <a:t>Early</a:t>
            </a:r>
            <a:r>
              <a:rPr lang="en-US" dirty="0" smtClean="0"/>
              <a:t>| - |</a:t>
            </a:r>
            <a:r>
              <a:rPr lang="en-US" dirty="0" err="1" smtClean="0"/>
              <a:t>SE</a:t>
            </a:r>
            <a:r>
              <a:rPr lang="en-US" baseline="-25000" dirty="0" err="1" smtClean="0"/>
              <a:t>Late</a:t>
            </a:r>
            <a:r>
              <a:rPr lang="en-US" dirty="0" smtClean="0"/>
              <a:t>|)</a:t>
            </a:r>
            <a:endParaRPr lang="en-US" dirty="0"/>
          </a:p>
        </p:txBody>
      </p:sp>
      <p:sp>
        <p:nvSpPr>
          <p:cNvPr id="10" name="Up Arrow 9"/>
          <p:cNvSpPr/>
          <p:nvPr/>
        </p:nvSpPr>
        <p:spPr>
          <a:xfrm>
            <a:off x="1550105" y="677258"/>
            <a:ext cx="225778" cy="153811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Down Arrow 12"/>
          <p:cNvSpPr/>
          <p:nvPr/>
        </p:nvSpPr>
        <p:spPr>
          <a:xfrm>
            <a:off x="1564703" y="2548181"/>
            <a:ext cx="225778" cy="158608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5750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274638"/>
            <a:ext cx="3246782" cy="3966058"/>
          </a:xfrm>
        </p:spPr>
        <p:txBody>
          <a:bodyPr>
            <a:normAutofit/>
          </a:bodyPr>
          <a:lstStyle/>
          <a:p>
            <a:r>
              <a:rPr lang="en-US" dirty="0" smtClean="0"/>
              <a:t>Converging expressional profiles</a:t>
            </a:r>
            <a:endParaRPr lang="en-US" dirty="0"/>
          </a:p>
        </p:txBody>
      </p:sp>
      <p:pic>
        <p:nvPicPr>
          <p:cNvPr id="3" name="Picture 2"/>
          <p:cNvPicPr>
            <a:picLocks noChangeAspect="1"/>
          </p:cNvPicPr>
          <p:nvPr/>
        </p:nvPicPr>
        <p:blipFill>
          <a:blip r:embed="rId3"/>
          <a:stretch>
            <a:fillRect/>
          </a:stretch>
        </p:blipFill>
        <p:spPr>
          <a:xfrm>
            <a:off x="3843130" y="66570"/>
            <a:ext cx="5111650" cy="6669948"/>
          </a:xfrm>
          <a:prstGeom prst="rect">
            <a:avLst/>
          </a:prstGeom>
        </p:spPr>
      </p:pic>
    </p:spTree>
    <p:extLst>
      <p:ext uri="{BB962C8B-B14F-4D97-AF65-F5344CB8AC3E}">
        <p14:creationId xmlns:p14="http://schemas.microsoft.com/office/powerpoint/2010/main" val="3771715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2521" y="274638"/>
            <a:ext cx="8361139" cy="967926"/>
          </a:xfrm>
        </p:spPr>
        <p:txBody>
          <a:bodyPr>
            <a:normAutofit/>
          </a:bodyPr>
          <a:lstStyle/>
          <a:p>
            <a:r>
              <a:rPr lang="en-US" dirty="0" smtClean="0"/>
              <a:t>Converging expressional profiles</a:t>
            </a:r>
            <a:endParaRPr lang="en-US" dirty="0"/>
          </a:p>
        </p:txBody>
      </p:sp>
      <p:pic>
        <p:nvPicPr>
          <p:cNvPr id="4" name="Picture 3"/>
          <p:cNvPicPr>
            <a:picLocks noChangeAspect="1"/>
          </p:cNvPicPr>
          <p:nvPr/>
        </p:nvPicPr>
        <p:blipFill>
          <a:blip r:embed="rId3"/>
          <a:stretch>
            <a:fillRect/>
          </a:stretch>
        </p:blipFill>
        <p:spPr>
          <a:xfrm>
            <a:off x="490292" y="2196137"/>
            <a:ext cx="2978181" cy="2939251"/>
          </a:xfrm>
          <a:prstGeom prst="rect">
            <a:avLst/>
          </a:prstGeom>
        </p:spPr>
      </p:pic>
      <p:sp>
        <p:nvSpPr>
          <p:cNvPr id="5" name="TextBox 4"/>
          <p:cNvSpPr txBox="1"/>
          <p:nvPr/>
        </p:nvSpPr>
        <p:spPr>
          <a:xfrm>
            <a:off x="928567" y="1741285"/>
            <a:ext cx="3127088" cy="369332"/>
          </a:xfrm>
          <a:prstGeom prst="rect">
            <a:avLst/>
          </a:prstGeom>
          <a:noFill/>
        </p:spPr>
        <p:txBody>
          <a:bodyPr wrap="square" rtlCol="0">
            <a:spAutoFit/>
          </a:bodyPr>
          <a:lstStyle/>
          <a:p>
            <a:r>
              <a:rPr lang="en-US" dirty="0" smtClean="0"/>
              <a:t>Ovary- </a:t>
            </a:r>
            <a:r>
              <a:rPr lang="en-US" dirty="0" err="1" smtClean="0"/>
              <a:t>AdenoCA</a:t>
            </a:r>
            <a:r>
              <a:rPr lang="en-US" dirty="0" smtClean="0"/>
              <a:t> R</a:t>
            </a:r>
            <a:r>
              <a:rPr lang="en-US" baseline="30000" dirty="0" smtClean="0"/>
              <a:t>2</a:t>
            </a:r>
            <a:r>
              <a:rPr lang="en-US" dirty="0" smtClean="0"/>
              <a:t>=0.41</a:t>
            </a:r>
            <a:endParaRPr lang="en-US" dirty="0"/>
          </a:p>
        </p:txBody>
      </p:sp>
      <p:pic>
        <p:nvPicPr>
          <p:cNvPr id="6" name="Picture 5"/>
          <p:cNvPicPr>
            <a:picLocks noChangeAspect="1"/>
          </p:cNvPicPr>
          <p:nvPr/>
        </p:nvPicPr>
        <p:blipFill>
          <a:blip r:embed="rId4"/>
          <a:stretch>
            <a:fillRect/>
          </a:stretch>
        </p:blipFill>
        <p:spPr>
          <a:xfrm>
            <a:off x="5976119" y="2196138"/>
            <a:ext cx="3111951" cy="2801430"/>
          </a:xfrm>
          <a:prstGeom prst="rect">
            <a:avLst/>
          </a:prstGeom>
        </p:spPr>
      </p:pic>
      <p:sp>
        <p:nvSpPr>
          <p:cNvPr id="7" name="TextBox 6"/>
          <p:cNvSpPr txBox="1"/>
          <p:nvPr/>
        </p:nvSpPr>
        <p:spPr>
          <a:xfrm>
            <a:off x="6930116" y="1741944"/>
            <a:ext cx="3127088" cy="369332"/>
          </a:xfrm>
          <a:prstGeom prst="rect">
            <a:avLst/>
          </a:prstGeom>
          <a:noFill/>
        </p:spPr>
        <p:txBody>
          <a:bodyPr wrap="square" rtlCol="0">
            <a:spAutoFit/>
          </a:bodyPr>
          <a:lstStyle/>
          <a:p>
            <a:r>
              <a:rPr lang="en-US" dirty="0" smtClean="0"/>
              <a:t>Liver R</a:t>
            </a:r>
            <a:r>
              <a:rPr lang="en-US" baseline="30000" dirty="0" smtClean="0"/>
              <a:t>2</a:t>
            </a:r>
            <a:r>
              <a:rPr lang="en-US" dirty="0" smtClean="0"/>
              <a:t>=0.39</a:t>
            </a:r>
            <a:endParaRPr lang="en-US" dirty="0"/>
          </a:p>
        </p:txBody>
      </p:sp>
    </p:spTree>
    <p:extLst>
      <p:ext uri="{BB962C8B-B14F-4D97-AF65-F5344CB8AC3E}">
        <p14:creationId xmlns:p14="http://schemas.microsoft.com/office/powerpoint/2010/main" val="874614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274638"/>
            <a:ext cx="8620592" cy="1090817"/>
          </a:xfrm>
        </p:spPr>
        <p:txBody>
          <a:bodyPr>
            <a:normAutofit/>
          </a:bodyPr>
          <a:lstStyle/>
          <a:p>
            <a:r>
              <a:rPr lang="en-US" dirty="0" smtClean="0"/>
              <a:t>For different number of Genes</a:t>
            </a:r>
            <a:endParaRPr lang="en-US" dirty="0"/>
          </a:p>
        </p:txBody>
      </p:sp>
      <p:graphicFrame>
        <p:nvGraphicFramePr>
          <p:cNvPr id="4" name="Chart 3"/>
          <p:cNvGraphicFramePr>
            <a:graphicFrameLocks/>
          </p:cNvGraphicFramePr>
          <p:nvPr/>
        </p:nvGraphicFramePr>
        <p:xfrm>
          <a:off x="787400" y="1549400"/>
          <a:ext cx="7569200" cy="375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25412" y="5322254"/>
            <a:ext cx="4574560" cy="382328"/>
          </a:xfrm>
          <a:prstGeom prst="rect">
            <a:avLst/>
          </a:prstGeom>
          <a:noFill/>
        </p:spPr>
        <p:txBody>
          <a:bodyPr wrap="square" rtlCol="0">
            <a:spAutoFit/>
          </a:bodyPr>
          <a:lstStyle/>
          <a:p>
            <a:r>
              <a:rPr lang="en-US" dirty="0" smtClean="0"/>
              <a:t>Number of genes used for expressional profile</a:t>
            </a:r>
            <a:endParaRPr lang="en-US" dirty="0"/>
          </a:p>
        </p:txBody>
      </p:sp>
      <p:sp>
        <p:nvSpPr>
          <p:cNvPr id="7" name="Rectangle 6"/>
          <p:cNvSpPr/>
          <p:nvPr/>
        </p:nvSpPr>
        <p:spPr>
          <a:xfrm>
            <a:off x="327447" y="1742333"/>
            <a:ext cx="389850" cy="369332"/>
          </a:xfrm>
          <a:prstGeom prst="rect">
            <a:avLst/>
          </a:prstGeom>
        </p:spPr>
        <p:txBody>
          <a:bodyPr wrap="none">
            <a:spAutoFit/>
          </a:bodyPr>
          <a:lstStyle/>
          <a:p>
            <a:r>
              <a:rPr lang="en-US" dirty="0"/>
              <a:t>R</a:t>
            </a:r>
            <a:r>
              <a:rPr lang="en-US" baseline="30000" dirty="0"/>
              <a:t>2</a:t>
            </a:r>
            <a:r>
              <a:rPr lang="en-US" dirty="0"/>
              <a:t> </a:t>
            </a:r>
          </a:p>
        </p:txBody>
      </p:sp>
    </p:spTree>
    <p:extLst>
      <p:ext uri="{BB962C8B-B14F-4D97-AF65-F5344CB8AC3E}">
        <p14:creationId xmlns:p14="http://schemas.microsoft.com/office/powerpoint/2010/main" val="24393127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3661"/>
          </a:xfrm>
        </p:spPr>
        <p:txBody>
          <a:bodyPr>
            <a:normAutofit fontScale="90000"/>
          </a:bodyPr>
          <a:lstStyle/>
          <a:p>
            <a:r>
              <a:rPr lang="en-US" dirty="0" smtClean="0"/>
              <a:t># of mutations in regulatory and </a:t>
            </a:r>
            <a:r>
              <a:rPr lang="en-US" dirty="0" err="1" smtClean="0"/>
              <a:t>ppi</a:t>
            </a:r>
            <a:r>
              <a:rPr lang="en-US" dirty="0" smtClean="0"/>
              <a:t> regions</a:t>
            </a:r>
            <a:endParaRPr lang="en-US" dirty="0"/>
          </a:p>
        </p:txBody>
      </p:sp>
      <p:pic>
        <p:nvPicPr>
          <p:cNvPr id="4" name="Picture 3"/>
          <p:cNvPicPr>
            <a:picLocks noChangeAspect="1"/>
          </p:cNvPicPr>
          <p:nvPr/>
        </p:nvPicPr>
        <p:blipFill>
          <a:blip r:embed="rId2"/>
          <a:stretch>
            <a:fillRect/>
          </a:stretch>
        </p:blipFill>
        <p:spPr>
          <a:xfrm>
            <a:off x="398712" y="2623713"/>
            <a:ext cx="3697844" cy="3625020"/>
          </a:xfrm>
          <a:prstGeom prst="rect">
            <a:avLst/>
          </a:prstGeom>
        </p:spPr>
      </p:pic>
      <p:sp>
        <p:nvSpPr>
          <p:cNvPr id="5" name="Rectangle 4"/>
          <p:cNvSpPr/>
          <p:nvPr/>
        </p:nvSpPr>
        <p:spPr>
          <a:xfrm>
            <a:off x="618338" y="1978418"/>
            <a:ext cx="3377953" cy="923330"/>
          </a:xfrm>
          <a:prstGeom prst="rect">
            <a:avLst/>
          </a:prstGeom>
        </p:spPr>
        <p:txBody>
          <a:bodyPr wrap="square">
            <a:spAutoFit/>
          </a:bodyPr>
          <a:lstStyle/>
          <a:p>
            <a:pPr algn="ctr"/>
            <a:r>
              <a:rPr lang="en-US" dirty="0"/>
              <a:t>Ovary-</a:t>
            </a:r>
            <a:r>
              <a:rPr lang="en-US" dirty="0" err="1" smtClean="0"/>
              <a:t>AdenoCA</a:t>
            </a:r>
            <a:r>
              <a:rPr lang="en-US" dirty="0" smtClean="0"/>
              <a:t>  </a:t>
            </a:r>
          </a:p>
          <a:p>
            <a:pPr algn="ctr"/>
            <a:r>
              <a:rPr lang="en-US" dirty="0" smtClean="0"/>
              <a:t>Regulatory genes for 50 genes  </a:t>
            </a:r>
          </a:p>
          <a:p>
            <a:pPr algn="ctr"/>
            <a:r>
              <a:rPr lang="en-US" dirty="0" smtClean="0"/>
              <a:t>R</a:t>
            </a:r>
            <a:r>
              <a:rPr lang="en-US" baseline="30000" dirty="0" smtClean="0"/>
              <a:t>2= </a:t>
            </a:r>
            <a:r>
              <a:rPr lang="en-US" dirty="0" smtClean="0"/>
              <a:t>0.11</a:t>
            </a:r>
            <a:endParaRPr lang="en-US" dirty="0"/>
          </a:p>
        </p:txBody>
      </p:sp>
      <p:pic>
        <p:nvPicPr>
          <p:cNvPr id="6" name="Picture 5"/>
          <p:cNvPicPr>
            <a:picLocks noChangeAspect="1"/>
          </p:cNvPicPr>
          <p:nvPr/>
        </p:nvPicPr>
        <p:blipFill>
          <a:blip r:embed="rId3"/>
          <a:stretch>
            <a:fillRect/>
          </a:stretch>
        </p:blipFill>
        <p:spPr>
          <a:xfrm>
            <a:off x="5093573" y="2623713"/>
            <a:ext cx="3687167" cy="3499684"/>
          </a:xfrm>
          <a:prstGeom prst="rect">
            <a:avLst/>
          </a:prstGeom>
        </p:spPr>
      </p:pic>
      <p:sp>
        <p:nvSpPr>
          <p:cNvPr id="7" name="Rectangle 6"/>
          <p:cNvSpPr/>
          <p:nvPr/>
        </p:nvSpPr>
        <p:spPr>
          <a:xfrm>
            <a:off x="5402787" y="1978418"/>
            <a:ext cx="3377953" cy="923330"/>
          </a:xfrm>
          <a:prstGeom prst="rect">
            <a:avLst/>
          </a:prstGeom>
        </p:spPr>
        <p:txBody>
          <a:bodyPr wrap="square">
            <a:spAutoFit/>
          </a:bodyPr>
          <a:lstStyle/>
          <a:p>
            <a:pPr algn="ctr"/>
            <a:r>
              <a:rPr lang="en-US" dirty="0"/>
              <a:t>Ovary-</a:t>
            </a:r>
            <a:r>
              <a:rPr lang="en-US" dirty="0" err="1" smtClean="0"/>
              <a:t>AdenoCA</a:t>
            </a:r>
            <a:r>
              <a:rPr lang="en-US" dirty="0" smtClean="0"/>
              <a:t>  </a:t>
            </a:r>
          </a:p>
          <a:p>
            <a:pPr algn="ctr"/>
            <a:r>
              <a:rPr lang="en-US" dirty="0" smtClean="0"/>
              <a:t>PPI genes for 50 genes  </a:t>
            </a:r>
          </a:p>
          <a:p>
            <a:pPr algn="ctr"/>
            <a:r>
              <a:rPr lang="en-US" dirty="0" smtClean="0"/>
              <a:t>R</a:t>
            </a:r>
            <a:r>
              <a:rPr lang="en-US" baseline="30000" dirty="0" smtClean="0"/>
              <a:t>2= </a:t>
            </a:r>
            <a:r>
              <a:rPr lang="en-US" dirty="0" smtClean="0"/>
              <a:t>0. 08</a:t>
            </a:r>
            <a:endParaRPr lang="en-US" dirty="0"/>
          </a:p>
        </p:txBody>
      </p:sp>
      <p:sp>
        <p:nvSpPr>
          <p:cNvPr id="8" name="TextBox 7"/>
          <p:cNvSpPr txBox="1"/>
          <p:nvPr/>
        </p:nvSpPr>
        <p:spPr>
          <a:xfrm>
            <a:off x="866618" y="6247348"/>
            <a:ext cx="3639356" cy="369332"/>
          </a:xfrm>
          <a:prstGeom prst="rect">
            <a:avLst/>
          </a:prstGeom>
          <a:noFill/>
        </p:spPr>
        <p:txBody>
          <a:bodyPr wrap="square" rtlCol="0">
            <a:spAutoFit/>
          </a:bodyPr>
          <a:lstStyle/>
          <a:p>
            <a:r>
              <a:rPr lang="en-US" dirty="0" smtClean="0"/>
              <a:t>Total Number of mutations</a:t>
            </a:r>
            <a:endParaRPr lang="en-US" dirty="0"/>
          </a:p>
        </p:txBody>
      </p:sp>
      <p:sp>
        <p:nvSpPr>
          <p:cNvPr id="9" name="TextBox 8"/>
          <p:cNvSpPr txBox="1"/>
          <p:nvPr/>
        </p:nvSpPr>
        <p:spPr>
          <a:xfrm rot="16200000">
            <a:off x="-155585" y="4141684"/>
            <a:ext cx="725318" cy="369332"/>
          </a:xfrm>
          <a:prstGeom prst="rect">
            <a:avLst/>
          </a:prstGeom>
          <a:noFill/>
        </p:spPr>
        <p:txBody>
          <a:bodyPr wrap="square" rtlCol="0">
            <a:spAutoFit/>
          </a:bodyPr>
          <a:lstStyle/>
          <a:p>
            <a:r>
              <a:rPr lang="en-US" dirty="0" smtClean="0"/>
              <a:t>Days</a:t>
            </a:r>
            <a:endParaRPr lang="en-US" dirty="0"/>
          </a:p>
        </p:txBody>
      </p:sp>
      <p:sp>
        <p:nvSpPr>
          <p:cNvPr id="10" name="TextBox 9"/>
          <p:cNvSpPr txBox="1"/>
          <p:nvPr/>
        </p:nvSpPr>
        <p:spPr>
          <a:xfrm rot="16200000">
            <a:off x="4584307" y="4051776"/>
            <a:ext cx="725318" cy="369332"/>
          </a:xfrm>
          <a:prstGeom prst="rect">
            <a:avLst/>
          </a:prstGeom>
          <a:noFill/>
        </p:spPr>
        <p:txBody>
          <a:bodyPr wrap="square" rtlCol="0">
            <a:spAutoFit/>
          </a:bodyPr>
          <a:lstStyle/>
          <a:p>
            <a:r>
              <a:rPr lang="en-US" dirty="0" smtClean="0"/>
              <a:t>Days</a:t>
            </a:r>
            <a:endParaRPr lang="en-US" dirty="0"/>
          </a:p>
        </p:txBody>
      </p:sp>
      <p:sp>
        <p:nvSpPr>
          <p:cNvPr id="11" name="TextBox 10"/>
          <p:cNvSpPr txBox="1"/>
          <p:nvPr/>
        </p:nvSpPr>
        <p:spPr>
          <a:xfrm>
            <a:off x="5717879" y="6062682"/>
            <a:ext cx="3639356" cy="369332"/>
          </a:xfrm>
          <a:prstGeom prst="rect">
            <a:avLst/>
          </a:prstGeom>
          <a:noFill/>
        </p:spPr>
        <p:txBody>
          <a:bodyPr wrap="square" rtlCol="0">
            <a:spAutoFit/>
          </a:bodyPr>
          <a:lstStyle/>
          <a:p>
            <a:r>
              <a:rPr lang="en-US" dirty="0" smtClean="0"/>
              <a:t>Total Number of mutations</a:t>
            </a:r>
            <a:endParaRPr lang="en-US" dirty="0"/>
          </a:p>
        </p:txBody>
      </p:sp>
      <p:pic>
        <p:nvPicPr>
          <p:cNvPr id="3" name="Picture 2"/>
          <p:cNvPicPr>
            <a:picLocks noChangeAspect="1"/>
          </p:cNvPicPr>
          <p:nvPr/>
        </p:nvPicPr>
        <p:blipFill>
          <a:blip r:embed="rId4"/>
          <a:stretch>
            <a:fillRect/>
          </a:stretch>
        </p:blipFill>
        <p:spPr>
          <a:xfrm>
            <a:off x="0" y="850900"/>
            <a:ext cx="9144000" cy="5143500"/>
          </a:xfrm>
          <a:prstGeom prst="rect">
            <a:avLst/>
          </a:prstGeom>
        </p:spPr>
      </p:pic>
    </p:spTree>
    <p:extLst>
      <p:ext uri="{BB962C8B-B14F-4D97-AF65-F5344CB8AC3E}">
        <p14:creationId xmlns:p14="http://schemas.microsoft.com/office/powerpoint/2010/main" val="38711892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2861</TotalTime>
  <Words>851</Words>
  <Application>Microsoft Macintosh PowerPoint</Application>
  <PresentationFormat>On-screen Show (4:3)</PresentationFormat>
  <Paragraphs>83</Paragraphs>
  <Slides>15</Slides>
  <Notes>8</Notes>
  <HiddenSlides>12</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Enrichment of functional Impact mutations in Early vs Late Subclones</vt:lpstr>
      <vt:lpstr>LOF mutations are enriched in early subclones and bins with higher frequency mutations</vt:lpstr>
      <vt:lpstr>Average number of LOF mutations in early vs late Subclones</vt:lpstr>
      <vt:lpstr>PowerPoint Presentation</vt:lpstr>
      <vt:lpstr>PowerPoint Presentation</vt:lpstr>
      <vt:lpstr>Converging expressional profiles</vt:lpstr>
      <vt:lpstr>Converging expressional profiles</vt:lpstr>
      <vt:lpstr>For different number of Genes</vt:lpstr>
      <vt:lpstr># of mutations in regulatory and ppi regions</vt:lpstr>
      <vt:lpstr>PowerPoint Presentation</vt:lpstr>
      <vt:lpstr>PowerPoint Presentation</vt:lpstr>
      <vt:lpstr>Regressing late mutations  on early signatures </vt:lpstr>
      <vt:lpstr>Subclonal enrichment</vt:lpstr>
      <vt:lpstr>Pancancer Subclonal Signature comparison </vt:lpstr>
      <vt:lpstr>Subclonal Signature comparison Across Cancer types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Leonidas Salichos</dc:creator>
  <cp:lastModifiedBy>Leonidas Salichos</cp:lastModifiedBy>
  <cp:revision>33</cp:revision>
  <dcterms:created xsi:type="dcterms:W3CDTF">2016-12-26T23:46:22Z</dcterms:created>
  <dcterms:modified xsi:type="dcterms:W3CDTF">2017-01-25T01:51:17Z</dcterms:modified>
</cp:coreProperties>
</file>