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9" r:id="rId4"/>
    <p:sldId id="262" r:id="rId5"/>
    <p:sldId id="264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8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1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2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4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BFA07-64A7-2643-88BA-9AC547BE9A49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DD1BA-37CB-1A42-A911-F6C9D508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 calling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73175"/>
          </a:xfrm>
        </p:spPr>
        <p:txBody>
          <a:bodyPr/>
          <a:lstStyle/>
          <a:p>
            <a:r>
              <a:rPr lang="en-US" dirty="0" smtClean="0"/>
              <a:t>The original BAMs were mapped using an old BWA that does not support SR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0769" y="4250833"/>
            <a:ext cx="552617" cy="652662"/>
            <a:chOff x="6717857" y="3204306"/>
            <a:chExt cx="552617" cy="652662"/>
          </a:xfrm>
        </p:grpSpPr>
        <p:sp>
          <p:nvSpPr>
            <p:cNvPr id="5" name="Folded Corner 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74" y="5071586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007784" y="4078322"/>
            <a:ext cx="770216" cy="57743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884000" y="3261588"/>
            <a:ext cx="1107996" cy="1278276"/>
            <a:chOff x="1632460" y="1710820"/>
            <a:chExt cx="1107996" cy="1278276"/>
          </a:xfrm>
        </p:grpSpPr>
        <p:grpSp>
          <p:nvGrpSpPr>
            <p:cNvPr id="29" name="Group 28"/>
            <p:cNvGrpSpPr/>
            <p:nvPr/>
          </p:nvGrpSpPr>
          <p:grpSpPr>
            <a:xfrm>
              <a:off x="1731101" y="1710820"/>
              <a:ext cx="696843" cy="944291"/>
              <a:chOff x="1731101" y="1710820"/>
              <a:chExt cx="696843" cy="944291"/>
            </a:xfrm>
          </p:grpSpPr>
          <p:sp>
            <p:nvSpPr>
              <p:cNvPr id="31" name="Can 30"/>
              <p:cNvSpPr>
                <a:spLocks/>
              </p:cNvSpPr>
              <p:nvPr/>
            </p:nvSpPr>
            <p:spPr>
              <a:xfrm>
                <a:off x="1731101" y="2313148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32" name="Can 31"/>
              <p:cNvSpPr>
                <a:spLocks/>
              </p:cNvSpPr>
              <p:nvPr/>
            </p:nvSpPr>
            <p:spPr>
              <a:xfrm>
                <a:off x="1733000" y="2008479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33" name="Can 32"/>
              <p:cNvSpPr>
                <a:spLocks/>
              </p:cNvSpPr>
              <p:nvPr/>
            </p:nvSpPr>
            <p:spPr>
              <a:xfrm>
                <a:off x="1733000" y="1710820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632460" y="2681319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Helvetica"/>
                  <a:cs typeface="Helvetica"/>
                </a:rPr>
                <a:t>R</a:t>
              </a:r>
              <a:r>
                <a:rPr lang="en-US" sz="1400" b="1" dirty="0" smtClean="0">
                  <a:latin typeface="Helvetica"/>
                  <a:cs typeface="Helvetica"/>
                </a:rPr>
                <a:t>ead pairs</a:t>
              </a:r>
              <a:endParaRPr lang="en-US" sz="1400" b="1" dirty="0">
                <a:latin typeface="Helvetica"/>
                <a:cs typeface="Helvetica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 rot="19413133">
            <a:off x="865884" y="3852422"/>
            <a:ext cx="79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ort </a:t>
            </a:r>
            <a:r>
              <a:rPr lang="en-US" dirty="0" smtClean="0"/>
              <a:t>-n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991996" y="3820672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61305" y="288170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 smtClean="0"/>
              <a:t>BWA</a:t>
            </a:r>
            <a:r>
              <a:rPr lang="en-US" dirty="0" smtClean="0"/>
              <a:t> Map</a:t>
            </a:r>
          </a:p>
          <a:p>
            <a:pPr marL="342900" indent="-342900">
              <a:buAutoNum type="arabicPeriod"/>
            </a:pPr>
            <a:r>
              <a:rPr lang="en-US" dirty="0" smtClean="0"/>
              <a:t>Sort/index</a:t>
            </a:r>
          </a:p>
          <a:p>
            <a:pPr marL="342900" indent="-342900">
              <a:buAutoNum type="arabicPeriod"/>
            </a:pPr>
            <a:r>
              <a:rPr lang="en-US" i="1" dirty="0" err="1" smtClean="0"/>
              <a:t>Markdup</a:t>
            </a:r>
            <a:r>
              <a:rPr lang="en-US" i="1" dirty="0" smtClean="0"/>
              <a:t>.</a:t>
            </a:r>
            <a:endParaRPr lang="en-US" i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4279669" y="3425660"/>
            <a:ext cx="552617" cy="652662"/>
            <a:chOff x="6717857" y="3204306"/>
            <a:chExt cx="552617" cy="652662"/>
          </a:xfrm>
        </p:grpSpPr>
        <p:sp>
          <p:nvSpPr>
            <p:cNvPr id="39" name="Folded Corner 38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V="1">
            <a:off x="4954146" y="3117915"/>
            <a:ext cx="1330219" cy="71109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170046" y="3903959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9798409">
            <a:off x="4839455" y="296456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iscordant PR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496932" y="3903960"/>
            <a:ext cx="4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6347865" y="2881709"/>
            <a:ext cx="552617" cy="652662"/>
            <a:chOff x="6717857" y="3204306"/>
            <a:chExt cx="552617" cy="652662"/>
          </a:xfrm>
        </p:grpSpPr>
        <p:sp>
          <p:nvSpPr>
            <p:cNvPr id="55" name="Folded Corner 5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75074" y="3748221"/>
            <a:ext cx="552617" cy="652662"/>
            <a:chOff x="6717857" y="3204306"/>
            <a:chExt cx="552617" cy="652662"/>
          </a:xfrm>
        </p:grpSpPr>
        <p:sp>
          <p:nvSpPr>
            <p:cNvPr id="65" name="Folded Corner 6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 flipV="1">
            <a:off x="7084571" y="3601997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188325" y="3380969"/>
            <a:ext cx="1022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Lumpy</a:t>
            </a:r>
          </a:p>
          <a:p>
            <a:r>
              <a:rPr lang="en-US" dirty="0" err="1" smtClean="0"/>
              <a:t>SVScorer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4166571" y="4112776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</a:t>
            </a:r>
            <a:endParaRPr lang="en-US" b="1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522453" y="4562708"/>
            <a:ext cx="0" cy="83058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17875" y="4719729"/>
            <a:ext cx="128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Battenberg</a:t>
            </a:r>
            <a:endParaRPr lang="en-US" i="1" dirty="0"/>
          </a:p>
        </p:txBody>
      </p:sp>
      <p:sp>
        <p:nvSpPr>
          <p:cNvPr id="93" name="TextBox 92"/>
          <p:cNvSpPr txBox="1"/>
          <p:nvPr/>
        </p:nvSpPr>
        <p:spPr>
          <a:xfrm>
            <a:off x="3849830" y="6254750"/>
            <a:ext cx="168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Subclonal</a:t>
            </a:r>
            <a:r>
              <a:rPr lang="en-US" dirty="0" smtClean="0"/>
              <a:t>) CNV</a:t>
            </a:r>
            <a:endParaRPr lang="en-US" dirty="0"/>
          </a:p>
        </p:txBody>
      </p:sp>
      <p:cxnSp>
        <p:nvCxnSpPr>
          <p:cNvPr id="94" name="Straight Arrow Connector 93"/>
          <p:cNvCxnSpPr>
            <a:endCxn id="75" idx="1"/>
          </p:cNvCxnSpPr>
          <p:nvPr/>
        </p:nvCxnSpPr>
        <p:spPr>
          <a:xfrm flipV="1">
            <a:off x="5170046" y="3704135"/>
            <a:ext cx="3018279" cy="1983588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2401276" y="4804540"/>
            <a:ext cx="552617" cy="652662"/>
            <a:chOff x="6717857" y="3204306"/>
            <a:chExt cx="552617" cy="652662"/>
          </a:xfrm>
        </p:grpSpPr>
        <p:sp>
          <p:nvSpPr>
            <p:cNvPr id="98" name="Folded Corner 97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379397" y="5490783"/>
            <a:ext cx="57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NV</a:t>
            </a:r>
            <a:endParaRPr lang="en-US" dirty="0"/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2626546" y="5838382"/>
            <a:ext cx="0" cy="57511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3207982" y="6096000"/>
            <a:ext cx="641848" cy="34925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254250" y="6429375"/>
            <a:ext cx="12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WGSPhylo</a:t>
            </a:r>
            <a:endParaRPr lang="en-US" i="1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245" y="5408941"/>
            <a:ext cx="984148" cy="9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18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 calling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0769" y="4250833"/>
            <a:ext cx="552617" cy="652662"/>
            <a:chOff x="6717857" y="3204306"/>
            <a:chExt cx="552617" cy="652662"/>
          </a:xfrm>
        </p:grpSpPr>
        <p:sp>
          <p:nvSpPr>
            <p:cNvPr id="5" name="Folded Corner 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74" y="5071586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007784" y="4078322"/>
            <a:ext cx="770216" cy="57743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884000" y="3261588"/>
            <a:ext cx="1107996" cy="1278276"/>
            <a:chOff x="1632460" y="1710820"/>
            <a:chExt cx="1107996" cy="1278276"/>
          </a:xfrm>
        </p:grpSpPr>
        <p:grpSp>
          <p:nvGrpSpPr>
            <p:cNvPr id="29" name="Group 28"/>
            <p:cNvGrpSpPr/>
            <p:nvPr/>
          </p:nvGrpSpPr>
          <p:grpSpPr>
            <a:xfrm>
              <a:off x="1731101" y="1710820"/>
              <a:ext cx="696843" cy="944291"/>
              <a:chOff x="1731101" y="1710820"/>
              <a:chExt cx="696843" cy="944291"/>
            </a:xfrm>
          </p:grpSpPr>
          <p:sp>
            <p:nvSpPr>
              <p:cNvPr id="31" name="Can 30"/>
              <p:cNvSpPr>
                <a:spLocks/>
              </p:cNvSpPr>
              <p:nvPr/>
            </p:nvSpPr>
            <p:spPr>
              <a:xfrm>
                <a:off x="1731101" y="2313148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32" name="Can 31"/>
              <p:cNvSpPr>
                <a:spLocks/>
              </p:cNvSpPr>
              <p:nvPr/>
            </p:nvSpPr>
            <p:spPr>
              <a:xfrm>
                <a:off x="1733000" y="2008479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33" name="Can 32"/>
              <p:cNvSpPr>
                <a:spLocks/>
              </p:cNvSpPr>
              <p:nvPr/>
            </p:nvSpPr>
            <p:spPr>
              <a:xfrm>
                <a:off x="1733000" y="1710820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632460" y="2681319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Helvetica"/>
                  <a:cs typeface="Helvetica"/>
                </a:rPr>
                <a:t>R</a:t>
              </a:r>
              <a:r>
                <a:rPr lang="en-US" sz="1400" b="1" dirty="0" smtClean="0">
                  <a:latin typeface="Helvetica"/>
                  <a:cs typeface="Helvetica"/>
                </a:rPr>
                <a:t>ead pairs</a:t>
              </a:r>
              <a:endParaRPr lang="en-US" sz="1400" b="1" dirty="0">
                <a:latin typeface="Helvetica"/>
                <a:cs typeface="Helvetica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 rot="19413133">
            <a:off x="865884" y="3868297"/>
            <a:ext cx="79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ort -n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991996" y="3820672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61305" y="288170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 smtClean="0"/>
              <a:t>BWA</a:t>
            </a:r>
            <a:r>
              <a:rPr lang="en-US" dirty="0" smtClean="0"/>
              <a:t> Map</a:t>
            </a:r>
          </a:p>
          <a:p>
            <a:pPr marL="342900" indent="-342900">
              <a:buAutoNum type="arabicPeriod"/>
            </a:pPr>
            <a:r>
              <a:rPr lang="en-US" dirty="0" smtClean="0"/>
              <a:t>Sort/index</a:t>
            </a:r>
          </a:p>
          <a:p>
            <a:pPr marL="342900" indent="-342900">
              <a:buAutoNum type="arabicPeriod"/>
            </a:pPr>
            <a:r>
              <a:rPr lang="en-US" i="1" dirty="0" err="1" smtClean="0"/>
              <a:t>Markdup</a:t>
            </a:r>
            <a:r>
              <a:rPr lang="en-US" i="1" dirty="0" smtClean="0"/>
              <a:t>.</a:t>
            </a:r>
            <a:endParaRPr lang="en-US" i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4279669" y="3425660"/>
            <a:ext cx="552617" cy="652662"/>
            <a:chOff x="6717857" y="3204306"/>
            <a:chExt cx="552617" cy="652662"/>
          </a:xfrm>
        </p:grpSpPr>
        <p:sp>
          <p:nvSpPr>
            <p:cNvPr id="39" name="Folded Corner 38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V="1">
            <a:off x="4954146" y="3117915"/>
            <a:ext cx="1330219" cy="71109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170046" y="3903959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9798409">
            <a:off x="4839455" y="296456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iscordant PR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496932" y="3903960"/>
            <a:ext cx="4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6347865" y="2881709"/>
            <a:ext cx="552617" cy="652662"/>
            <a:chOff x="6717857" y="3204306"/>
            <a:chExt cx="552617" cy="652662"/>
          </a:xfrm>
        </p:grpSpPr>
        <p:sp>
          <p:nvSpPr>
            <p:cNvPr id="55" name="Folded Corner 5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75074" y="3748221"/>
            <a:ext cx="552617" cy="652662"/>
            <a:chOff x="6717857" y="3204306"/>
            <a:chExt cx="552617" cy="652662"/>
          </a:xfrm>
        </p:grpSpPr>
        <p:sp>
          <p:nvSpPr>
            <p:cNvPr id="65" name="Folded Corner 6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 flipV="1">
            <a:off x="7084571" y="3601997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325060" y="3380969"/>
            <a:ext cx="51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SVs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4166571" y="4112776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</a:t>
            </a:r>
            <a:endParaRPr lang="en-US" b="1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522453" y="4562708"/>
            <a:ext cx="0" cy="83058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17875" y="4814979"/>
            <a:ext cx="128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Battenberg</a:t>
            </a:r>
            <a:endParaRPr lang="en-US" i="1" dirty="0">
              <a:solidFill>
                <a:srgbClr val="008000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4279669" y="5457202"/>
            <a:ext cx="552617" cy="652662"/>
            <a:chOff x="6717857" y="3204306"/>
            <a:chExt cx="552617" cy="652662"/>
          </a:xfrm>
        </p:grpSpPr>
        <p:sp>
          <p:nvSpPr>
            <p:cNvPr id="84" name="Folded Corner 83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4238625" y="6238875"/>
            <a:ext cx="58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CNV</a:t>
            </a:r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5093103" y="3830479"/>
            <a:ext cx="3018279" cy="1983588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2401276" y="4804540"/>
            <a:ext cx="552617" cy="652662"/>
            <a:chOff x="6717857" y="3204306"/>
            <a:chExt cx="552617" cy="652662"/>
          </a:xfrm>
        </p:grpSpPr>
        <p:sp>
          <p:nvSpPr>
            <p:cNvPr id="98" name="Folded Corner 97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379397" y="5490783"/>
            <a:ext cx="57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NV</a:t>
            </a:r>
            <a:endParaRPr lang="en-US" dirty="0"/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2626546" y="5838382"/>
            <a:ext cx="0" cy="57511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3493321" y="5926098"/>
            <a:ext cx="570679" cy="48740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333625" y="6397625"/>
            <a:ext cx="12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8000"/>
                </a:solidFill>
              </a:rPr>
              <a:t>WGSPhylo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949" y="347621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RocksDB</a:t>
            </a:r>
            <a:r>
              <a:rPr lang="en-US" dirty="0" smtClean="0">
                <a:solidFill>
                  <a:srgbClr val="008000"/>
                </a:solidFill>
              </a:rPr>
              <a:t> from FB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69162" y="2663598"/>
            <a:ext cx="230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BWA, </a:t>
            </a:r>
            <a:r>
              <a:rPr lang="en-US" dirty="0" err="1" smtClean="0">
                <a:solidFill>
                  <a:srgbClr val="008000"/>
                </a:solidFill>
              </a:rPr>
              <a:t>samtools</a:t>
            </a:r>
            <a:r>
              <a:rPr lang="en-US" dirty="0" smtClean="0">
                <a:solidFill>
                  <a:srgbClr val="008000"/>
                </a:solidFill>
              </a:rPr>
              <a:t>, Picard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581046" y="3461147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Picard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2839624" y="3968375"/>
            <a:ext cx="653697" cy="2101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9663" y="4075282"/>
            <a:ext cx="104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RG is lost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1269" y="5270500"/>
            <a:ext cx="28148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issues:</a:t>
            </a:r>
          </a:p>
          <a:p>
            <a:r>
              <a:rPr lang="en-US" dirty="0" smtClean="0"/>
              <a:t>1. RG got lost!</a:t>
            </a:r>
          </a:p>
          <a:p>
            <a:r>
              <a:rPr lang="en-US" dirty="0" smtClean="0"/>
              <a:t>2. Large temp space</a:t>
            </a:r>
          </a:p>
          <a:p>
            <a:r>
              <a:rPr lang="en-US" dirty="0" smtClean="0"/>
              <a:t>3. Sorting too slow</a:t>
            </a:r>
          </a:p>
          <a:p>
            <a:r>
              <a:rPr lang="en-US" dirty="0" smtClean="0"/>
              <a:t>4. Battenberg dependencies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2577901" y="437239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Simple bash script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007400">
            <a:off x="4097639" y="2877375"/>
            <a:ext cx="11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BQRC!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4571" y="3091815"/>
            <a:ext cx="81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Lumpy</a:t>
            </a:r>
            <a:endParaRPr lang="en-US" dirty="0" smtClean="0">
              <a:solidFill>
                <a:srgbClr val="008000"/>
              </a:solidFill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8282369" y="3031443"/>
            <a:ext cx="552617" cy="652662"/>
            <a:chOff x="6717857" y="3204306"/>
            <a:chExt cx="552617" cy="652662"/>
          </a:xfrm>
        </p:grpSpPr>
        <p:sp>
          <p:nvSpPr>
            <p:cNvPr id="114" name="Folded Corner 113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>
            <a:off x="8509538" y="4046398"/>
            <a:ext cx="0" cy="51631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98088" y="4587247"/>
            <a:ext cx="10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SVScorer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5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 calling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0769" y="4250833"/>
            <a:ext cx="552617" cy="652662"/>
            <a:chOff x="6717857" y="3204306"/>
            <a:chExt cx="552617" cy="652662"/>
          </a:xfrm>
        </p:grpSpPr>
        <p:sp>
          <p:nvSpPr>
            <p:cNvPr id="5" name="Folded Corner 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74" y="5071586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007784" y="4078322"/>
            <a:ext cx="770216" cy="57743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884000" y="3261588"/>
            <a:ext cx="1107996" cy="1278276"/>
            <a:chOff x="1632460" y="1710820"/>
            <a:chExt cx="1107996" cy="1278276"/>
          </a:xfrm>
        </p:grpSpPr>
        <p:grpSp>
          <p:nvGrpSpPr>
            <p:cNvPr id="29" name="Group 28"/>
            <p:cNvGrpSpPr/>
            <p:nvPr/>
          </p:nvGrpSpPr>
          <p:grpSpPr>
            <a:xfrm>
              <a:off x="1731101" y="1710820"/>
              <a:ext cx="696843" cy="944291"/>
              <a:chOff x="1731101" y="1710820"/>
              <a:chExt cx="696843" cy="944291"/>
            </a:xfrm>
          </p:grpSpPr>
          <p:sp>
            <p:nvSpPr>
              <p:cNvPr id="31" name="Can 30"/>
              <p:cNvSpPr>
                <a:spLocks/>
              </p:cNvSpPr>
              <p:nvPr/>
            </p:nvSpPr>
            <p:spPr>
              <a:xfrm>
                <a:off x="1731101" y="2313148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32" name="Can 31"/>
              <p:cNvSpPr>
                <a:spLocks/>
              </p:cNvSpPr>
              <p:nvPr/>
            </p:nvSpPr>
            <p:spPr>
              <a:xfrm>
                <a:off x="1733000" y="2008479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33" name="Can 32"/>
              <p:cNvSpPr>
                <a:spLocks/>
              </p:cNvSpPr>
              <p:nvPr/>
            </p:nvSpPr>
            <p:spPr>
              <a:xfrm>
                <a:off x="1733000" y="1710820"/>
                <a:ext cx="694944" cy="341963"/>
              </a:xfrm>
              <a:prstGeom prst="can">
                <a:avLst/>
              </a:prstGeom>
              <a:solidFill>
                <a:srgbClr val="FFFFFF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Helvetica"/>
                  <a:cs typeface="Helvetica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632460" y="2681319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Helvetica"/>
                  <a:cs typeface="Helvetica"/>
                </a:rPr>
                <a:t>R</a:t>
              </a:r>
              <a:r>
                <a:rPr lang="en-US" sz="1400" b="1" dirty="0" smtClean="0">
                  <a:latin typeface="Helvetica"/>
                  <a:cs typeface="Helvetica"/>
                </a:rPr>
                <a:t>ead pairs</a:t>
              </a:r>
              <a:endParaRPr lang="en-US" sz="1400" b="1" dirty="0">
                <a:latin typeface="Helvetica"/>
                <a:cs typeface="Helvetica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 rot="19413133">
            <a:off x="913509" y="3852422"/>
            <a:ext cx="79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ort -n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991996" y="3820672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61305" y="288170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 smtClean="0"/>
              <a:t>BWA</a:t>
            </a:r>
            <a:r>
              <a:rPr lang="en-US" dirty="0" smtClean="0"/>
              <a:t> Map</a:t>
            </a:r>
          </a:p>
          <a:p>
            <a:pPr marL="342900" indent="-342900">
              <a:buAutoNum type="arabicPeriod"/>
            </a:pPr>
            <a:r>
              <a:rPr lang="en-US" dirty="0" smtClean="0"/>
              <a:t>Sort/index</a:t>
            </a:r>
          </a:p>
          <a:p>
            <a:pPr marL="342900" indent="-342900">
              <a:buAutoNum type="arabicPeriod"/>
            </a:pPr>
            <a:r>
              <a:rPr lang="en-US" i="1" dirty="0" err="1" smtClean="0"/>
              <a:t>Markdup</a:t>
            </a:r>
            <a:r>
              <a:rPr lang="en-US" i="1" dirty="0" smtClean="0"/>
              <a:t>.</a:t>
            </a:r>
            <a:endParaRPr lang="en-US" i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4279669" y="3425660"/>
            <a:ext cx="552617" cy="652662"/>
            <a:chOff x="6717857" y="3204306"/>
            <a:chExt cx="552617" cy="652662"/>
          </a:xfrm>
        </p:grpSpPr>
        <p:sp>
          <p:nvSpPr>
            <p:cNvPr id="39" name="Folded Corner 38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V="1">
            <a:off x="4954146" y="3117915"/>
            <a:ext cx="1330219" cy="71109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170046" y="3903959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9798409">
            <a:off x="4839455" y="296456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iscordant PR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496932" y="3903960"/>
            <a:ext cx="4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6347865" y="2881709"/>
            <a:ext cx="552617" cy="652662"/>
            <a:chOff x="6717857" y="3204306"/>
            <a:chExt cx="552617" cy="652662"/>
          </a:xfrm>
        </p:grpSpPr>
        <p:sp>
          <p:nvSpPr>
            <p:cNvPr id="55" name="Folded Corner 5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75074" y="3748221"/>
            <a:ext cx="552617" cy="652662"/>
            <a:chOff x="6717857" y="3204306"/>
            <a:chExt cx="552617" cy="652662"/>
          </a:xfrm>
        </p:grpSpPr>
        <p:sp>
          <p:nvSpPr>
            <p:cNvPr id="65" name="Folded Corner 64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 flipV="1">
            <a:off x="7084571" y="3601997"/>
            <a:ext cx="1072004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188325" y="3380969"/>
            <a:ext cx="1022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Lumpy</a:t>
            </a:r>
          </a:p>
          <a:p>
            <a:r>
              <a:rPr lang="en-US" dirty="0" err="1" smtClean="0"/>
              <a:t>SVScorer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4166571" y="4112776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</a:t>
            </a:r>
            <a:endParaRPr lang="en-US" b="1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522453" y="4562708"/>
            <a:ext cx="0" cy="83058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17875" y="4719729"/>
            <a:ext cx="128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Battenberg</a:t>
            </a:r>
            <a:endParaRPr lang="en-US" i="1" dirty="0"/>
          </a:p>
        </p:txBody>
      </p:sp>
      <p:grpSp>
        <p:nvGrpSpPr>
          <p:cNvPr id="83" name="Group 82"/>
          <p:cNvGrpSpPr/>
          <p:nvPr/>
        </p:nvGrpSpPr>
        <p:grpSpPr>
          <a:xfrm>
            <a:off x="4279669" y="5457202"/>
            <a:ext cx="552617" cy="652662"/>
            <a:chOff x="6717857" y="3204306"/>
            <a:chExt cx="552617" cy="652662"/>
          </a:xfrm>
        </p:grpSpPr>
        <p:sp>
          <p:nvSpPr>
            <p:cNvPr id="84" name="Folded Corner 83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4238625" y="6238875"/>
            <a:ext cx="58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CNV</a:t>
            </a:r>
            <a:endParaRPr lang="en-US" dirty="0"/>
          </a:p>
        </p:txBody>
      </p:sp>
      <p:cxnSp>
        <p:nvCxnSpPr>
          <p:cNvPr id="94" name="Straight Arrow Connector 93"/>
          <p:cNvCxnSpPr>
            <a:endCxn id="75" idx="1"/>
          </p:cNvCxnSpPr>
          <p:nvPr/>
        </p:nvCxnSpPr>
        <p:spPr>
          <a:xfrm flipV="1">
            <a:off x="5170046" y="3704135"/>
            <a:ext cx="3018279" cy="1983588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2401276" y="4804540"/>
            <a:ext cx="552617" cy="652662"/>
            <a:chOff x="6717857" y="3204306"/>
            <a:chExt cx="552617" cy="652662"/>
          </a:xfrm>
        </p:grpSpPr>
        <p:sp>
          <p:nvSpPr>
            <p:cNvPr id="98" name="Folded Corner 97"/>
            <p:cNvSpPr/>
            <p:nvPr/>
          </p:nvSpPr>
          <p:spPr>
            <a:xfrm>
              <a:off x="6717857" y="3204306"/>
              <a:ext cx="552617" cy="652662"/>
            </a:xfrm>
            <a:prstGeom prst="foldedCorner">
              <a:avLst/>
            </a:prstGeom>
            <a:solidFill>
              <a:srgbClr val="FFFFFF"/>
            </a:solidFill>
            <a:ln w="38100" cmpd="sng"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6945026" y="3339449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6945026" y="3434827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6945026" y="3634635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6945026" y="3530206"/>
              <a:ext cx="211179" cy="754"/>
            </a:xfrm>
            <a:prstGeom prst="line">
              <a:avLst/>
            </a:prstGeom>
            <a:ln w="19050" cmpd="sng"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816347" y="33173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816347" y="34244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6819671" y="352570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819671" y="3627482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F497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Helvetica"/>
                <a:cs typeface="Helvetic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379397" y="5490783"/>
            <a:ext cx="57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NV</a:t>
            </a:r>
            <a:endParaRPr lang="en-US" dirty="0"/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2626546" y="5838382"/>
            <a:ext cx="0" cy="57511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3493321" y="5926098"/>
            <a:ext cx="570679" cy="48740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333625" y="6397625"/>
            <a:ext cx="12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WGSPhylo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1066" y="3476219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49694" y="2881709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718820" y="3461147"/>
            <a:ext cx="47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2839624" y="3968375"/>
            <a:ext cx="653697" cy="2101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21821" y="4075282"/>
            <a:ext cx="101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RG</a:t>
            </a:r>
            <a:r>
              <a:rPr lang="en-US" dirty="0">
                <a:solidFill>
                  <a:srgbClr val="FF0000"/>
                </a:solidFill>
              </a:rPr>
              <a:t>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2074" y="5270500"/>
            <a:ext cx="20666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issues:</a:t>
            </a:r>
          </a:p>
          <a:p>
            <a:r>
              <a:rPr lang="en-US" dirty="0" smtClean="0"/>
              <a:t>1. RG got lost!</a:t>
            </a:r>
          </a:p>
          <a:p>
            <a:r>
              <a:rPr lang="en-US" dirty="0" smtClean="0"/>
              <a:t>2. Large temp space</a:t>
            </a:r>
          </a:p>
          <a:p>
            <a:r>
              <a:rPr lang="en-US" dirty="0" smtClean="0"/>
              <a:t>3. Sorting too slow</a:t>
            </a:r>
          </a:p>
          <a:p>
            <a:r>
              <a:rPr lang="en-US" dirty="0" smtClean="0"/>
              <a:t>4. Battenberg install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issues: space requirement</a:t>
            </a:r>
          </a:p>
          <a:p>
            <a:pPr lvl="1"/>
            <a:r>
              <a:rPr lang="en-US" dirty="0" smtClean="0"/>
              <a:t>Deleted 1KG, incl. all low-</a:t>
            </a:r>
            <a:r>
              <a:rPr lang="en-US" dirty="0" err="1" smtClean="0"/>
              <a:t>cov</a:t>
            </a:r>
            <a:r>
              <a:rPr lang="en-US" dirty="0" smtClean="0"/>
              <a:t> &amp; high-</a:t>
            </a:r>
            <a:r>
              <a:rPr lang="en-US" dirty="0" err="1" smtClean="0"/>
              <a:t>cov</a:t>
            </a:r>
            <a:r>
              <a:rPr lang="en-US" dirty="0" smtClean="0"/>
              <a:t> BAMs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77839" y="4804539"/>
            <a:ext cx="2119094" cy="1771917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2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Methylation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NEJM methylation process is sloppy</a:t>
            </a:r>
          </a:p>
          <a:p>
            <a:pPr lvl="1"/>
            <a:r>
              <a:rPr lang="en-US" dirty="0" smtClean="0"/>
              <a:t>Most data thrown</a:t>
            </a:r>
          </a:p>
          <a:p>
            <a:pPr lvl="1"/>
            <a:r>
              <a:rPr lang="en-US" dirty="0" smtClean="0"/>
              <a:t>We show 3 clusters </a:t>
            </a:r>
            <a:endParaRPr lang="en-US" dirty="0"/>
          </a:p>
        </p:txBody>
      </p:sp>
      <p:pic>
        <p:nvPicPr>
          <p:cNvPr id="5" name="Picture 4" descr="meth_blctree_plot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78" t="8731" r="3869" b="8184"/>
          <a:stretch/>
        </p:blipFill>
        <p:spPr>
          <a:xfrm>
            <a:off x="4428698" y="2619375"/>
            <a:ext cx="4258102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Methylation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96164"/>
              </p:ext>
            </p:extLst>
          </p:nvPr>
        </p:nvGraphicFramePr>
        <p:xfrm>
          <a:off x="111125" y="2755581"/>
          <a:ext cx="4032252" cy="701994"/>
        </p:xfrm>
        <a:graphic>
          <a:graphicData uri="http://schemas.openxmlformats.org/drawingml/2006/table">
            <a:tbl>
              <a:tblPr/>
              <a:tblGrid>
                <a:gridCol w="619125"/>
                <a:gridCol w="396875"/>
                <a:gridCol w="508000"/>
                <a:gridCol w="857250"/>
                <a:gridCol w="650875"/>
                <a:gridCol w="1000127"/>
              </a:tblGrid>
              <a:tr h="233998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1KG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1KG%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non-coding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Coding%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3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non-CpG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144214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>
            <a:endCxn id="9" idx="1"/>
          </p:cNvCxnSpPr>
          <p:nvPr/>
        </p:nvCxnSpPr>
        <p:spPr>
          <a:xfrm flipV="1">
            <a:off x="4242176" y="2755580"/>
            <a:ext cx="942599" cy="33634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42176" y="3081969"/>
            <a:ext cx="942599" cy="702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93967"/>
              </p:ext>
            </p:extLst>
          </p:nvPr>
        </p:nvGraphicFramePr>
        <p:xfrm>
          <a:off x="5184775" y="2429192"/>
          <a:ext cx="3502025" cy="652777"/>
        </p:xfrm>
        <a:graphic>
          <a:graphicData uri="http://schemas.openxmlformats.org/drawingml/2006/table">
            <a:tbl>
              <a:tblPr/>
              <a:tblGrid>
                <a:gridCol w="1517650"/>
                <a:gridCol w="758825"/>
                <a:gridCol w="558800"/>
                <a:gridCol w="666750"/>
              </a:tblGrid>
              <a:tr h="261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Column1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non-coding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Coding%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HyperMeth.(N=1432)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280.6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NormalMeth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.(N=5235)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91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Methylation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SV calling &amp; evaluation</a:t>
            </a:r>
          </a:p>
          <a:p>
            <a:r>
              <a:rPr lang="en-US" dirty="0" smtClean="0"/>
              <a:t>Evolution tree</a:t>
            </a:r>
          </a:p>
          <a:p>
            <a:r>
              <a:rPr lang="en-US" dirty="0" smtClean="0"/>
              <a:t>N[C&gt;T]G functional impacts</a:t>
            </a:r>
          </a:p>
          <a:p>
            <a:r>
              <a:rPr lang="en-US" dirty="0" smtClean="0"/>
              <a:t>NEAT1 exp. </a:t>
            </a:r>
            <a:r>
              <a:rPr lang="en-US" dirty="0"/>
              <a:t>s</a:t>
            </a:r>
            <a:r>
              <a:rPr lang="en-US" dirty="0" smtClean="0"/>
              <a:t>urvival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2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278</Words>
  <Application>Microsoft Macintosh PowerPoint</Application>
  <PresentationFormat>On-screen Show (4:3)</PresentationFormat>
  <Paragraphs>113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SV calling</vt:lpstr>
      <vt:lpstr>SV calling</vt:lpstr>
      <vt:lpstr>SV calling</vt:lpstr>
      <vt:lpstr>Methylation</vt:lpstr>
      <vt:lpstr>Methylation</vt:lpstr>
      <vt:lpstr>Methylation</vt:lpstr>
      <vt:lpstr>Lists</vt:lpstr>
    </vt:vector>
  </TitlesOfParts>
  <Company>Yale 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 calling</dc:title>
  <dc:creator>Shantao</dc:creator>
  <cp:lastModifiedBy>Shantao</cp:lastModifiedBy>
  <cp:revision>10</cp:revision>
  <dcterms:created xsi:type="dcterms:W3CDTF">2017-01-19T06:56:08Z</dcterms:created>
  <dcterms:modified xsi:type="dcterms:W3CDTF">2017-01-19T17:31:42Z</dcterms:modified>
</cp:coreProperties>
</file>