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8" r:id="rId4"/>
    <p:sldId id="265" r:id="rId5"/>
    <p:sldId id="264" r:id="rId6"/>
    <p:sldId id="259" r:id="rId7"/>
    <p:sldId id="263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517BD-859D-4AEE-ABD1-0F0C29C4D9CA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EE608-0227-42C9-9691-4D19E1573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9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6EE608-0227-42C9-9691-4D19E1573D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5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8797-A1F2-488F-B3D2-48D2BA5BE48B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4ACD-0113-4E5D-B9B6-403186215582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0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AEF9-1C19-4F69-9430-8212855569AF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7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3752-FBC6-4704-95A3-0D2FCADB91EE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B6E09-C809-4B25-ADC6-711786D78CA0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0C49-3989-49AB-9A6A-9082109D8E7A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0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9FCE-4957-4169-AF9B-0016AD374829}" type="datetime1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0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F445-DA8D-4CC9-B711-CE3B49834855}" type="datetime1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3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29610-BDE8-4C15-8985-D4404AA85DE7}" type="datetime1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0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4E98-9033-4CC0-80F4-A07B55CB7D6D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C543-0DE3-44A0-8365-0151A5F952C6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0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0CCFB-DC54-4247-861B-E2DE07813904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E194-F2BB-41F5-A182-58FAE62CE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5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Misc. Paper E 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WM</a:t>
            </a:r>
          </a:p>
          <a:p>
            <a:r>
              <a:rPr lang="en-US" dirty="0" smtClean="0"/>
              <a:t>18 January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0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875508"/>
              </p:ext>
            </p:extLst>
          </p:nvPr>
        </p:nvGraphicFramePr>
        <p:xfrm>
          <a:off x="530787" y="546392"/>
          <a:ext cx="6981361" cy="6191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0843"/>
                <a:gridCol w="2665895"/>
                <a:gridCol w="2634623"/>
              </a:tblGrid>
              <a:tr h="5603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SUBTYPE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P-value for Enrichment of High-Impact Variants among High-VAF Genes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P-value for Enrichment of High-Impact Variants among Low-VAF Genes</a:t>
                      </a:r>
                    </a:p>
                  </a:txBody>
                  <a:tcPr marL="9525" marR="9525" marT="9525" marB="0" anchor="b"/>
                </a:tc>
              </a:tr>
              <a:tr h="58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Pan-Cancer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Lucida Console" panose="020B0609040504020204" pitchFamily="49" charset="0"/>
                        </a:rPr>
                        <a:t>0.165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 dirty="0">
                          <a:solidFill>
                            <a:srgbClr val="00B050"/>
                          </a:solidFill>
                          <a:effectLst/>
                          <a:latin typeface="Lucida Console" panose="020B0609040504020204" pitchFamily="49" charset="0"/>
                        </a:rPr>
                        <a:t>0.01</a:t>
                      </a:r>
                    </a:p>
                  </a:txBody>
                  <a:tcPr marL="9525" marR="9525" marT="9525" marB="0" anchor="ctr"/>
                </a:tc>
              </a:tr>
              <a:tr h="58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Prost-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1.73E-08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0.023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Stomach-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7.60E-05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Ovary-</a:t>
                      </a:r>
                      <a:r>
                        <a:rPr lang="en-US" sz="1100" b="0" i="0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3.48E-04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0.001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CNS-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Medullo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Skin-Melanoma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Kidney-RCC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0.014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Liver-HCC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0.016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Lymph-CLL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0.286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CNS-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PiloAstro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0.985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Bone-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Leiomyo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0.028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ColoRect-AdenoCA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0.032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Panc-AdenoCA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Eso-AdenoCa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0.707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Kidney-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ChRCC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Thy-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0.732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Uterus-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0.353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Lymph-BNHL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0.128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Biliary-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Head-SCC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0.138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CNS-GBM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0.303</a:t>
                      </a:r>
                    </a:p>
                  </a:txBody>
                  <a:tcPr marL="9525" marR="9525" marT="9525" marB="0" anchor="ctr"/>
                </a:tc>
              </a:tr>
              <a:tr h="58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Bladder-TCC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0.286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Lung-AdenoCA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0.243</a:t>
                      </a:r>
                    </a:p>
                  </a:txBody>
                  <a:tcPr marL="9525" marR="9525" marT="9525" marB="0" anchor="ctr"/>
                </a:tc>
              </a:tr>
              <a:tr h="11487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Breast-</a:t>
                      </a:r>
                      <a:r>
                        <a:rPr lang="en-US" sz="1100" b="0" i="0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AdenoCa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0.278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Breast-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LobularCa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0.851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Panc-Endocrine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0.321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Bone-Epith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0.459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Bone-Osteosarc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0.608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Cervix-SCC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CNS-Oligo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0.971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Lung-SCC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0.564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Myeloid-MPN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0.715</a:t>
                      </a:r>
                    </a:p>
                  </a:txBody>
                  <a:tcPr marL="9525" marR="9525" marT="9525" marB="0" anchor="ctr"/>
                </a:tc>
              </a:tr>
              <a:tr h="1709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Myeloid-AML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49418" y="495941"/>
            <a:ext cx="406556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Bullets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Assessed whether genes with high VAF or low VAF are statistically enriched in high-impact variants compared with random, which would serve as evidence of latent drivers and deleterious passengers, respectively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Pan-cancer analysis found statistical evidence of deleterious passengers but not latent drivers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Subtype-specific analysis found some subtypes with evidence of deleterious passengers, some subtypes with evidence of latent drivers, and some subtypes with evidence for both kinds of mutation classes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Intriguingly, Lymph-CLL was one of few subtypes with simultaneous evidence of latent drivers and lack of evidence of deleterious passengers, and Renal-RCC was one of few subtypes with the opposite pattern, which could explain the survival trends we observe in these cancer subtypes. [can make an even stronger narrative … see response to review comments]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3557" y="126609"/>
            <a:ext cx="10705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VAF distribution of high-impact genes validates the existence of both Deleterious Passengers and Latent Drivers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27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2442" y="1690688"/>
            <a:ext cx="3936316" cy="27130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said I had to make plots for my table but this one doesn’t make me super happy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58" y="1484654"/>
            <a:ext cx="5210175" cy="52673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2442" y="4091608"/>
            <a:ext cx="4133410" cy="276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17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steering committee was right to be worried about the confounding potential of the fact that there are two molecular subtypes of CLL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733" y="4336988"/>
            <a:ext cx="9619888" cy="624914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951797"/>
              </p:ext>
            </p:extLst>
          </p:nvPr>
        </p:nvGraphicFramePr>
        <p:xfrm>
          <a:off x="3155559" y="2475915"/>
          <a:ext cx="5844787" cy="921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2476433" imgH="390420" progId="Excel.Sheet.12">
                  <p:embed/>
                </p:oleObj>
              </mc:Choice>
              <mc:Fallback>
                <p:oleObj name="Worksheet" r:id="rId4" imgW="2476433" imgH="3904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5559" y="2475915"/>
                        <a:ext cx="5844787" cy="921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26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CLL survival results are robust to correction of tumor IGH mutation status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555" y="1540758"/>
            <a:ext cx="7567620" cy="8480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2555" y="2412365"/>
            <a:ext cx="7739415" cy="10547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720" y="3380632"/>
            <a:ext cx="11338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And continue to trend appropriately after stratification (shouldn’t be surprised by </a:t>
            </a:r>
            <a:r>
              <a:rPr lang="en-US" sz="2400" dirty="0" err="1" smtClean="0"/>
              <a:t>nonsignificance</a:t>
            </a:r>
            <a:r>
              <a:rPr lang="en-US" sz="2400" dirty="0" smtClean="0"/>
              <a:t> below since effectively smaller sample size, trend is what matters here)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2555" y="4341406"/>
            <a:ext cx="7442234" cy="8551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7286" y="1641639"/>
            <a:ext cx="1553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Un</a:t>
            </a:r>
            <a:r>
              <a:rPr lang="en-US" dirty="0" smtClean="0"/>
              <a:t>adjusted for IGH </a:t>
            </a:r>
            <a:r>
              <a:rPr lang="en-US" dirty="0" err="1" smtClean="0"/>
              <a:t>mut</a:t>
            </a:r>
            <a:r>
              <a:rPr lang="en-US" dirty="0" smtClean="0"/>
              <a:t> count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7286" y="2712810"/>
            <a:ext cx="155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djusted for IGH </a:t>
            </a:r>
            <a:r>
              <a:rPr lang="en-US" dirty="0" err="1" smtClean="0"/>
              <a:t>mut</a:t>
            </a:r>
            <a:r>
              <a:rPr lang="en-US" dirty="0" smtClean="0"/>
              <a:t> count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0418" y="5326305"/>
            <a:ext cx="7943687" cy="8810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5556" y="4510754"/>
            <a:ext cx="212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45 pts with </a:t>
            </a:r>
            <a:r>
              <a:rPr lang="en-US" i="1" dirty="0" err="1" smtClean="0"/>
              <a:t>unmutated</a:t>
            </a:r>
            <a:r>
              <a:rPr lang="en-US" dirty="0" smtClean="0"/>
              <a:t> IGH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5556" y="5456210"/>
            <a:ext cx="2127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50 pts with </a:t>
            </a:r>
            <a:r>
              <a:rPr lang="en-US" i="1" dirty="0" smtClean="0"/>
              <a:t>mutated</a:t>
            </a:r>
            <a:r>
              <a:rPr lang="en-US" dirty="0" smtClean="0"/>
              <a:t> 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71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Redundant Gene-Pair Analysis Supports the Influential Passenger Hypothesis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300" y="1536822"/>
            <a:ext cx="5114925" cy="51911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18226" y="1899140"/>
            <a:ext cx="526065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take the gene-pairs that involve one </a:t>
            </a:r>
            <a:r>
              <a:rPr lang="en-US" sz="1600" b="0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pcawg</a:t>
            </a: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known-or-predicted driver gene and one cosmic gene that is not a </a:t>
            </a:r>
            <a:r>
              <a:rPr lang="en-US" sz="1600" b="0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pcawg</a:t>
            </a: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known-or-predicted driver.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of those, find the gene pairs that are co-mutated less often than by chance after </a:t>
            </a:r>
            <a:r>
              <a:rPr lang="en-US" sz="1600" b="0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fdr</a:t>
            </a: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correction.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of those, look at what fraction of those gene-pairs participate in the same </a:t>
            </a:r>
            <a:r>
              <a:rPr lang="en-US" sz="1600" b="0" i="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reactome</a:t>
            </a: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pathway. That fraction is substantially higher than what you find in random draws from the eligible gene-pairs.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offers explanations for why these gene-pairs are co-mutated less than chance: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mutated forms of the least co-mutated gene pairs perform partially redundant functions for the cancer cells and cease to be selected once their partner is mutated …*interesting*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Cell requires some normal pathway activity to function. Hypothetically deleterious together. …*subjunctive, a little less interesting on its own, would need VAF corroboration to be declarative*</a:t>
            </a:r>
            <a:endParaRPr lang="en-US" sz="1600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b="0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33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Comutation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Determine 10% FDR threshold “</a:t>
            </a:r>
            <a:r>
              <a:rPr lang="en-US" dirty="0" err="1" smtClean="0"/>
              <a:t>th</a:t>
            </a:r>
            <a:r>
              <a:rPr lang="en-US" dirty="0" smtClean="0"/>
              <a:t>” by finding the largest “</a:t>
            </a:r>
            <a:r>
              <a:rPr lang="en-US" dirty="0" err="1" smtClean="0"/>
              <a:t>th</a:t>
            </a:r>
            <a:r>
              <a:rPr lang="en-US" dirty="0" smtClean="0"/>
              <a:t>” for which</a:t>
            </a:r>
          </a:p>
          <a:p>
            <a:pPr marL="0" indent="0">
              <a:buNone/>
            </a:pPr>
            <a:r>
              <a:rPr lang="en-US" dirty="0" smtClean="0"/>
              <a:t>Sum(</a:t>
            </a:r>
            <a:r>
              <a:rPr lang="en-US" dirty="0" err="1" smtClean="0"/>
              <a:t>obs.p.value</a:t>
            </a:r>
            <a:r>
              <a:rPr lang="en-US" dirty="0" smtClean="0"/>
              <a:t> &lt;= </a:t>
            </a:r>
            <a:r>
              <a:rPr lang="en-US" dirty="0" err="1" smtClean="0"/>
              <a:t>th</a:t>
            </a:r>
            <a:r>
              <a:rPr lang="en-US" dirty="0" smtClean="0"/>
              <a:t>) / </a:t>
            </a:r>
            <a:r>
              <a:rPr lang="en-US" dirty="0" smtClean="0"/>
              <a:t>Sum(</a:t>
            </a:r>
            <a:r>
              <a:rPr lang="en-US" dirty="0" err="1" smtClean="0"/>
              <a:t>sim.p.value</a:t>
            </a:r>
            <a:r>
              <a:rPr lang="en-US" dirty="0" smtClean="0"/>
              <a:t> &lt;= </a:t>
            </a:r>
            <a:r>
              <a:rPr lang="en-US" dirty="0" err="1" smtClean="0"/>
              <a:t>th</a:t>
            </a:r>
            <a:r>
              <a:rPr lang="en-US" dirty="0" smtClean="0"/>
              <a:t>) &lt;= 0.1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Pancan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Synergty</a:t>
            </a:r>
            <a:r>
              <a:rPr lang="en-US" dirty="0" smtClean="0"/>
              <a:t>: 0 cases of synergy meet FDR synergy threshold.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Redundancy: 7820 gene-pairs meet FDR redundancy threshold, of which 4093 include at least one nominal passenger gene</a:t>
            </a:r>
          </a:p>
          <a:p>
            <a:pPr marL="0" indent="0">
              <a:buNone/>
            </a:pPr>
            <a:r>
              <a:rPr lang="en-US" dirty="0" smtClean="0"/>
              <a:t>Expect to find subtype-specific synergistic gene-pairs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5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81639" y="1307416"/>
          <a:ext cx="9169400" cy="2261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7343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  <a:gridCol w="60938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Observed Mutation Set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One of Many Simulated Mutation Sets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Pt5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All </a:t>
                      </a:r>
                      <a:r>
                        <a:rPr lang="en-US" sz="1800" u="none" strike="noStrike" dirty="0" smtClean="0">
                          <a:effectLst/>
                        </a:rPr>
                        <a:t>Pts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Pt3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Pt4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All </a:t>
                      </a:r>
                      <a:r>
                        <a:rPr lang="en-US" sz="1800" u="none" strike="noStrike" dirty="0" smtClean="0">
                          <a:effectLst/>
                        </a:rPr>
                        <a:t>Pts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Gene1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Gene2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Gene1 &amp; Gene2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Gene 3 …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…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…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All Genes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34905" y="4149969"/>
            <a:ext cx="95941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Schematic describing co-mutation procedure:</a:t>
            </a:r>
          </a:p>
          <a:p>
            <a:r>
              <a:rPr lang="en-US" dirty="0" smtClean="0"/>
              <a:t>There are 2 co-mutations of Genes 1 and 2 in the observed mutation set for this toy example, but only 1 co-mutation of these genes in a corresponding simulated mutation set. If other simulated mutation replicates agree with this pattern, it is determined that Genes 1 and 2 are co-mutated more often than null expectations. Note that the observed co-mutation of Genes 1 and 2 in Patient 2 is not surprising, given the large number of mutations in that patient – which the simulated mutation sets take into account. Unlike the randomized mutation sets designed for driver gene discovery, the null co-mutation simulations preserve the number of patients harboring mutations in each gene, as appropriate. See </a:t>
            </a:r>
            <a:r>
              <a:rPr lang="en-US" dirty="0"/>
              <a:t>S</a:t>
            </a:r>
            <a:r>
              <a:rPr lang="en-US" dirty="0" smtClean="0"/>
              <a:t>upplemental </a:t>
            </a:r>
            <a:r>
              <a:rPr lang="en-US" dirty="0"/>
              <a:t>M</a:t>
            </a:r>
            <a:r>
              <a:rPr lang="en-US" dirty="0" smtClean="0"/>
              <a:t>ethods for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1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562708"/>
            <a:ext cx="6695238" cy="58761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Kind of format might present results 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77908" y="1746477"/>
            <a:ext cx="28135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denotes that the indicated gene-pair achieves adjusted significance of (positive) co-mutation in at least one cancer subtype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0E194-F2BB-41F5-A182-58FAE62CE800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77908" y="3921717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Deprecated values though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7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732</Words>
  <Application>Microsoft Office PowerPoint</Application>
  <PresentationFormat>Widescreen</PresentationFormat>
  <Paragraphs>216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Lucida Console</vt:lpstr>
      <vt:lpstr>Office Theme</vt:lpstr>
      <vt:lpstr>Microsoft Excel Worksheet</vt:lpstr>
      <vt:lpstr>Misc. Paper E Work</vt:lpstr>
      <vt:lpstr>PowerPoint Presentation</vt:lpstr>
      <vt:lpstr>They said I had to make plots for my table but this one doesn’t make me super happy </vt:lpstr>
      <vt:lpstr>The steering committee was right to be worried about the confounding potential of the fact that there are two molecular subtypes of CLL</vt:lpstr>
      <vt:lpstr>CLL survival results are robust to correction of tumor IGH mutation status </vt:lpstr>
      <vt:lpstr>Redundant Gene-Pair Analysis Supports the Influential Passenger Hypothesis</vt:lpstr>
      <vt:lpstr>Comutation results</vt:lpstr>
      <vt:lpstr>PowerPoint Presentation</vt:lpstr>
      <vt:lpstr>Kind of format might present results 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Misc. Paper E Work</dc:title>
  <dc:creator>Ulysses</dc:creator>
  <cp:lastModifiedBy>Ulysses</cp:lastModifiedBy>
  <cp:revision>13</cp:revision>
  <dcterms:created xsi:type="dcterms:W3CDTF">2017-01-18T19:06:23Z</dcterms:created>
  <dcterms:modified xsi:type="dcterms:W3CDTF">2017-01-18T19:57:29Z</dcterms:modified>
</cp:coreProperties>
</file>