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70"/>
    <p:restoredTop sz="76592"/>
  </p:normalViewPr>
  <p:slideViewPr>
    <p:cSldViewPr snapToGrid="0" snapToObjects="1">
      <p:cViewPr varScale="1">
        <p:scale>
          <a:sx n="77" d="100"/>
          <a:sy n="77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5D5-20D5-9049-9AAA-5AA6E5D0D04A}" type="datetimeFigureOut">
              <a:rPr lang="en-US" smtClean="0"/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8386-BC7B-6B49-9319-EE0B65F9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5D5-20D5-9049-9AAA-5AA6E5D0D04A}" type="datetimeFigureOut">
              <a:rPr lang="en-US" smtClean="0"/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8386-BC7B-6B49-9319-EE0B65F9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5D5-20D5-9049-9AAA-5AA6E5D0D04A}" type="datetimeFigureOut">
              <a:rPr lang="en-US" smtClean="0"/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8386-BC7B-6B49-9319-EE0B65F9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5D5-20D5-9049-9AAA-5AA6E5D0D04A}" type="datetimeFigureOut">
              <a:rPr lang="en-US" smtClean="0"/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8386-BC7B-6B49-9319-EE0B65F9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5D5-20D5-9049-9AAA-5AA6E5D0D04A}" type="datetimeFigureOut">
              <a:rPr lang="en-US" smtClean="0"/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8386-BC7B-6B49-9319-EE0B65F9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5D5-20D5-9049-9AAA-5AA6E5D0D04A}" type="datetimeFigureOut">
              <a:rPr lang="en-US" smtClean="0"/>
              <a:t>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8386-BC7B-6B49-9319-EE0B65F9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5D5-20D5-9049-9AAA-5AA6E5D0D04A}" type="datetimeFigureOut">
              <a:rPr lang="en-US" smtClean="0"/>
              <a:t>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8386-BC7B-6B49-9319-EE0B65F9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5D5-20D5-9049-9AAA-5AA6E5D0D04A}" type="datetimeFigureOut">
              <a:rPr lang="en-US" smtClean="0"/>
              <a:t>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8386-BC7B-6B49-9319-EE0B65F9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5D5-20D5-9049-9AAA-5AA6E5D0D04A}" type="datetimeFigureOut">
              <a:rPr lang="en-US" smtClean="0"/>
              <a:t>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8386-BC7B-6B49-9319-EE0B65F9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5D5-20D5-9049-9AAA-5AA6E5D0D04A}" type="datetimeFigureOut">
              <a:rPr lang="en-US" smtClean="0"/>
              <a:t>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8386-BC7B-6B49-9319-EE0B65F9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5D5-20D5-9049-9AAA-5AA6E5D0D04A}" type="datetimeFigureOut">
              <a:rPr lang="en-US" smtClean="0"/>
              <a:t>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8386-BC7B-6B49-9319-EE0B65F9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45D5-20D5-9049-9AAA-5AA6E5D0D04A}" type="datetimeFigureOut">
              <a:rPr lang="en-US" smtClean="0"/>
              <a:t>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18386-BC7B-6B49-9319-EE0B65F9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781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88584" y="255318"/>
          <a:ext cx="6981361" cy="6191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0843"/>
                <a:gridCol w="2665895"/>
                <a:gridCol w="2634623"/>
              </a:tblGrid>
              <a:tr h="560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SUBTYPE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 for Enrichment of High-Impact Variants among High-VAF Genes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 for Enrichment of High-Impact Variants among Low-VAF Genes</a:t>
                      </a:r>
                    </a:p>
                  </a:txBody>
                  <a:tcPr marL="9525" marR="9525" marT="9525" marB="0" anchor="b"/>
                </a:tc>
              </a:tr>
              <a:tr h="588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Pan-Cancer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0.165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</a:rPr>
                        <a:t>0.01</a:t>
                      </a:r>
                    </a:p>
                  </a:txBody>
                  <a:tcPr marL="9525" marR="9525" marT="9525" marB="0" anchor="ctr"/>
                </a:tc>
              </a:tr>
              <a:tr h="58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Prost-AdenoCA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1.73E-08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Stomach-AdenoCA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7.60E-05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Ovary-AdenoCA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3.48E-04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CNS-Medullo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0.094</a:t>
                      </a:r>
                    </a:p>
                  </a:txBody>
                  <a:tcPr marL="9525" marR="9525" marT="9525" marB="0" anchor="ctr"/>
                </a:tc>
              </a:tr>
              <a:tr h="170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Skin-Melanoma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</a:tr>
              <a:tr h="170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Kidney-RCC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Liver-HCC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Lymph-CLL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0.286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CNS-PiloAstro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0.985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Bone-Leiomyo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ColoRect-AdenoCA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0.032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Panc-AdenoCA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Eso-AdenoCa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0.707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Kidney-ChRCC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0.057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Thy-AdenoCA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0.732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Uterus-AdenoCA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0.353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Lymph-BNHL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0.128</a:t>
                      </a:r>
                    </a:p>
                  </a:txBody>
                  <a:tcPr marL="9525" marR="9525" marT="9525" marB="0" anchor="ctr"/>
                </a:tc>
              </a:tr>
              <a:tr h="170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Biliary-AdenoCA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0.136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Head-SCC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0.138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CNS-GBM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0.303</a:t>
                      </a:r>
                    </a:p>
                  </a:txBody>
                  <a:tcPr marL="9525" marR="9525" marT="9525" marB="0" anchor="ctr"/>
                </a:tc>
              </a:tr>
              <a:tr h="58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Bladder-TCC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0.286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Lung-AdenoCA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0.243</a:t>
                      </a:r>
                    </a:p>
                  </a:txBody>
                  <a:tcPr marL="9525" marR="9525" marT="9525" marB="0" anchor="ctr"/>
                </a:tc>
              </a:tr>
              <a:tr h="114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Breast-AdenoCa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0.278</a:t>
                      </a:r>
                    </a:p>
                  </a:txBody>
                  <a:tcPr marL="9525" marR="9525" marT="9525" marB="0" anchor="ctr"/>
                </a:tc>
              </a:tr>
              <a:tr h="170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Breast-LobularCa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0.851</a:t>
                      </a:r>
                    </a:p>
                  </a:txBody>
                  <a:tcPr marL="9525" marR="9525" marT="9525" marB="0" anchor="ctr"/>
                </a:tc>
              </a:tr>
              <a:tr h="170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Panc-Endocrine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0.321</a:t>
                      </a:r>
                    </a:p>
                  </a:txBody>
                  <a:tcPr marL="9525" marR="9525" marT="9525" marB="0" anchor="ctr"/>
                </a:tc>
              </a:tr>
              <a:tr h="170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Bone-Epith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0.459</a:t>
                      </a:r>
                    </a:p>
                  </a:txBody>
                  <a:tcPr marL="9525" marR="9525" marT="9525" marB="0" anchor="ctr"/>
                </a:tc>
              </a:tr>
              <a:tr h="170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Bone-Osteosarc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0.608</a:t>
                      </a:r>
                    </a:p>
                  </a:txBody>
                  <a:tcPr marL="9525" marR="9525" marT="9525" marB="0" anchor="ctr"/>
                </a:tc>
              </a:tr>
              <a:tr h="170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Cervix-SCC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ctr"/>
                </a:tc>
              </a:tr>
              <a:tr h="170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CNS-Oligo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0.971</a:t>
                      </a:r>
                    </a:p>
                  </a:txBody>
                  <a:tcPr marL="9525" marR="9525" marT="9525" marB="0" anchor="ctr"/>
                </a:tc>
              </a:tr>
              <a:tr h="170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Lung-SCC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0.564</a:t>
                      </a:r>
                    </a:p>
                  </a:txBody>
                  <a:tcPr marL="9525" marR="9525" marT="9525" marB="0" anchor="ctr"/>
                </a:tc>
              </a:tr>
              <a:tr h="170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Myeloid-MPN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0.715</a:t>
                      </a:r>
                    </a:p>
                  </a:txBody>
                  <a:tcPr marL="9525" marR="9525" marT="9525" marB="0" anchor="ctr"/>
                </a:tc>
              </a:tr>
              <a:tr h="170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Myeloid-AML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23163" y="928468"/>
            <a:ext cx="40655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Bullets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Assessed whether genes with high VAF or low VAF are statistically enriched in high-impact variants compared with random, which would serve as evidence of latent drivers and deleterious passengers, respectively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Pan-cancer analysis found statistical evidence of deleterious passengers but not latent drivers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Subtype-specific analysis found some subtypes with evidence of deleterious passengers, some subtypes with evidence of latent drivers, and some subtypes with evidence for both kinds of mutation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Intriguingly, Lymph-CLL was one of few subtypes with simultaneous evidence of latent drivers and lack of evidence of deleterious passengers, and Renal-RCC was one of few subtypes with the opposite pattern, which could explain the survival trends we observe in these cancer subtypes.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Germline functional burden predisposes patients to earlier age of cancer diagnosis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200" y="1839693"/>
          <a:ext cx="2425505" cy="4826723"/>
        </p:xfrm>
        <a:graphic>
          <a:graphicData uri="http://schemas.openxmlformats.org/drawingml/2006/table">
            <a:tbl>
              <a:tblPr/>
              <a:tblGrid>
                <a:gridCol w="1134182"/>
                <a:gridCol w="573060"/>
                <a:gridCol w="718263"/>
              </a:tblGrid>
              <a:tr h="79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Biliary-AdenoCA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-3.397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0.068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Breast-AdenoCa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-2.911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5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CNS-GBM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0.509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CNS-Medullo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-1.352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5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CNS-PiloAstro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-0.044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0.953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ColoRect-AdenoCA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-0.638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0.805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Eso-AdenoCa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1.366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0.112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Head-SCC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-3.899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0.125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Kidney-ChRCC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-1.692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0.354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Kidney-RCC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-0.058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0.947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Liver-HCC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-0.146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0.822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Lung-AdenoCA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1.892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0.263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Lung-SCC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0.994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Lymph-BNHL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0.458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0.807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Lymph-CLL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0.244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Ovary-AdenoCA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0.120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Panc-AdenoCA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-0.072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0.925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Panc-Endocrine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-4.260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20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-0.089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0.877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Skin-Melanoma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-0.195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0.883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Stomach-AdenoCA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0.958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-5.580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0.072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Uterus-AdenoCA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5.064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0.106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535A-B793-4167-AFD6-2210B28FA8A3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42006" y="2518117"/>
            <a:ext cx="6668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regression predicting age in years of cancer diagnosis as a function of combined coding and noncoding germline burden. Patient race, and low-impact somatic load used as additional covariates.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1" y="0"/>
            <a:ext cx="9962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7"/>
          <a:stretch/>
        </p:blipFill>
        <p:spPr>
          <a:xfrm>
            <a:off x="3575957" y="40952"/>
            <a:ext cx="5363936" cy="68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0"/>
            <a:ext cx="4759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2700"/>
            <a:ext cx="7107936" cy="68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17194" r="5826" b="18977"/>
          <a:stretch/>
        </p:blipFill>
        <p:spPr>
          <a:xfrm>
            <a:off x="276999" y="475261"/>
            <a:ext cx="5500018" cy="2691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314" y="3136066"/>
            <a:ext cx="740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charset="0"/>
                <a:ea typeface="Times New Roman" charset="0"/>
                <a:cs typeface="Times New Roman" charset="0"/>
              </a:rPr>
              <a:t>CDS</a:t>
            </a:r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135871"/>
            <a:ext cx="740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charset="0"/>
                <a:ea typeface="Times New Roman" charset="0"/>
                <a:cs typeface="Times New Roman" charset="0"/>
              </a:rPr>
              <a:t>UTR</a:t>
            </a:r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0172" y="3123081"/>
            <a:ext cx="740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charset="0"/>
                <a:ea typeface="Times New Roman" charset="0"/>
                <a:cs typeface="Times New Roman" charset="0"/>
              </a:rPr>
              <a:t>PGN</a:t>
            </a:r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1544" y="3122052"/>
            <a:ext cx="10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charset="0"/>
                <a:ea typeface="Times New Roman" charset="0"/>
                <a:cs typeface="Times New Roman" charset="0"/>
              </a:rPr>
              <a:t>lincRNA</a:t>
            </a:r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4051" y="3135871"/>
            <a:ext cx="1473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charset="0"/>
                <a:ea typeface="Times New Roman" charset="0"/>
                <a:cs typeface="Times New Roman" charset="0"/>
              </a:rPr>
              <a:t>Ultra Conserved</a:t>
            </a:r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4298" y="3166374"/>
            <a:ext cx="936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latin typeface="Times New Roman" charset="0"/>
                <a:ea typeface="Times New Roman" charset="0"/>
                <a:cs typeface="Times New Roman" charset="0"/>
              </a:rPr>
              <a:t>TF peaks</a:t>
            </a:r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56" y="525414"/>
            <a:ext cx="6161998" cy="29501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872059" y="1862010"/>
            <a:ext cx="202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" charset="0"/>
                <a:ea typeface="Times" charset="0"/>
                <a:cs typeface="Times" charset="0"/>
              </a:rPr>
              <a:t>SV enrichment </a:t>
            </a:r>
            <a:endParaRPr lang="en-US" sz="1200" b="1" dirty="0"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17194" r="5826" b="19192"/>
          <a:stretch/>
        </p:blipFill>
        <p:spPr>
          <a:xfrm>
            <a:off x="387494" y="3868058"/>
            <a:ext cx="5405047" cy="26270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69" y="3868058"/>
            <a:ext cx="6245031" cy="29899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-761564" y="4892851"/>
            <a:ext cx="202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" charset="0"/>
                <a:ea typeface="Times" charset="0"/>
                <a:cs typeface="Times" charset="0"/>
              </a:rPr>
              <a:t>SV enrichment </a:t>
            </a:r>
            <a:endParaRPr lang="en-US" sz="12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6971" y="6495142"/>
            <a:ext cx="740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charset="0"/>
                <a:ea typeface="Times New Roman" charset="0"/>
                <a:cs typeface="Times New Roman" charset="0"/>
              </a:rPr>
              <a:t>CDS</a:t>
            </a:r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1628" y="6495141"/>
            <a:ext cx="740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charset="0"/>
                <a:ea typeface="Times New Roman" charset="0"/>
                <a:cs typeface="Times New Roman" charset="0"/>
              </a:rPr>
              <a:t>UTR</a:t>
            </a:r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1545" y="6495138"/>
            <a:ext cx="740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charset="0"/>
                <a:ea typeface="Times New Roman" charset="0"/>
                <a:cs typeface="Times New Roman" charset="0"/>
              </a:rPr>
              <a:t>PGN</a:t>
            </a:r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3208" y="6495138"/>
            <a:ext cx="938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charset="0"/>
                <a:ea typeface="Times New Roman" charset="0"/>
                <a:cs typeface="Times New Roman" charset="0"/>
              </a:rPr>
              <a:t>lincRNA</a:t>
            </a:r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3125" y="6495139"/>
            <a:ext cx="1473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charset="0"/>
                <a:ea typeface="Times New Roman" charset="0"/>
                <a:cs typeface="Times New Roman" charset="0"/>
              </a:rPr>
              <a:t>Ultra Conserved</a:t>
            </a:r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4353" y="6495139"/>
            <a:ext cx="1473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charset="0"/>
                <a:ea typeface="Times New Roman" charset="0"/>
                <a:cs typeface="Times New Roman" charset="0"/>
              </a:rPr>
              <a:t>TF peaks</a:t>
            </a:r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981" y="164012"/>
            <a:ext cx="37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A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1487" y="166628"/>
            <a:ext cx="37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7813" y="3528086"/>
            <a:ext cx="37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C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1487" y="3475603"/>
            <a:ext cx="37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D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Relevant tables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Somatic Functional Burden &amp; Survival [</a:t>
            </a:r>
            <a:r>
              <a:rPr lang="en-US" dirty="0" smtClean="0"/>
              <a:t>1]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92945" y="1837118"/>
          <a:ext cx="8685626" cy="3134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0942"/>
                <a:gridCol w="2170942"/>
                <a:gridCol w="2171871"/>
                <a:gridCol w="2171871"/>
              </a:tblGrid>
              <a:tr h="313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Subtype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CI95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p.value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Breast-AdenoCa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[0.66-1.34]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0.746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CNS-GBM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[0.75-1.4]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0.871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Eso-AdenoCa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[0.78-1.31]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Kidney-RCC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[0.54-0.98]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0.038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Liver-HCC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[0.83-1.26]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0.842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Lymph-CLL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1.48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[1.09-2.02]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Ovary-AdenoCA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[0.87-1.24]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0.698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Panc-AdenoCA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[0.88-1.15]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0.956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4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Skin-Melanoma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[0.87-1.5]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0.338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38200" y="5118078"/>
            <a:ext cx="993179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&lt;Surv1&gt; Primary findings: Relation of Somatic Impact Burden to survival.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hazard ratio experienced for every quartile increase in Somatic Impact Burden (of observed minus randomized impact scores) over baseline, with associated 95% confidence intervals and p-values, including Low-Impact Load and patient age at diagnosis as covariates. Elevated Somatic Impact Burden is associated with shorter survival in Kidney-RCC and longer survival in Lymph-CLL.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535A-B793-4167-AFD6-2210B28FA8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Somatic Functional Burden &amp; Survival [</a:t>
            </a:r>
            <a:r>
              <a:rPr lang="en-US" dirty="0" smtClean="0"/>
              <a:t>2]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55076" y="2025752"/>
          <a:ext cx="9860398" cy="3080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4572"/>
                <a:gridCol w="2464572"/>
                <a:gridCol w="2465627"/>
                <a:gridCol w="2465627"/>
              </a:tblGrid>
              <a:tr h="308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Subtype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CI95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p.value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Breast-AdenoCa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[0.57-1.33]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0.51897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CNS-GBM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[0.42-0.97]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0.03602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Eso-AdenoCa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[0.7-1.2]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0.50601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Kidney-RCC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[0.76-1.47]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0.74877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Liver-HCC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[0.87-1.35]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0.46297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Lymph-CLL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[0.47-0.88]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0.00567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Ovary-AdenoCA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[0.61-0.87]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0.00054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Panc-AdenoCA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[0.84-1.1]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0.58399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Skin-Melanoma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[0.69-1.16]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0.40197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199" y="5309498"/>
            <a:ext cx="101908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&lt;Surv2&gt; Secondary findings: Relation of Low-Impact Load to survival.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hazard ratio experienced for every quartile increase in Low-impact Load from baseline, with associated 95% confidence intervals and p-values including Somatic Impact Burden and patient age at diagnosis as covariates. Elevated load of low-impact SNVs is associated with longer survival in CNS-GBM, Lymph-CLL, and Ovary-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AdenoCA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535A-B793-4167-AFD6-2210B28FA8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4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671</Words>
  <Application>Microsoft Macintosh PowerPoint</Application>
  <PresentationFormat>Widescreen</PresentationFormat>
  <Paragraphs>289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Lucida Console</vt:lpstr>
      <vt:lpstr>Times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Relevant tables</vt:lpstr>
      <vt:lpstr>Somatic Functional Burden &amp; Survival [1]</vt:lpstr>
      <vt:lpstr>Somatic Functional Burden &amp; Survival [2]</vt:lpstr>
      <vt:lpstr>PowerPoint Presentation</vt:lpstr>
      <vt:lpstr>Germline functional burden predisposes patients to earlier age of cancer diagnosis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2017-01-15T23:49:59Z</dcterms:created>
  <dcterms:modified xsi:type="dcterms:W3CDTF">2017-01-16T01:10:29Z</dcterms:modified>
</cp:coreProperties>
</file>