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1082F8A-5FBB-45E2-BBA2-940FB842E698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1570680" y="-731520"/>
            <a:ext cx="6217920" cy="879444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363240" y="6217920"/>
            <a:ext cx="86328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Arial"/>
              </a:rPr>
              <a:t>Introductory figure.</a:t>
            </a:r>
            <a:endParaRPr/>
          </a:p>
          <a:p>
            <a:r>
              <a:rPr lang="en-US" sz="1800" spc="-1">
                <a:latin typeface="Arial"/>
              </a:rPr>
              <a:t>Delineates principle somatic mutation categories we will further describe.</a:t>
            </a:r>
            <a:endParaRPr/>
          </a:p>
          <a:p>
            <a:r>
              <a:rPr lang="en-US" sz="1800" spc="-1">
                <a:latin typeface="Arial"/>
              </a:rPr>
              <a:t>Emphasis on differences in relative cellular fitness effect among somatic mutations.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52800" y="1613520"/>
            <a:ext cx="9156960" cy="300636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1785240" y="5088240"/>
            <a:ext cx="629208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Arial"/>
              </a:rPr>
              <a:t>Genes affected by pLoFs, pan-cancer</a:t>
            </a:r>
            <a:endParaRPr/>
          </a:p>
          <a:p>
            <a:r>
              <a:rPr lang="en-US" sz="1800" spc="-1">
                <a:latin typeface="Arial"/>
              </a:rPr>
              <a:t>Arranged in order of enrichment vs. randomized (chi-square)</a:t>
            </a:r>
            <a:endParaRPr/>
          </a:p>
          <a:p>
            <a:r>
              <a:rPr lang="en-US" sz="1800" spc="-1">
                <a:latin typeface="Arial"/>
              </a:rPr>
              <a:t>Significance levels colorized on plot.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/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468360" y="671040"/>
            <a:ext cx="9143640" cy="4572720"/>
          </a:xfrm>
          <a:prstGeom prst="rect">
            <a:avLst/>
          </a:prstGeom>
          <a:ln>
            <a:noFill/>
          </a:ln>
        </p:spPr>
      </p:pic>
      <p:sp>
        <p:nvSpPr>
          <p:cNvPr id="46" name="TextShape 3"/>
          <p:cNvSpPr txBox="1"/>
          <p:nvPr/>
        </p:nvSpPr>
        <p:spPr>
          <a:xfrm>
            <a:off x="1465200" y="6030720"/>
            <a:ext cx="714996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Arial"/>
              </a:rPr>
              <a:t>Correlated and anti-correlated LoF genes, pan-cancer.</a:t>
            </a:r>
            <a:endParaRPr/>
          </a:p>
          <a:p>
            <a:r>
              <a:rPr lang="en-US" sz="1800" spc="-1">
                <a:latin typeface="Arial"/>
              </a:rPr>
              <a:t>Suggests dependence/independence/redundancy among LoF events</a:t>
            </a:r>
            <a:endParaRPr/>
          </a:p>
          <a:p>
            <a:r>
              <a:rPr lang="en-US" sz="1800" spc="-1">
                <a:latin typeface="Arial"/>
              </a:rPr>
              <a:t>E.g. PDE4DIP – TP53 (anti-corr.) vs. ATM – APC (corr.)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/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117440" y="1768680"/>
            <a:ext cx="7844400" cy="438444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1314360" y="6365520"/>
            <a:ext cx="78296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Arial"/>
              </a:rPr>
              <a:t>Cancer types with statistically significant associated gene LoF (vs. random).</a:t>
            </a:r>
            <a:endParaRPr/>
          </a:p>
          <a:p>
            <a:r>
              <a:rPr lang="en-US" sz="1800" spc="-1">
                <a:latin typeface="Arial"/>
              </a:rPr>
              <a:t>Demonstrates that the landscape of LoFs is cancer specific.</a:t>
            </a:r>
            <a:endParaRPr/>
          </a:p>
          <a:p>
            <a:r>
              <a:rPr lang="en-US" sz="1800" spc="-1">
                <a:latin typeface="Arial"/>
              </a:rPr>
              <a:t>E.g. (APC/ATM → Colorectal; Panc-AdenoCA DNAH11).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2015640" y="1300680"/>
            <a:ext cx="6047640" cy="438444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1280160" y="5841360"/>
            <a:ext cx="7750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Arial"/>
              </a:rPr>
              <a:t>Demonstrating which LoF mutations occur earlier, or are fitness enhancing.</a:t>
            </a:r>
            <a:endParaRPr/>
          </a:p>
          <a:p>
            <a:r>
              <a:rPr lang="en-US" sz="1800" spc="-1">
                <a:latin typeface="Arial"/>
              </a:rPr>
              <a:t>(Higher associated mean VAF).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503640" y="1245600"/>
            <a:ext cx="9071640" cy="427860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1280520" y="5733720"/>
            <a:ext cx="817704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latin typeface="Arial"/>
              </a:rPr>
              <a:t>A. </a:t>
            </a:r>
            <a:r>
              <a:rPr lang="en-US" sz="1800" spc="-1">
                <a:latin typeface="Arial"/>
              </a:rPr>
              <a:t>Showing heterogeneity between germline + somatic LoF events.</a:t>
            </a:r>
            <a:endParaRPr/>
          </a:p>
          <a:p>
            <a:r>
              <a:rPr lang="en-US" sz="1800" spc="-1">
                <a:latin typeface="Arial"/>
              </a:rPr>
              <a:t>Related to negative LoF selection (germline) + positive LoF selection (somatic).</a:t>
            </a:r>
            <a:endParaRPr/>
          </a:p>
          <a:p>
            <a:r>
              <a:rPr lang="en-US" sz="1800" spc="-1">
                <a:latin typeface="Arial"/>
              </a:rPr>
              <a:t>LoF events are generally off-axis (sole outlier – PDE4DIP).</a:t>
            </a:r>
            <a:endParaRPr/>
          </a:p>
          <a:p>
            <a:r>
              <a:rPr b="1" lang="en-US" sz="1800" spc="-1">
                <a:latin typeface="Arial"/>
              </a:rPr>
              <a:t>B. </a:t>
            </a:r>
            <a:r>
              <a:rPr lang="en-US" sz="1800" spc="-1">
                <a:latin typeface="Arial"/>
              </a:rPr>
              <a:t>Somatic LoFs showing greater tendency to affect essential genes.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To do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ORFs?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Somatic/germline synergies (LoF, rare mutations)?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Application>LibreOffice/5.0.3.2$Linux_X86_64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2017-01-11T14:59:43Z</dcterms:created>
  <dc:creator>patrick </dc:creator>
  <dc:language>en-US</dc:language>
  <cp:lastModifiedBy>patrick </cp:lastModifiedBy>
  <dcterms:modified xsi:type="dcterms:W3CDTF">2017-01-11T15:42:59Z</dcterms:modified>
  <cp:revision>2</cp:revision>
</cp:coreProperties>
</file>