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9" r:id="rId2"/>
    <p:sldId id="261" r:id="rId3"/>
    <p:sldId id="257" r:id="rId4"/>
    <p:sldId id="258" r:id="rId5"/>
    <p:sldId id="256" r:id="rId6"/>
    <p:sldId id="260" r:id="rId7"/>
    <p:sldId id="264" r:id="rId8"/>
    <p:sldId id="262"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9" d="100"/>
          <a:sy n="139" d="100"/>
        </p:scale>
        <p:origin x="-4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eo:Downloads:Signat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v>Female Reproductive</c:v>
          </c:tx>
          <c:invertIfNegative val="0"/>
          <c:cat>
            <c:strLit>
              <c:ptCount val="1"/>
              <c:pt idx="0">
                <c:v>_x0011_Change in Entropy</c:v>
              </c:pt>
            </c:strLit>
          </c:cat>
          <c:val>
            <c:numRef>
              <c:f>CLones!$B$46</c:f>
              <c:numCache>
                <c:formatCode>General</c:formatCode>
                <c:ptCount val="1"/>
                <c:pt idx="0">
                  <c:v>-0.00682690373104053</c:v>
                </c:pt>
              </c:numCache>
            </c:numRef>
          </c:val>
        </c:ser>
        <c:ser>
          <c:idx val="1"/>
          <c:order val="1"/>
          <c:tx>
            <c:v>Sarcoma</c:v>
          </c:tx>
          <c:invertIfNegative val="0"/>
          <c:cat>
            <c:strLit>
              <c:ptCount val="1"/>
              <c:pt idx="0">
                <c:v>_x0011_Change in Entropy</c:v>
              </c:pt>
            </c:strLit>
          </c:cat>
          <c:val>
            <c:numRef>
              <c:f>CLones!$D$11</c:f>
              <c:numCache>
                <c:formatCode>General</c:formatCode>
                <c:ptCount val="1"/>
                <c:pt idx="0">
                  <c:v>0.0147384299800044</c:v>
                </c:pt>
              </c:numCache>
            </c:numRef>
          </c:val>
        </c:ser>
        <c:ser>
          <c:idx val="2"/>
          <c:order val="2"/>
          <c:tx>
            <c:v>Kidney</c:v>
          </c:tx>
          <c:invertIfNegative val="0"/>
          <c:cat>
            <c:strLit>
              <c:ptCount val="1"/>
              <c:pt idx="0">
                <c:v>_x0011_Change in Entropy</c:v>
              </c:pt>
            </c:strLit>
          </c:cat>
          <c:val>
            <c:numRef>
              <c:f>CLones!$H$38</c:f>
              <c:numCache>
                <c:formatCode>General</c:formatCode>
                <c:ptCount val="1"/>
                <c:pt idx="0">
                  <c:v>-0.0140634267998682</c:v>
                </c:pt>
              </c:numCache>
            </c:numRef>
          </c:val>
        </c:ser>
        <c:ser>
          <c:idx val="3"/>
          <c:order val="3"/>
          <c:tx>
            <c:v>Lymph</c:v>
          </c:tx>
          <c:invertIfNegative val="0"/>
          <c:cat>
            <c:strLit>
              <c:ptCount val="1"/>
              <c:pt idx="0">
                <c:v>_x0011_Change in Entropy</c:v>
              </c:pt>
            </c:strLit>
          </c:cat>
          <c:val>
            <c:numRef>
              <c:f>CLones!$J$43</c:f>
              <c:numCache>
                <c:formatCode>General</c:formatCode>
                <c:ptCount val="1"/>
                <c:pt idx="0">
                  <c:v>0.00629344367657781</c:v>
                </c:pt>
              </c:numCache>
            </c:numRef>
          </c:val>
        </c:ser>
        <c:ser>
          <c:idx val="4"/>
          <c:order val="4"/>
          <c:tx>
            <c:v>Carcinoma</c:v>
          </c:tx>
          <c:invertIfNegative val="0"/>
          <c:cat>
            <c:strLit>
              <c:ptCount val="1"/>
              <c:pt idx="0">
                <c:v>_x0011_Change in Entropy</c:v>
              </c:pt>
            </c:strLit>
          </c:cat>
          <c:val>
            <c:numRef>
              <c:f>CLones!$L$56</c:f>
              <c:numCache>
                <c:formatCode>General</c:formatCode>
                <c:ptCount val="1"/>
                <c:pt idx="0">
                  <c:v>-0.0182960963942204</c:v>
                </c:pt>
              </c:numCache>
            </c:numRef>
          </c:val>
        </c:ser>
        <c:ser>
          <c:idx val="5"/>
          <c:order val="5"/>
          <c:tx>
            <c:v>Glioma</c:v>
          </c:tx>
          <c:invertIfNegative val="0"/>
          <c:cat>
            <c:strLit>
              <c:ptCount val="1"/>
              <c:pt idx="0">
                <c:v>_x0011_Change in Entropy</c:v>
              </c:pt>
            </c:strLit>
          </c:cat>
          <c:val>
            <c:numRef>
              <c:f>CLones!$N$23</c:f>
              <c:numCache>
                <c:formatCode>General</c:formatCode>
                <c:ptCount val="1"/>
                <c:pt idx="0">
                  <c:v>0.0117526854376695</c:v>
                </c:pt>
              </c:numCache>
            </c:numRef>
          </c:val>
        </c:ser>
        <c:ser>
          <c:idx val="6"/>
          <c:order val="6"/>
          <c:tx>
            <c:v>CNS</c:v>
          </c:tx>
          <c:invertIfNegative val="0"/>
          <c:cat>
            <c:strLit>
              <c:ptCount val="1"/>
              <c:pt idx="0">
                <c:v>_x0011_Change in Entropy</c:v>
              </c:pt>
            </c:strLit>
          </c:cat>
          <c:val>
            <c:numRef>
              <c:f>CLones!$P$24</c:f>
              <c:numCache>
                <c:formatCode>General</c:formatCode>
                <c:ptCount val="1"/>
                <c:pt idx="0">
                  <c:v>0.00565418351297669</c:v>
                </c:pt>
              </c:numCache>
            </c:numRef>
          </c:val>
        </c:ser>
        <c:ser>
          <c:idx val="7"/>
          <c:order val="7"/>
          <c:tx>
            <c:v>Squamous</c:v>
          </c:tx>
          <c:invertIfNegative val="0"/>
          <c:cat>
            <c:strLit>
              <c:ptCount val="1"/>
              <c:pt idx="0">
                <c:v>_x0011_Change in Entropy</c:v>
              </c:pt>
            </c:strLit>
          </c:cat>
          <c:val>
            <c:numRef>
              <c:f>CLones!$R$24</c:f>
              <c:numCache>
                <c:formatCode>General</c:formatCode>
                <c:ptCount val="1"/>
                <c:pt idx="0">
                  <c:v>-0.0127872415292908</c:v>
                </c:pt>
              </c:numCache>
            </c:numRef>
          </c:val>
        </c:ser>
        <c:ser>
          <c:idx val="8"/>
          <c:order val="8"/>
          <c:tx>
            <c:v>Digestive</c:v>
          </c:tx>
          <c:invertIfNegative val="0"/>
          <c:cat>
            <c:strLit>
              <c:ptCount val="1"/>
              <c:pt idx="0">
                <c:v>_x0011_Change in Entropy</c:v>
              </c:pt>
            </c:strLit>
          </c:cat>
          <c:val>
            <c:numRef>
              <c:f>CLones!$F$132</c:f>
              <c:numCache>
                <c:formatCode>General</c:formatCode>
                <c:ptCount val="1"/>
                <c:pt idx="0">
                  <c:v>-0.0135595824499275</c:v>
                </c:pt>
              </c:numCache>
            </c:numRef>
          </c:val>
        </c:ser>
        <c:dLbls>
          <c:showLegendKey val="0"/>
          <c:showVal val="0"/>
          <c:showCatName val="0"/>
          <c:showSerName val="0"/>
          <c:showPercent val="0"/>
          <c:showBubbleSize val="0"/>
        </c:dLbls>
        <c:gapWidth val="150"/>
        <c:overlap val="-50"/>
        <c:axId val="-2139953080"/>
        <c:axId val="-2139956008"/>
      </c:barChart>
      <c:catAx>
        <c:axId val="-2139953080"/>
        <c:scaling>
          <c:orientation val="minMax"/>
        </c:scaling>
        <c:delete val="1"/>
        <c:axPos val="b"/>
        <c:majorTickMark val="out"/>
        <c:minorTickMark val="none"/>
        <c:tickLblPos val="nextTo"/>
        <c:crossAx val="-2139956008"/>
        <c:crosses val="autoZero"/>
        <c:auto val="1"/>
        <c:lblAlgn val="ctr"/>
        <c:lblOffset val="100"/>
        <c:noMultiLvlLbl val="0"/>
      </c:catAx>
      <c:valAx>
        <c:axId val="-2139956008"/>
        <c:scaling>
          <c:orientation val="minMax"/>
        </c:scaling>
        <c:delete val="0"/>
        <c:axPos val="l"/>
        <c:majorGridlines/>
        <c:numFmt formatCode="General" sourceLinked="1"/>
        <c:majorTickMark val="out"/>
        <c:minorTickMark val="none"/>
        <c:tickLblPos val="nextTo"/>
        <c:txPr>
          <a:bodyPr/>
          <a:lstStyle/>
          <a:p>
            <a:pPr>
              <a:defRPr>
                <a:latin typeface="Arial"/>
              </a:defRPr>
            </a:pPr>
            <a:endParaRPr lang="en-US"/>
          </a:p>
        </c:txPr>
        <c:crossAx val="-2139953080"/>
        <c:crosses val="autoZero"/>
        <c:crossBetween val="between"/>
      </c:valAx>
    </c:plotArea>
    <c:legend>
      <c:legendPos val="r"/>
      <c:layout/>
      <c:overlay val="0"/>
      <c:txPr>
        <a:bodyPr/>
        <a:lstStyle/>
        <a:p>
          <a:pPr>
            <a:defRPr>
              <a:latin typeface="Aria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Sheet1!$A$3</c:f>
              <c:strCache>
                <c:ptCount val="1"/>
                <c:pt idx="0">
                  <c:v>Panc-AdenoCA_27</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Sheet1!$B$3:$K$3</c:f>
              <c:numCache>
                <c:formatCode>General</c:formatCode>
                <c:ptCount val="10"/>
                <c:pt idx="1">
                  <c:v>0.3</c:v>
                </c:pt>
                <c:pt idx="2">
                  <c:v>0.31</c:v>
                </c:pt>
                <c:pt idx="3">
                  <c:v>0.32</c:v>
                </c:pt>
                <c:pt idx="4">
                  <c:v>0.25</c:v>
                </c:pt>
                <c:pt idx="5">
                  <c:v>0.25</c:v>
                </c:pt>
                <c:pt idx="6">
                  <c:v>0.25</c:v>
                </c:pt>
                <c:pt idx="7">
                  <c:v>0.25</c:v>
                </c:pt>
                <c:pt idx="8">
                  <c:v>0.25</c:v>
                </c:pt>
                <c:pt idx="9">
                  <c:v>0.25</c:v>
                </c:pt>
              </c:numCache>
            </c:numRef>
          </c:val>
          <c:smooth val="0"/>
        </c:ser>
        <c:ser>
          <c:idx val="1"/>
          <c:order val="1"/>
          <c:tx>
            <c:strRef>
              <c:f>Sheet1!$A$4</c:f>
              <c:strCache>
                <c:ptCount val="1"/>
                <c:pt idx="0">
                  <c:v>Kidney-RCC_29</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Sheet1!$B$4:$K$4</c:f>
              <c:numCache>
                <c:formatCode>General</c:formatCode>
                <c:ptCount val="10"/>
                <c:pt idx="1">
                  <c:v>0.5</c:v>
                </c:pt>
                <c:pt idx="2">
                  <c:v>0.53</c:v>
                </c:pt>
                <c:pt idx="3">
                  <c:v>0.41</c:v>
                </c:pt>
                <c:pt idx="4">
                  <c:v>0.51</c:v>
                </c:pt>
                <c:pt idx="5">
                  <c:v>0.47</c:v>
                </c:pt>
                <c:pt idx="6">
                  <c:v>0.45</c:v>
                </c:pt>
                <c:pt idx="7">
                  <c:v>0.45</c:v>
                </c:pt>
                <c:pt idx="8">
                  <c:v>0.45</c:v>
                </c:pt>
                <c:pt idx="9">
                  <c:v>0.46</c:v>
                </c:pt>
              </c:numCache>
            </c:numRef>
          </c:val>
          <c:smooth val="0"/>
        </c:ser>
        <c:ser>
          <c:idx val="2"/>
          <c:order val="2"/>
          <c:tx>
            <c:strRef>
              <c:f>Sheet1!$A$5</c:f>
              <c:strCache>
                <c:ptCount val="1"/>
                <c:pt idx="0">
                  <c:v>Lymph-CLL_2</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Sheet1!$B$5:$K$5</c:f>
              <c:numCache>
                <c:formatCode>General</c:formatCode>
                <c:ptCount val="10"/>
                <c:pt idx="1">
                  <c:v>0.56</c:v>
                </c:pt>
                <c:pt idx="2">
                  <c:v>0.68</c:v>
                </c:pt>
                <c:pt idx="3">
                  <c:v>0.7</c:v>
                </c:pt>
                <c:pt idx="4">
                  <c:v>0.71</c:v>
                </c:pt>
                <c:pt idx="5">
                  <c:v>0.72</c:v>
                </c:pt>
                <c:pt idx="6">
                  <c:v>0.72</c:v>
                </c:pt>
                <c:pt idx="7">
                  <c:v>0.72</c:v>
                </c:pt>
                <c:pt idx="8">
                  <c:v>0.72</c:v>
                </c:pt>
                <c:pt idx="9">
                  <c:v>0.72</c:v>
                </c:pt>
              </c:numCache>
            </c:numRef>
          </c:val>
          <c:smooth val="0"/>
        </c:ser>
        <c:ser>
          <c:idx val="3"/>
          <c:order val="3"/>
          <c:tx>
            <c:strRef>
              <c:f>Sheet1!$A$6</c:f>
              <c:strCache>
                <c:ptCount val="1"/>
                <c:pt idx="0">
                  <c:v>Liver-HCC_27</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Sheet1!$B$6:$K$6</c:f>
              <c:numCache>
                <c:formatCode>General</c:formatCode>
                <c:ptCount val="10"/>
                <c:pt idx="1">
                  <c:v>0.34</c:v>
                </c:pt>
                <c:pt idx="2">
                  <c:v>0.37</c:v>
                </c:pt>
                <c:pt idx="3">
                  <c:v>0.37</c:v>
                </c:pt>
                <c:pt idx="4">
                  <c:v>0.38</c:v>
                </c:pt>
                <c:pt idx="5">
                  <c:v>0.37</c:v>
                </c:pt>
                <c:pt idx="6">
                  <c:v>0.37</c:v>
                </c:pt>
                <c:pt idx="7">
                  <c:v>0.4</c:v>
                </c:pt>
                <c:pt idx="8">
                  <c:v>0.4</c:v>
                </c:pt>
                <c:pt idx="9">
                  <c:v>0.38</c:v>
                </c:pt>
              </c:numCache>
            </c:numRef>
          </c:val>
          <c:smooth val="0"/>
        </c:ser>
        <c:ser>
          <c:idx val="4"/>
          <c:order val="4"/>
          <c:tx>
            <c:strRef>
              <c:f>Sheet1!$A$7</c:f>
              <c:strCache>
                <c:ptCount val="1"/>
                <c:pt idx="0">
                  <c:v>Ovary-AdenoCA_53</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Sheet1!$B$7:$K$7</c:f>
              <c:numCache>
                <c:formatCode>General</c:formatCode>
                <c:ptCount val="10"/>
                <c:pt idx="1">
                  <c:v>0.05</c:v>
                </c:pt>
                <c:pt idx="2">
                  <c:v>0.06</c:v>
                </c:pt>
                <c:pt idx="3">
                  <c:v>0.13</c:v>
                </c:pt>
                <c:pt idx="4">
                  <c:v>0.3</c:v>
                </c:pt>
                <c:pt idx="5">
                  <c:v>0.33</c:v>
                </c:pt>
                <c:pt idx="6">
                  <c:v>0.34</c:v>
                </c:pt>
                <c:pt idx="7">
                  <c:v>0.36</c:v>
                </c:pt>
                <c:pt idx="8">
                  <c:v>0.36</c:v>
                </c:pt>
                <c:pt idx="9">
                  <c:v>0.41</c:v>
                </c:pt>
              </c:numCache>
            </c:numRef>
          </c:val>
          <c:smooth val="0"/>
        </c:ser>
        <c:dLbls>
          <c:showLegendKey val="0"/>
          <c:showVal val="0"/>
          <c:showCatName val="0"/>
          <c:showSerName val="0"/>
          <c:showPercent val="0"/>
          <c:showBubbleSize val="0"/>
        </c:dLbls>
        <c:marker val="1"/>
        <c:smooth val="0"/>
        <c:axId val="-2143456984"/>
        <c:axId val="-2143483880"/>
      </c:lineChart>
      <c:catAx>
        <c:axId val="-2143456984"/>
        <c:scaling>
          <c:orientation val="minMax"/>
        </c:scaling>
        <c:delete val="0"/>
        <c:axPos val="b"/>
        <c:numFmt formatCode="General" sourceLinked="1"/>
        <c:majorTickMark val="out"/>
        <c:minorTickMark val="none"/>
        <c:tickLblPos val="nextTo"/>
        <c:crossAx val="-2143483880"/>
        <c:crosses val="autoZero"/>
        <c:auto val="1"/>
        <c:lblAlgn val="ctr"/>
        <c:lblOffset val="100"/>
        <c:noMultiLvlLbl val="0"/>
      </c:catAx>
      <c:valAx>
        <c:axId val="-2143483880"/>
        <c:scaling>
          <c:orientation val="minMax"/>
        </c:scaling>
        <c:delete val="0"/>
        <c:axPos val="l"/>
        <c:majorGridlines/>
        <c:numFmt formatCode="General" sourceLinked="1"/>
        <c:majorTickMark val="out"/>
        <c:minorTickMark val="none"/>
        <c:tickLblPos val="nextTo"/>
        <c:crossAx val="-2143456984"/>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AFE45-70C1-F041-9ABB-11B620BD4866}" type="datetimeFigureOut">
              <a:rPr lang="en-US" smtClean="0"/>
              <a:t>1/12/17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E70DC-5CBA-BB4C-ADE2-D7601D0868E4}" type="slidenum">
              <a:rPr lang="en-US" smtClean="0"/>
              <a:t>‹#›</a:t>
            </a:fld>
            <a:endParaRPr lang="en-US"/>
          </a:p>
        </p:txBody>
      </p:sp>
    </p:spTree>
    <p:extLst>
      <p:ext uri="{BB962C8B-B14F-4D97-AF65-F5344CB8AC3E}">
        <p14:creationId xmlns:p14="http://schemas.microsoft.com/office/powerpoint/2010/main" val="38551234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Mutations of positive</a:t>
            </a:r>
            <a:r>
              <a:rPr lang="en-US" baseline="0" dirty="0" smtClean="0"/>
              <a:t> fitness should appear with higher frequency (cell prevalence) or enriched in early/dominant </a:t>
            </a:r>
            <a:r>
              <a:rPr lang="en-US" baseline="0" dirty="0" err="1" smtClean="0"/>
              <a:t>subclones</a:t>
            </a:r>
            <a:r>
              <a:rPr lang="en-US" baseline="0" dirty="0" smtClean="0"/>
              <a:t>. Mutations of negative fitness should wash off the population</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Functional Impact mutations are enriched in Early </a:t>
            </a:r>
            <a:r>
              <a:rPr lang="en-US" baseline="0" dirty="0" err="1" smtClean="0"/>
              <a:t>vs</a:t>
            </a:r>
            <a:r>
              <a:rPr lang="en-US" baseline="0" dirty="0" smtClean="0"/>
              <a:t> Late </a:t>
            </a:r>
            <a:r>
              <a:rPr lang="en-US" baseline="0" dirty="0" err="1" smtClean="0"/>
              <a:t>Subclones</a:t>
            </a:r>
            <a:r>
              <a:rPr lang="en-US" baseline="0" dirty="0" smtClean="0"/>
              <a:t> and High </a:t>
            </a:r>
            <a:r>
              <a:rPr lang="en-US" baseline="0" dirty="0" err="1" smtClean="0"/>
              <a:t>Freq</a:t>
            </a:r>
            <a:r>
              <a:rPr lang="en-US" baseline="0" dirty="0" smtClean="0"/>
              <a:t> </a:t>
            </a:r>
            <a:r>
              <a:rPr lang="en-US" baseline="0" dirty="0" err="1" smtClean="0"/>
              <a:t>vs</a:t>
            </a:r>
            <a:r>
              <a:rPr lang="en-US" baseline="0" dirty="0" smtClean="0"/>
              <a:t> Low Frequency bins (Frequency graph not shown here)</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High Impact mutations in oncogenic regions are particularly enriched in early </a:t>
            </a:r>
            <a:r>
              <a:rPr lang="en-US" baseline="0" dirty="0" err="1" smtClean="0"/>
              <a:t>subclones</a:t>
            </a:r>
            <a:r>
              <a:rPr lang="en-US" baseline="0" dirty="0" smtClean="0"/>
              <a:t> showing higher fitness</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1</a:t>
            </a:fld>
            <a:endParaRPr lang="en-US"/>
          </a:p>
        </p:txBody>
      </p:sp>
    </p:spTree>
    <p:extLst>
      <p:ext uri="{BB962C8B-B14F-4D97-AF65-F5344CB8AC3E}">
        <p14:creationId xmlns:p14="http://schemas.microsoft.com/office/powerpoint/2010/main" val="176708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LOF mutations are not just functional impact mutations. It’s gene loss mutations. </a:t>
            </a:r>
          </a:p>
          <a:p>
            <a:r>
              <a:rPr lang="en-US" dirty="0" smtClean="0"/>
              <a:t>A </a:t>
            </a:r>
            <a:r>
              <a:rPr lang="en-US" dirty="0" err="1" smtClean="0"/>
              <a:t>Pancancer</a:t>
            </a:r>
            <a:r>
              <a:rPr lang="en-US" dirty="0" smtClean="0"/>
              <a:t> LOF mutation shows enrichment</a:t>
            </a:r>
            <a:r>
              <a:rPr lang="en-US" baseline="0" dirty="0" smtClean="0"/>
              <a:t> in early/dominant </a:t>
            </a:r>
            <a:r>
              <a:rPr lang="en-US" baseline="0" dirty="0" err="1" smtClean="0"/>
              <a:t>Subclones</a:t>
            </a:r>
            <a:r>
              <a:rPr lang="en-US" baseline="0" dirty="0" smtClean="0"/>
              <a:t> </a:t>
            </a:r>
          </a:p>
          <a:p>
            <a:r>
              <a:rPr lang="en-US" baseline="0" dirty="0" smtClean="0"/>
              <a:t>Similarly there is enrichment in bins with higher frequency</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2</a:t>
            </a:fld>
            <a:endParaRPr lang="en-US"/>
          </a:p>
        </p:txBody>
      </p:sp>
    </p:spTree>
    <p:extLst>
      <p:ext uri="{BB962C8B-B14F-4D97-AF65-F5344CB8AC3E}">
        <p14:creationId xmlns:p14="http://schemas.microsoft.com/office/powerpoint/2010/main" val="1767084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Relative</a:t>
            </a:r>
            <a:r>
              <a:rPr lang="en-US" baseline="0" dirty="0" smtClean="0"/>
              <a:t> prevalence of LOF mutations across different meta-cohort tumor types</a:t>
            </a:r>
            <a:endParaRPr lang="en-US" dirty="0" smtClean="0"/>
          </a:p>
          <a:p>
            <a:pPr marL="171450" indent="-171450">
              <a:buFontTx/>
              <a:buChar char="-"/>
            </a:pPr>
            <a:r>
              <a:rPr lang="en-US" dirty="0" smtClean="0"/>
              <a:t>We</a:t>
            </a:r>
            <a:r>
              <a:rPr lang="en-US" baseline="0" dirty="0" smtClean="0"/>
              <a:t> expect: a) either higher fitness for each cell and therefore in higher prevalence or b)  lower fitness and lower prevalence</a:t>
            </a:r>
          </a:p>
          <a:p>
            <a:pPr marL="171450" indent="-171450">
              <a:buFontTx/>
              <a:buChar char="-"/>
            </a:pPr>
            <a:r>
              <a:rPr lang="en-US" baseline="0" dirty="0" smtClean="0"/>
              <a:t>Tumor Suppressor gene LOF should -by definition- provide a higher fitness for tumor cells and therefore exist in higher than expected prevalence</a:t>
            </a:r>
          </a:p>
        </p:txBody>
      </p:sp>
      <p:sp>
        <p:nvSpPr>
          <p:cNvPr id="4" name="Slide Number Placeholder 3"/>
          <p:cNvSpPr>
            <a:spLocks noGrp="1"/>
          </p:cNvSpPr>
          <p:nvPr>
            <p:ph type="sldNum" sz="quarter" idx="10"/>
          </p:nvPr>
        </p:nvSpPr>
        <p:spPr/>
        <p:txBody>
          <a:bodyPr/>
          <a:lstStyle/>
          <a:p>
            <a:fld id="{CFFE70DC-5CBA-BB4C-ADE2-D7601D0868E4}" type="slidenum">
              <a:rPr lang="en-US" smtClean="0"/>
              <a:t>3</a:t>
            </a:fld>
            <a:endParaRPr lang="en-US"/>
          </a:p>
        </p:txBody>
      </p:sp>
    </p:spTree>
    <p:extLst>
      <p:ext uri="{BB962C8B-B14F-4D97-AF65-F5344CB8AC3E}">
        <p14:creationId xmlns:p14="http://schemas.microsoft.com/office/powerpoint/2010/main" val="275508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t>
            </a:r>
            <a:r>
              <a:rPr lang="en-US" baseline="0" dirty="0" err="1" smtClean="0"/>
              <a:t>i</a:t>
            </a:r>
            <a:r>
              <a:rPr lang="en-US" baseline="0" dirty="0" smtClean="0"/>
              <a:t>)  early </a:t>
            </a:r>
            <a:r>
              <a:rPr lang="en-US" baseline="0" dirty="0" err="1" smtClean="0"/>
              <a:t>vs</a:t>
            </a:r>
            <a:r>
              <a:rPr lang="en-US" baseline="0" dirty="0" smtClean="0"/>
              <a:t> late </a:t>
            </a:r>
            <a:r>
              <a:rPr lang="en-US" baseline="0" dirty="0" err="1" smtClean="0"/>
              <a:t>subclones</a:t>
            </a:r>
            <a:r>
              <a:rPr lang="en-US" baseline="0" dirty="0" smtClean="0"/>
              <a:t> and ii) High </a:t>
            </a:r>
            <a:r>
              <a:rPr lang="en-US" baseline="0" dirty="0" err="1" smtClean="0"/>
              <a:t>vs</a:t>
            </a:r>
            <a:r>
              <a:rPr lang="en-US" baseline="0" dirty="0" smtClean="0"/>
              <a:t> Low frequency analysis, as expected:</a:t>
            </a:r>
          </a:p>
          <a:p>
            <a:pPr marL="171450" indent="-171450">
              <a:buFontTx/>
              <a:buChar char="-"/>
            </a:pPr>
            <a:r>
              <a:rPr lang="en-US" baseline="0" dirty="0" smtClean="0"/>
              <a:t>TSG are enriched in early </a:t>
            </a:r>
            <a:r>
              <a:rPr lang="en-US" baseline="0" dirty="0" err="1" smtClean="0"/>
              <a:t>subclones</a:t>
            </a:r>
            <a:r>
              <a:rPr lang="en-US" baseline="0" dirty="0" smtClean="0"/>
              <a:t> and high frequency bins</a:t>
            </a:r>
          </a:p>
          <a:p>
            <a:pPr marL="171450" indent="-171450">
              <a:buFontTx/>
              <a:buChar char="-"/>
            </a:pPr>
            <a:r>
              <a:rPr lang="en-US" baseline="0" dirty="0" smtClean="0"/>
              <a:t>Oncogenes are depleted in all </a:t>
            </a:r>
            <a:r>
              <a:rPr lang="en-US" baseline="0" dirty="0" err="1" smtClean="0"/>
              <a:t>categoriies</a:t>
            </a:r>
            <a:endParaRPr lang="en-US" baseline="0" dirty="0" smtClean="0"/>
          </a:p>
        </p:txBody>
      </p:sp>
      <p:sp>
        <p:nvSpPr>
          <p:cNvPr id="4" name="Slide Number Placeholder 3"/>
          <p:cNvSpPr>
            <a:spLocks noGrp="1"/>
          </p:cNvSpPr>
          <p:nvPr>
            <p:ph type="sldNum" sz="quarter" idx="10"/>
          </p:nvPr>
        </p:nvSpPr>
        <p:spPr/>
        <p:txBody>
          <a:bodyPr/>
          <a:lstStyle/>
          <a:p>
            <a:fld id="{CFFE70DC-5CBA-BB4C-ADE2-D7601D0868E4}" type="slidenum">
              <a:rPr lang="en-US" smtClean="0"/>
              <a:t>4</a:t>
            </a:fld>
            <a:endParaRPr lang="en-US"/>
          </a:p>
        </p:txBody>
      </p:sp>
    </p:spTree>
    <p:extLst>
      <p:ext uri="{BB962C8B-B14F-4D97-AF65-F5344CB8AC3E}">
        <p14:creationId xmlns:p14="http://schemas.microsoft.com/office/powerpoint/2010/main" val="78031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Values</a:t>
            </a:r>
            <a:r>
              <a:rPr lang="en-US" baseline="0" dirty="0" smtClean="0"/>
              <a:t> of change in entropy </a:t>
            </a:r>
            <a:r>
              <a:rPr lang="en-US" dirty="0" smtClean="0"/>
              <a:t>closer to 1 signify higher Entropy in early signatures (Fewer of higher prevalence)</a:t>
            </a:r>
            <a:r>
              <a:rPr lang="en-US" baseline="0" dirty="0" smtClean="0"/>
              <a:t>. Negative values signify higher entropy for late signatures .Closer to 0 Signify no change in signature proportions. </a:t>
            </a:r>
          </a:p>
          <a:p>
            <a:pPr marL="171450" indent="-171450">
              <a:buFontTx/>
              <a:buChar char="-"/>
            </a:pPr>
            <a:r>
              <a:rPr lang="en-US" baseline="0" dirty="0" smtClean="0"/>
              <a:t>Female Reproductive, Lymph and CNS tumors show the most conservative nature, remaining mostly unchanged.</a:t>
            </a:r>
          </a:p>
          <a:p>
            <a:pPr marL="171450" indent="-171450">
              <a:buFontTx/>
              <a:buChar char="-"/>
            </a:pPr>
            <a:r>
              <a:rPr lang="en-US" baseline="0" dirty="0" smtClean="0"/>
              <a:t>Sarcoma and </a:t>
            </a:r>
            <a:r>
              <a:rPr lang="en-US" baseline="0" dirty="0" err="1" smtClean="0"/>
              <a:t>Glioma</a:t>
            </a:r>
            <a:r>
              <a:rPr lang="en-US" baseline="0" dirty="0" smtClean="0"/>
              <a:t> show fewer and more dominant signatures in early/dominant </a:t>
            </a:r>
            <a:r>
              <a:rPr lang="en-US" baseline="0" dirty="0" err="1" smtClean="0"/>
              <a:t>subclones</a:t>
            </a:r>
            <a:endParaRPr lang="en-US" baseline="0" dirty="0" smtClean="0"/>
          </a:p>
          <a:p>
            <a:pPr marL="171450" indent="-171450">
              <a:buFontTx/>
              <a:buChar char="-"/>
            </a:pPr>
            <a:r>
              <a:rPr lang="en-US" baseline="0" dirty="0" smtClean="0"/>
              <a:t>Kidney, Lymph, Squamous and Digestive tumors show fewer signatures in later </a:t>
            </a:r>
            <a:r>
              <a:rPr lang="en-US" baseline="0" dirty="0" err="1" smtClean="0"/>
              <a:t>subclones</a:t>
            </a:r>
            <a:endParaRPr lang="en-US" baseline="0" dirty="0" smtClean="0"/>
          </a:p>
        </p:txBody>
      </p:sp>
      <p:sp>
        <p:nvSpPr>
          <p:cNvPr id="4" name="Slide Number Placeholder 3"/>
          <p:cNvSpPr>
            <a:spLocks noGrp="1"/>
          </p:cNvSpPr>
          <p:nvPr>
            <p:ph type="sldNum" sz="quarter" idx="10"/>
          </p:nvPr>
        </p:nvSpPr>
        <p:spPr/>
        <p:txBody>
          <a:bodyPr/>
          <a:lstStyle/>
          <a:p>
            <a:fld id="{CFFE70DC-5CBA-BB4C-ADE2-D7601D0868E4}" type="slidenum">
              <a:rPr lang="en-US" smtClean="0"/>
              <a:t>5</a:t>
            </a:fld>
            <a:endParaRPr lang="en-US"/>
          </a:p>
        </p:txBody>
      </p:sp>
    </p:spTree>
    <p:extLst>
      <p:ext uri="{BB962C8B-B14F-4D97-AF65-F5344CB8AC3E}">
        <p14:creationId xmlns:p14="http://schemas.microsoft.com/office/powerpoint/2010/main" val="296565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6</a:t>
            </a:fld>
            <a:endParaRPr lang="en-US"/>
          </a:p>
        </p:txBody>
      </p:sp>
    </p:spTree>
    <p:extLst>
      <p:ext uri="{BB962C8B-B14F-4D97-AF65-F5344CB8AC3E}">
        <p14:creationId xmlns:p14="http://schemas.microsoft.com/office/powerpoint/2010/main" val="2548736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7</a:t>
            </a:fld>
            <a:endParaRPr lang="en-US"/>
          </a:p>
        </p:txBody>
      </p:sp>
    </p:spTree>
    <p:extLst>
      <p:ext uri="{BB962C8B-B14F-4D97-AF65-F5344CB8AC3E}">
        <p14:creationId xmlns:p14="http://schemas.microsoft.com/office/powerpoint/2010/main" val="2548736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8</a:t>
            </a:fld>
            <a:endParaRPr lang="en-US"/>
          </a:p>
        </p:txBody>
      </p:sp>
    </p:spTree>
    <p:extLst>
      <p:ext uri="{BB962C8B-B14F-4D97-AF65-F5344CB8AC3E}">
        <p14:creationId xmlns:p14="http://schemas.microsoft.com/office/powerpoint/2010/main" val="254873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72542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62640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44875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71517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3D319-0CBA-3A4D-84B4-2D4190DB9514}" type="datetimeFigureOut">
              <a:rPr lang="en-US" smtClean="0"/>
              <a:t>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21758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3D319-0CBA-3A4D-84B4-2D4190DB9514}"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413210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3D319-0CBA-3A4D-84B4-2D4190DB9514}" type="datetimeFigureOut">
              <a:rPr lang="en-US" smtClean="0"/>
              <a:t>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09520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3D319-0CBA-3A4D-84B4-2D4190DB9514}" type="datetimeFigureOut">
              <a:rPr lang="en-US" smtClean="0"/>
              <a:t>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47902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3D319-0CBA-3A4D-84B4-2D4190DB9514}" type="datetimeFigureOut">
              <a:rPr lang="en-US" smtClean="0"/>
              <a:t>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0238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3D319-0CBA-3A4D-84B4-2D4190DB9514}"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89197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3D319-0CBA-3A4D-84B4-2D4190DB9514}" type="datetimeFigureOut">
              <a:rPr lang="en-US" smtClean="0"/>
              <a:t>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9752909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D319-0CBA-3A4D-84B4-2D4190DB9514}" type="datetimeFigureOut">
              <a:rPr lang="en-US" smtClean="0"/>
              <a:t>1/12/17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60093-0D3E-944D-B013-AB641E4CF40D}" type="slidenum">
              <a:rPr lang="en-US" smtClean="0"/>
              <a:t>‹#›</a:t>
            </a:fld>
            <a:endParaRPr lang="en-US"/>
          </a:p>
        </p:txBody>
      </p:sp>
    </p:spTree>
    <p:extLst>
      <p:ext uri="{BB962C8B-B14F-4D97-AF65-F5344CB8AC3E}">
        <p14:creationId xmlns:p14="http://schemas.microsoft.com/office/powerpoint/2010/main" val="314452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3880" y="49314"/>
            <a:ext cx="8890498" cy="688068"/>
          </a:xfrm>
        </p:spPr>
        <p:txBody>
          <a:bodyPr>
            <a:normAutofit/>
          </a:bodyPr>
          <a:lstStyle/>
          <a:p>
            <a:r>
              <a:rPr lang="en-US" sz="2400" dirty="0" smtClean="0"/>
              <a:t>Enrichment of functional Impact mutations in Early </a:t>
            </a:r>
            <a:r>
              <a:rPr lang="en-US" sz="2400" dirty="0" err="1" smtClean="0"/>
              <a:t>vs</a:t>
            </a:r>
            <a:r>
              <a:rPr lang="en-US" sz="2400" dirty="0" smtClean="0"/>
              <a:t> Late </a:t>
            </a:r>
            <a:r>
              <a:rPr lang="en-US" sz="2400" dirty="0" err="1" smtClean="0"/>
              <a:t>Subclones</a:t>
            </a:r>
            <a:endParaRPr lang="en-US" sz="2400" dirty="0"/>
          </a:p>
        </p:txBody>
      </p:sp>
      <p:pic>
        <p:nvPicPr>
          <p:cNvPr id="3" name="Picture 2"/>
          <p:cNvPicPr>
            <a:picLocks noChangeAspect="1"/>
          </p:cNvPicPr>
          <p:nvPr/>
        </p:nvPicPr>
        <p:blipFill>
          <a:blip r:embed="rId3"/>
          <a:stretch>
            <a:fillRect/>
          </a:stretch>
        </p:blipFill>
        <p:spPr>
          <a:xfrm>
            <a:off x="1177874" y="702518"/>
            <a:ext cx="7036347" cy="6124755"/>
          </a:xfrm>
          <a:prstGeom prst="rect">
            <a:avLst/>
          </a:prstGeom>
        </p:spPr>
      </p:pic>
    </p:spTree>
    <p:extLst>
      <p:ext uri="{BB962C8B-B14F-4D97-AF65-F5344CB8AC3E}">
        <p14:creationId xmlns:p14="http://schemas.microsoft.com/office/powerpoint/2010/main" val="1460675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LOF mutations are enriched in early </a:t>
            </a:r>
            <a:r>
              <a:rPr lang="en-US" sz="2400" dirty="0" err="1"/>
              <a:t>s</a:t>
            </a:r>
            <a:r>
              <a:rPr lang="en-US" sz="2400" dirty="0" err="1" smtClean="0"/>
              <a:t>ubclones</a:t>
            </a:r>
            <a:r>
              <a:rPr lang="en-US" sz="2400" dirty="0" smtClean="0"/>
              <a:t> and bins with higher frequency mutations</a:t>
            </a:r>
            <a:endParaRPr lang="en-US" sz="2400" dirty="0"/>
          </a:p>
        </p:txBody>
      </p:sp>
      <p:pic>
        <p:nvPicPr>
          <p:cNvPr id="4" name="Picture 3"/>
          <p:cNvPicPr>
            <a:picLocks noChangeAspect="1"/>
          </p:cNvPicPr>
          <p:nvPr/>
        </p:nvPicPr>
        <p:blipFill>
          <a:blip r:embed="rId3"/>
          <a:stretch>
            <a:fillRect/>
          </a:stretch>
        </p:blipFill>
        <p:spPr>
          <a:xfrm>
            <a:off x="0" y="1727200"/>
            <a:ext cx="9144000" cy="3381338"/>
          </a:xfrm>
          <a:prstGeom prst="rect">
            <a:avLst/>
          </a:prstGeom>
        </p:spPr>
      </p:pic>
    </p:spTree>
    <p:extLst>
      <p:ext uri="{BB962C8B-B14F-4D97-AF65-F5344CB8AC3E}">
        <p14:creationId xmlns:p14="http://schemas.microsoft.com/office/powerpoint/2010/main" val="543149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5600"/>
          </a:xfrm>
        </p:spPr>
        <p:txBody>
          <a:bodyPr>
            <a:normAutofit/>
          </a:bodyPr>
          <a:lstStyle/>
          <a:p>
            <a:r>
              <a:rPr lang="en-US" sz="2400" dirty="0" smtClean="0"/>
              <a:t>Average number of LOF mutations in early </a:t>
            </a:r>
            <a:r>
              <a:rPr lang="en-US" sz="2400" dirty="0" err="1" smtClean="0"/>
              <a:t>vs</a:t>
            </a:r>
            <a:r>
              <a:rPr lang="en-US" sz="2400" dirty="0" smtClean="0"/>
              <a:t> late </a:t>
            </a:r>
            <a:r>
              <a:rPr lang="en-US" sz="2400" dirty="0" err="1" smtClean="0"/>
              <a:t>Subclones</a:t>
            </a:r>
            <a:endParaRPr lang="en-US" sz="2400" dirty="0"/>
          </a:p>
        </p:txBody>
      </p:sp>
      <p:pic>
        <p:nvPicPr>
          <p:cNvPr id="4" name="Picture 3"/>
          <p:cNvPicPr>
            <a:picLocks noChangeAspect="1"/>
          </p:cNvPicPr>
          <p:nvPr/>
        </p:nvPicPr>
        <p:blipFill>
          <a:blip r:embed="rId3"/>
          <a:stretch>
            <a:fillRect/>
          </a:stretch>
        </p:blipFill>
        <p:spPr>
          <a:xfrm>
            <a:off x="1621966" y="1203952"/>
            <a:ext cx="5992923" cy="5503149"/>
          </a:xfrm>
          <a:prstGeom prst="rect">
            <a:avLst/>
          </a:prstGeom>
        </p:spPr>
      </p:pic>
    </p:spTree>
    <p:extLst>
      <p:ext uri="{BB962C8B-B14F-4D97-AF65-F5344CB8AC3E}">
        <p14:creationId xmlns:p14="http://schemas.microsoft.com/office/powerpoint/2010/main" val="3413436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19035" y="1243906"/>
            <a:ext cx="7886661" cy="5173598"/>
          </a:xfrm>
          <a:prstGeom prst="rect">
            <a:avLst/>
          </a:prstGeom>
        </p:spPr>
      </p:pic>
    </p:spTree>
    <p:extLst>
      <p:ext uri="{BB962C8B-B14F-4D97-AF65-F5344CB8AC3E}">
        <p14:creationId xmlns:p14="http://schemas.microsoft.com/office/powerpoint/2010/main" val="121109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763881672"/>
              </p:ext>
            </p:extLst>
          </p:nvPr>
        </p:nvGraphicFramePr>
        <p:xfrm>
          <a:off x="2094122" y="551739"/>
          <a:ext cx="5882064" cy="374978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342556" y="148318"/>
            <a:ext cx="6865982" cy="369332"/>
          </a:xfrm>
          <a:prstGeom prst="rect">
            <a:avLst/>
          </a:prstGeom>
        </p:spPr>
        <p:txBody>
          <a:bodyPr wrap="none">
            <a:spAutoFit/>
          </a:bodyPr>
          <a:lstStyle/>
          <a:p>
            <a:r>
              <a:rPr lang="en-US" dirty="0" smtClean="0"/>
              <a:t>Quantitative Changes in Signature proportion in Early </a:t>
            </a:r>
            <a:r>
              <a:rPr lang="en-US" dirty="0" err="1" smtClean="0"/>
              <a:t>vs</a:t>
            </a:r>
            <a:r>
              <a:rPr lang="en-US" dirty="0" smtClean="0"/>
              <a:t> Late </a:t>
            </a:r>
            <a:r>
              <a:rPr lang="en-US" dirty="0" err="1"/>
              <a:t>S</a:t>
            </a:r>
            <a:r>
              <a:rPr lang="en-US" dirty="0" err="1" smtClean="0"/>
              <a:t>ubclones</a:t>
            </a:r>
            <a:r>
              <a:rPr lang="en-US" dirty="0" smtClean="0"/>
              <a:t> </a:t>
            </a:r>
            <a:endParaRPr lang="en-US" dirty="0"/>
          </a:p>
        </p:txBody>
      </p:sp>
      <p:sp>
        <p:nvSpPr>
          <p:cNvPr id="7" name="Rectangle 6"/>
          <p:cNvSpPr/>
          <p:nvPr/>
        </p:nvSpPr>
        <p:spPr>
          <a:xfrm rot="16200000">
            <a:off x="-1700011" y="2861938"/>
            <a:ext cx="5307913" cy="369332"/>
          </a:xfrm>
          <a:prstGeom prst="rect">
            <a:avLst/>
          </a:prstGeom>
        </p:spPr>
        <p:txBody>
          <a:bodyPr wrap="none">
            <a:spAutoFit/>
          </a:bodyPr>
          <a:lstStyle/>
          <a:p>
            <a:r>
              <a:rPr lang="en-US" dirty="0" smtClean="0"/>
              <a:t>Change in Signature Entropy</a:t>
            </a:r>
            <a:r>
              <a:rPr lang="el-GR" dirty="0" smtClean="0"/>
              <a:t> ~ δ</a:t>
            </a:r>
            <a:r>
              <a:rPr lang="en-US" dirty="0" smtClean="0"/>
              <a:t>S</a:t>
            </a:r>
            <a:r>
              <a:rPr lang="el-GR" dirty="0" smtClean="0"/>
              <a:t>Ε =</a:t>
            </a:r>
            <a:r>
              <a:rPr lang="en-US" dirty="0" smtClean="0"/>
              <a:t> |</a:t>
            </a:r>
            <a:r>
              <a:rPr lang="en-US" dirty="0" err="1" smtClean="0"/>
              <a:t>SE</a:t>
            </a:r>
            <a:r>
              <a:rPr lang="en-US" baseline="-25000" dirty="0" err="1" smtClean="0"/>
              <a:t>Early</a:t>
            </a:r>
            <a:r>
              <a:rPr lang="en-US" dirty="0" smtClean="0"/>
              <a:t>| - |</a:t>
            </a:r>
            <a:r>
              <a:rPr lang="en-US" dirty="0" err="1" smtClean="0"/>
              <a:t>SE</a:t>
            </a:r>
            <a:r>
              <a:rPr lang="en-US" baseline="-25000" dirty="0" err="1" smtClean="0"/>
              <a:t>Late</a:t>
            </a:r>
            <a:r>
              <a:rPr lang="en-US" dirty="0" smtClean="0"/>
              <a:t>|)</a:t>
            </a:r>
            <a:endParaRPr lang="en-US" dirty="0"/>
          </a:p>
        </p:txBody>
      </p:sp>
      <p:sp>
        <p:nvSpPr>
          <p:cNvPr id="10" name="Up Arrow 9"/>
          <p:cNvSpPr/>
          <p:nvPr/>
        </p:nvSpPr>
        <p:spPr>
          <a:xfrm>
            <a:off x="1550105" y="677258"/>
            <a:ext cx="225778" cy="153811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wn Arrow 12"/>
          <p:cNvSpPr/>
          <p:nvPr/>
        </p:nvSpPr>
        <p:spPr>
          <a:xfrm>
            <a:off x="1564703" y="2548181"/>
            <a:ext cx="225778" cy="158608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5750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74638"/>
            <a:ext cx="3246782" cy="3966058"/>
          </a:xfrm>
        </p:spPr>
        <p:txBody>
          <a:bodyPr>
            <a:normAutofit/>
          </a:bodyPr>
          <a:lstStyle/>
          <a:p>
            <a:r>
              <a:rPr lang="en-US" dirty="0" smtClean="0"/>
              <a:t>Converging expressional profiles</a:t>
            </a:r>
            <a:endParaRPr lang="en-US" dirty="0"/>
          </a:p>
        </p:txBody>
      </p:sp>
      <p:pic>
        <p:nvPicPr>
          <p:cNvPr id="3" name="Picture 2"/>
          <p:cNvPicPr>
            <a:picLocks noChangeAspect="1"/>
          </p:cNvPicPr>
          <p:nvPr/>
        </p:nvPicPr>
        <p:blipFill>
          <a:blip r:embed="rId3"/>
          <a:stretch>
            <a:fillRect/>
          </a:stretch>
        </p:blipFill>
        <p:spPr>
          <a:xfrm>
            <a:off x="3843130" y="66570"/>
            <a:ext cx="5111650" cy="6669948"/>
          </a:xfrm>
          <a:prstGeom prst="rect">
            <a:avLst/>
          </a:prstGeom>
        </p:spPr>
      </p:pic>
    </p:spTree>
    <p:extLst>
      <p:ext uri="{BB962C8B-B14F-4D97-AF65-F5344CB8AC3E}">
        <p14:creationId xmlns:p14="http://schemas.microsoft.com/office/powerpoint/2010/main" val="377171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1" y="274638"/>
            <a:ext cx="8361139" cy="967926"/>
          </a:xfrm>
        </p:spPr>
        <p:txBody>
          <a:bodyPr>
            <a:normAutofit/>
          </a:bodyPr>
          <a:lstStyle/>
          <a:p>
            <a:r>
              <a:rPr lang="en-US" dirty="0" smtClean="0"/>
              <a:t>Converging expressional profiles</a:t>
            </a:r>
            <a:endParaRPr lang="en-US" dirty="0"/>
          </a:p>
        </p:txBody>
      </p:sp>
      <p:pic>
        <p:nvPicPr>
          <p:cNvPr id="4" name="Picture 3"/>
          <p:cNvPicPr>
            <a:picLocks noChangeAspect="1"/>
          </p:cNvPicPr>
          <p:nvPr/>
        </p:nvPicPr>
        <p:blipFill>
          <a:blip r:embed="rId3"/>
          <a:stretch>
            <a:fillRect/>
          </a:stretch>
        </p:blipFill>
        <p:spPr>
          <a:xfrm>
            <a:off x="490292" y="2196137"/>
            <a:ext cx="2978181" cy="2939251"/>
          </a:xfrm>
          <a:prstGeom prst="rect">
            <a:avLst/>
          </a:prstGeom>
        </p:spPr>
      </p:pic>
      <p:sp>
        <p:nvSpPr>
          <p:cNvPr id="5" name="TextBox 4"/>
          <p:cNvSpPr txBox="1"/>
          <p:nvPr/>
        </p:nvSpPr>
        <p:spPr>
          <a:xfrm>
            <a:off x="928567" y="1741285"/>
            <a:ext cx="3127088" cy="369332"/>
          </a:xfrm>
          <a:prstGeom prst="rect">
            <a:avLst/>
          </a:prstGeom>
          <a:noFill/>
        </p:spPr>
        <p:txBody>
          <a:bodyPr wrap="square" rtlCol="0">
            <a:spAutoFit/>
          </a:bodyPr>
          <a:lstStyle/>
          <a:p>
            <a:r>
              <a:rPr lang="en-US" dirty="0" smtClean="0"/>
              <a:t>Ovary- </a:t>
            </a:r>
            <a:r>
              <a:rPr lang="en-US" dirty="0" err="1" smtClean="0"/>
              <a:t>AdenoCA</a:t>
            </a:r>
            <a:r>
              <a:rPr lang="en-US" dirty="0" smtClean="0"/>
              <a:t> R</a:t>
            </a:r>
            <a:r>
              <a:rPr lang="en-US" baseline="30000" dirty="0" smtClean="0"/>
              <a:t>2</a:t>
            </a:r>
            <a:r>
              <a:rPr lang="en-US" dirty="0" smtClean="0"/>
              <a:t>=0.41</a:t>
            </a:r>
            <a:endParaRPr lang="en-US" dirty="0"/>
          </a:p>
        </p:txBody>
      </p:sp>
      <p:pic>
        <p:nvPicPr>
          <p:cNvPr id="6" name="Picture 5"/>
          <p:cNvPicPr>
            <a:picLocks noChangeAspect="1"/>
          </p:cNvPicPr>
          <p:nvPr/>
        </p:nvPicPr>
        <p:blipFill>
          <a:blip r:embed="rId4"/>
          <a:stretch>
            <a:fillRect/>
          </a:stretch>
        </p:blipFill>
        <p:spPr>
          <a:xfrm>
            <a:off x="5976119" y="2196138"/>
            <a:ext cx="3111951" cy="2801430"/>
          </a:xfrm>
          <a:prstGeom prst="rect">
            <a:avLst/>
          </a:prstGeom>
        </p:spPr>
      </p:pic>
      <p:sp>
        <p:nvSpPr>
          <p:cNvPr id="7" name="TextBox 6"/>
          <p:cNvSpPr txBox="1"/>
          <p:nvPr/>
        </p:nvSpPr>
        <p:spPr>
          <a:xfrm>
            <a:off x="6930116" y="1741944"/>
            <a:ext cx="3127088" cy="369332"/>
          </a:xfrm>
          <a:prstGeom prst="rect">
            <a:avLst/>
          </a:prstGeom>
          <a:noFill/>
        </p:spPr>
        <p:txBody>
          <a:bodyPr wrap="square" rtlCol="0">
            <a:spAutoFit/>
          </a:bodyPr>
          <a:lstStyle/>
          <a:p>
            <a:r>
              <a:rPr lang="en-US" dirty="0" smtClean="0"/>
              <a:t>Liver R</a:t>
            </a:r>
            <a:r>
              <a:rPr lang="en-US" baseline="30000" dirty="0" smtClean="0"/>
              <a:t>2</a:t>
            </a:r>
            <a:r>
              <a:rPr lang="en-US" dirty="0" smtClean="0"/>
              <a:t>=0.39</a:t>
            </a:r>
            <a:endParaRPr lang="en-US" dirty="0"/>
          </a:p>
        </p:txBody>
      </p:sp>
    </p:spTree>
    <p:extLst>
      <p:ext uri="{BB962C8B-B14F-4D97-AF65-F5344CB8AC3E}">
        <p14:creationId xmlns:p14="http://schemas.microsoft.com/office/powerpoint/2010/main" val="87461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74638"/>
            <a:ext cx="8620592" cy="1090817"/>
          </a:xfrm>
        </p:spPr>
        <p:txBody>
          <a:bodyPr>
            <a:normAutofit/>
          </a:bodyPr>
          <a:lstStyle/>
          <a:p>
            <a:r>
              <a:rPr lang="en-US" dirty="0" smtClean="0"/>
              <a:t>For different number of Genes</a:t>
            </a:r>
            <a:endParaRPr lang="en-US" dirty="0"/>
          </a:p>
        </p:txBody>
      </p:sp>
      <p:graphicFrame>
        <p:nvGraphicFramePr>
          <p:cNvPr id="4" name="Chart 3"/>
          <p:cNvGraphicFramePr>
            <a:graphicFrameLocks/>
          </p:cNvGraphicFramePr>
          <p:nvPr/>
        </p:nvGraphicFramePr>
        <p:xfrm>
          <a:off x="787400" y="1549400"/>
          <a:ext cx="7569200" cy="375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25412" y="5322254"/>
            <a:ext cx="4574560" cy="382328"/>
          </a:xfrm>
          <a:prstGeom prst="rect">
            <a:avLst/>
          </a:prstGeom>
          <a:noFill/>
        </p:spPr>
        <p:txBody>
          <a:bodyPr wrap="square" rtlCol="0">
            <a:spAutoFit/>
          </a:bodyPr>
          <a:lstStyle/>
          <a:p>
            <a:r>
              <a:rPr lang="en-US" dirty="0" smtClean="0"/>
              <a:t>Number of genes used for expressional profile</a:t>
            </a:r>
            <a:endParaRPr lang="en-US" dirty="0"/>
          </a:p>
        </p:txBody>
      </p:sp>
      <p:sp>
        <p:nvSpPr>
          <p:cNvPr id="7" name="Rectangle 6"/>
          <p:cNvSpPr/>
          <p:nvPr/>
        </p:nvSpPr>
        <p:spPr>
          <a:xfrm>
            <a:off x="327447" y="1742333"/>
            <a:ext cx="389850" cy="369332"/>
          </a:xfrm>
          <a:prstGeom prst="rect">
            <a:avLst/>
          </a:prstGeom>
        </p:spPr>
        <p:txBody>
          <a:bodyPr wrap="none">
            <a:spAutoFit/>
          </a:bodyPr>
          <a:lstStyle/>
          <a:p>
            <a:r>
              <a:rPr lang="en-US" dirty="0"/>
              <a:t>R</a:t>
            </a:r>
            <a:r>
              <a:rPr lang="en-US" baseline="30000" dirty="0"/>
              <a:t>2</a:t>
            </a:r>
            <a:r>
              <a:rPr lang="en-US" dirty="0"/>
              <a:t> </a:t>
            </a:r>
          </a:p>
        </p:txBody>
      </p:sp>
    </p:spTree>
    <p:extLst>
      <p:ext uri="{BB962C8B-B14F-4D97-AF65-F5344CB8AC3E}">
        <p14:creationId xmlns:p14="http://schemas.microsoft.com/office/powerpoint/2010/main" val="243931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661"/>
          </a:xfrm>
        </p:spPr>
        <p:txBody>
          <a:bodyPr>
            <a:normAutofit fontScale="90000"/>
          </a:bodyPr>
          <a:lstStyle/>
          <a:p>
            <a:r>
              <a:rPr lang="en-US" dirty="0" smtClean="0"/>
              <a:t># of mutations in regulatory and </a:t>
            </a:r>
            <a:r>
              <a:rPr lang="en-US" dirty="0" err="1" smtClean="0"/>
              <a:t>ppi</a:t>
            </a:r>
            <a:r>
              <a:rPr lang="en-US" dirty="0" smtClean="0"/>
              <a:t> regions</a:t>
            </a:r>
            <a:endParaRPr lang="en-US" dirty="0"/>
          </a:p>
        </p:txBody>
      </p:sp>
      <p:pic>
        <p:nvPicPr>
          <p:cNvPr id="4" name="Picture 3"/>
          <p:cNvPicPr>
            <a:picLocks noChangeAspect="1"/>
          </p:cNvPicPr>
          <p:nvPr/>
        </p:nvPicPr>
        <p:blipFill>
          <a:blip r:embed="rId2"/>
          <a:stretch>
            <a:fillRect/>
          </a:stretch>
        </p:blipFill>
        <p:spPr>
          <a:xfrm>
            <a:off x="398712" y="2623713"/>
            <a:ext cx="3697844" cy="3625020"/>
          </a:xfrm>
          <a:prstGeom prst="rect">
            <a:avLst/>
          </a:prstGeom>
        </p:spPr>
      </p:pic>
      <p:sp>
        <p:nvSpPr>
          <p:cNvPr id="5" name="Rectangle 4"/>
          <p:cNvSpPr/>
          <p:nvPr/>
        </p:nvSpPr>
        <p:spPr>
          <a:xfrm>
            <a:off x="618338" y="1978418"/>
            <a:ext cx="3377953" cy="923330"/>
          </a:xfrm>
          <a:prstGeom prst="rect">
            <a:avLst/>
          </a:prstGeom>
        </p:spPr>
        <p:txBody>
          <a:bodyPr wrap="square">
            <a:spAutoFit/>
          </a:bodyPr>
          <a:lstStyle/>
          <a:p>
            <a:pPr algn="ctr"/>
            <a:r>
              <a:rPr lang="en-US" dirty="0"/>
              <a:t>Ovary-</a:t>
            </a:r>
            <a:r>
              <a:rPr lang="en-US" dirty="0" err="1" smtClean="0"/>
              <a:t>AdenoCA</a:t>
            </a:r>
            <a:r>
              <a:rPr lang="en-US" dirty="0" smtClean="0"/>
              <a:t>  </a:t>
            </a:r>
          </a:p>
          <a:p>
            <a:pPr algn="ctr"/>
            <a:r>
              <a:rPr lang="en-US" dirty="0" smtClean="0"/>
              <a:t>Regulatory genes for 50 genes  </a:t>
            </a:r>
          </a:p>
          <a:p>
            <a:pPr algn="ctr"/>
            <a:r>
              <a:rPr lang="en-US" dirty="0" smtClean="0"/>
              <a:t>R</a:t>
            </a:r>
            <a:r>
              <a:rPr lang="en-US" baseline="30000" dirty="0" smtClean="0"/>
              <a:t>2= </a:t>
            </a:r>
            <a:r>
              <a:rPr lang="en-US" dirty="0" smtClean="0"/>
              <a:t>0.11</a:t>
            </a:r>
            <a:endParaRPr lang="en-US" dirty="0"/>
          </a:p>
        </p:txBody>
      </p:sp>
      <p:pic>
        <p:nvPicPr>
          <p:cNvPr id="6" name="Picture 5"/>
          <p:cNvPicPr>
            <a:picLocks noChangeAspect="1"/>
          </p:cNvPicPr>
          <p:nvPr/>
        </p:nvPicPr>
        <p:blipFill>
          <a:blip r:embed="rId3"/>
          <a:stretch>
            <a:fillRect/>
          </a:stretch>
        </p:blipFill>
        <p:spPr>
          <a:xfrm>
            <a:off x="5093573" y="2623713"/>
            <a:ext cx="3687167" cy="3499684"/>
          </a:xfrm>
          <a:prstGeom prst="rect">
            <a:avLst/>
          </a:prstGeom>
        </p:spPr>
      </p:pic>
      <p:sp>
        <p:nvSpPr>
          <p:cNvPr id="7" name="Rectangle 6"/>
          <p:cNvSpPr/>
          <p:nvPr/>
        </p:nvSpPr>
        <p:spPr>
          <a:xfrm>
            <a:off x="5402787" y="1978418"/>
            <a:ext cx="3377953" cy="923330"/>
          </a:xfrm>
          <a:prstGeom prst="rect">
            <a:avLst/>
          </a:prstGeom>
        </p:spPr>
        <p:txBody>
          <a:bodyPr wrap="square">
            <a:spAutoFit/>
          </a:bodyPr>
          <a:lstStyle/>
          <a:p>
            <a:pPr algn="ctr"/>
            <a:r>
              <a:rPr lang="en-US" dirty="0"/>
              <a:t>Ovary-</a:t>
            </a:r>
            <a:r>
              <a:rPr lang="en-US" dirty="0" err="1" smtClean="0"/>
              <a:t>AdenoCA</a:t>
            </a:r>
            <a:r>
              <a:rPr lang="en-US" dirty="0" smtClean="0"/>
              <a:t>  </a:t>
            </a:r>
          </a:p>
          <a:p>
            <a:pPr algn="ctr"/>
            <a:r>
              <a:rPr lang="en-US" dirty="0" smtClean="0"/>
              <a:t>PPI genes for 50 genes  </a:t>
            </a:r>
          </a:p>
          <a:p>
            <a:pPr algn="ctr"/>
            <a:r>
              <a:rPr lang="en-US" dirty="0" smtClean="0"/>
              <a:t>R</a:t>
            </a:r>
            <a:r>
              <a:rPr lang="en-US" baseline="30000" dirty="0" smtClean="0"/>
              <a:t>2= </a:t>
            </a:r>
            <a:r>
              <a:rPr lang="en-US" dirty="0" smtClean="0"/>
              <a:t>0. 08</a:t>
            </a:r>
            <a:endParaRPr lang="en-US" dirty="0"/>
          </a:p>
        </p:txBody>
      </p:sp>
      <p:sp>
        <p:nvSpPr>
          <p:cNvPr id="8" name="TextBox 7"/>
          <p:cNvSpPr txBox="1"/>
          <p:nvPr/>
        </p:nvSpPr>
        <p:spPr>
          <a:xfrm>
            <a:off x="866618" y="6247348"/>
            <a:ext cx="3639356" cy="369332"/>
          </a:xfrm>
          <a:prstGeom prst="rect">
            <a:avLst/>
          </a:prstGeom>
          <a:noFill/>
        </p:spPr>
        <p:txBody>
          <a:bodyPr wrap="square" rtlCol="0">
            <a:spAutoFit/>
          </a:bodyPr>
          <a:lstStyle/>
          <a:p>
            <a:r>
              <a:rPr lang="en-US" dirty="0" smtClean="0"/>
              <a:t>Total Number of mutations</a:t>
            </a:r>
            <a:endParaRPr lang="en-US" dirty="0"/>
          </a:p>
        </p:txBody>
      </p:sp>
      <p:sp>
        <p:nvSpPr>
          <p:cNvPr id="9" name="TextBox 8"/>
          <p:cNvSpPr txBox="1"/>
          <p:nvPr/>
        </p:nvSpPr>
        <p:spPr>
          <a:xfrm rot="16200000">
            <a:off x="-155585" y="4141684"/>
            <a:ext cx="725318" cy="369332"/>
          </a:xfrm>
          <a:prstGeom prst="rect">
            <a:avLst/>
          </a:prstGeom>
          <a:noFill/>
        </p:spPr>
        <p:txBody>
          <a:bodyPr wrap="square" rtlCol="0">
            <a:spAutoFit/>
          </a:bodyPr>
          <a:lstStyle/>
          <a:p>
            <a:r>
              <a:rPr lang="en-US" dirty="0" smtClean="0"/>
              <a:t>Days</a:t>
            </a:r>
            <a:endParaRPr lang="en-US" dirty="0"/>
          </a:p>
        </p:txBody>
      </p:sp>
      <p:sp>
        <p:nvSpPr>
          <p:cNvPr id="10" name="TextBox 9"/>
          <p:cNvSpPr txBox="1"/>
          <p:nvPr/>
        </p:nvSpPr>
        <p:spPr>
          <a:xfrm rot="16200000">
            <a:off x="4584307" y="4051776"/>
            <a:ext cx="725318" cy="369332"/>
          </a:xfrm>
          <a:prstGeom prst="rect">
            <a:avLst/>
          </a:prstGeom>
          <a:noFill/>
        </p:spPr>
        <p:txBody>
          <a:bodyPr wrap="square" rtlCol="0">
            <a:spAutoFit/>
          </a:bodyPr>
          <a:lstStyle/>
          <a:p>
            <a:r>
              <a:rPr lang="en-US" dirty="0" smtClean="0"/>
              <a:t>Days</a:t>
            </a:r>
            <a:endParaRPr lang="en-US" dirty="0"/>
          </a:p>
        </p:txBody>
      </p:sp>
      <p:sp>
        <p:nvSpPr>
          <p:cNvPr id="11" name="TextBox 10"/>
          <p:cNvSpPr txBox="1"/>
          <p:nvPr/>
        </p:nvSpPr>
        <p:spPr>
          <a:xfrm>
            <a:off x="5717879" y="6062682"/>
            <a:ext cx="3639356" cy="369332"/>
          </a:xfrm>
          <a:prstGeom prst="rect">
            <a:avLst/>
          </a:prstGeom>
          <a:noFill/>
        </p:spPr>
        <p:txBody>
          <a:bodyPr wrap="square" rtlCol="0">
            <a:spAutoFit/>
          </a:bodyPr>
          <a:lstStyle/>
          <a:p>
            <a:r>
              <a:rPr lang="en-US" dirty="0" smtClean="0"/>
              <a:t>Total Number of mutations</a:t>
            </a:r>
            <a:endParaRPr lang="en-US" dirty="0"/>
          </a:p>
        </p:txBody>
      </p:sp>
    </p:spTree>
    <p:extLst>
      <p:ext uri="{BB962C8B-B14F-4D97-AF65-F5344CB8AC3E}">
        <p14:creationId xmlns:p14="http://schemas.microsoft.com/office/powerpoint/2010/main" val="3871189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2789</TotalTime>
  <Words>814</Words>
  <Application>Microsoft Macintosh PowerPoint</Application>
  <PresentationFormat>On-screen Show (4:3)</PresentationFormat>
  <Paragraphs>59</Paragraphs>
  <Slides>9</Slides>
  <Notes>8</Notes>
  <HiddenSlides>5</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Enrichment of functional Impact mutations in Early vs Late Subclones</vt:lpstr>
      <vt:lpstr>LOF mutations are enriched in early subclones and bins with higher frequency mutations</vt:lpstr>
      <vt:lpstr>Average number of LOF mutations in early vs late Subclones</vt:lpstr>
      <vt:lpstr>PowerPoint Presentation</vt:lpstr>
      <vt:lpstr>PowerPoint Presentation</vt:lpstr>
      <vt:lpstr>Converging expressional profiles</vt:lpstr>
      <vt:lpstr>Converging expressional profiles</vt:lpstr>
      <vt:lpstr>For different number of Genes</vt:lpstr>
      <vt:lpstr># of mutations in regulatory and ppi regions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Leonidas Salichos</dc:creator>
  <cp:lastModifiedBy>Leonidas Salichos</cp:lastModifiedBy>
  <cp:revision>27</cp:revision>
  <dcterms:created xsi:type="dcterms:W3CDTF">2016-12-26T23:46:22Z</dcterms:created>
  <dcterms:modified xsi:type="dcterms:W3CDTF">2017-01-13T00:07:16Z</dcterms:modified>
</cp:coreProperties>
</file>