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488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56226-C808-7744-ACAF-700DD2F71A2C}" type="datetimeFigureOut">
              <a:rPr lang="en-US" smtClean="0"/>
              <a:t>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897F0-E27F-4D48-9806-9A76C624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FE069-1795-AE47-A56F-FFBE07D119F5}" type="datetimeFigureOut">
              <a:rPr lang="en-US" smtClean="0"/>
              <a:t>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3CFE8-FEC0-B446-BEF1-193D4B35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2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D00-A337-3C4A-81DB-AE1815324A88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0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6927-9F65-F64F-A20D-F22A17BC1E41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4B75-525B-834F-98D0-189762D54ECD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2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2BFD-97CF-1941-BC77-267A38903D30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9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AD71-4AF6-DD4F-82EB-EA2C4D63AF61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6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3E73-737B-644F-B750-2BA21630ECFF}" type="datetime1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6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4150-55B3-9F4B-8A26-9F9468D0EF49}" type="datetime1">
              <a:rPr lang="en-US" smtClean="0"/>
              <a:t>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6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D7C5-4DDB-714C-9A96-DC1FFFFFE1E3}" type="datetime1">
              <a:rPr lang="en-US" smtClean="0"/>
              <a:t>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9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8AA2-EC81-D946-9F16-3CDA3FC4E5E9}" type="datetime1">
              <a:rPr lang="en-US" smtClean="0"/>
              <a:t>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6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93A0-F224-6741-82E4-2D3765A5DFED}" type="datetime1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4814-4C10-E04A-B08E-D9A873450E4A}" type="datetime1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43CF-812F-3546-A3A3-71DCA6344880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1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865156" y="2262390"/>
            <a:ext cx="3970516" cy="852873"/>
            <a:chOff x="4865156" y="2262390"/>
            <a:chExt cx="3970516" cy="852873"/>
          </a:xfrm>
        </p:grpSpPr>
        <p:sp>
          <p:nvSpPr>
            <p:cNvPr id="8" name="Rectangle 7"/>
            <p:cNvSpPr/>
            <p:nvPr/>
          </p:nvSpPr>
          <p:spPr>
            <a:xfrm>
              <a:off x="7271020" y="2263763"/>
              <a:ext cx="1564652" cy="851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65156" y="2262390"/>
              <a:ext cx="1202932" cy="851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68088" y="2263763"/>
              <a:ext cx="1202932" cy="851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625859" y="4097813"/>
            <a:ext cx="7528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beta	</a:t>
            </a:r>
            <a:r>
              <a:rPr lang="en-US" dirty="0" smtClean="0"/>
              <a:t>		5.3 </a:t>
            </a:r>
            <a:r>
              <a:rPr lang="en-US" dirty="0"/>
              <a:t>percent of the </a:t>
            </a:r>
            <a:r>
              <a:rPr lang="en-US" dirty="0" err="1"/>
              <a:t>ID'ed</a:t>
            </a:r>
            <a:r>
              <a:rPr lang="en-US" dirty="0"/>
              <a:t> </a:t>
            </a:r>
            <a:r>
              <a:rPr lang="en-US" dirty="0" err="1"/>
              <a:t>eQTLs</a:t>
            </a:r>
            <a:r>
              <a:rPr lang="en-US" dirty="0"/>
              <a:t> differ by &gt;= 5%</a:t>
            </a:r>
          </a:p>
          <a:p>
            <a:r>
              <a:rPr lang="en-US" dirty="0"/>
              <a:t>	</a:t>
            </a:r>
            <a:r>
              <a:rPr lang="en-US" dirty="0" err="1"/>
              <a:t>t_stat</a:t>
            </a:r>
            <a:r>
              <a:rPr lang="en-US" dirty="0"/>
              <a:t>	</a:t>
            </a:r>
            <a:r>
              <a:rPr lang="en-US" dirty="0" smtClean="0"/>
              <a:t>	10.1 </a:t>
            </a:r>
            <a:r>
              <a:rPr lang="en-US" dirty="0"/>
              <a:t>percent of the </a:t>
            </a:r>
            <a:r>
              <a:rPr lang="en-US" dirty="0" err="1"/>
              <a:t>ID'ed</a:t>
            </a:r>
            <a:r>
              <a:rPr lang="en-US" dirty="0"/>
              <a:t> </a:t>
            </a:r>
            <a:r>
              <a:rPr lang="en-US" dirty="0" err="1"/>
              <a:t>eQTLs</a:t>
            </a:r>
            <a:r>
              <a:rPr lang="en-US" dirty="0"/>
              <a:t> differ by &gt;= 5%</a:t>
            </a:r>
          </a:p>
          <a:p>
            <a:r>
              <a:rPr lang="en-US" dirty="0"/>
              <a:t>	p-</a:t>
            </a:r>
            <a:r>
              <a:rPr lang="en-US" dirty="0" err="1"/>
              <a:t>val</a:t>
            </a:r>
            <a:r>
              <a:rPr lang="en-US" dirty="0"/>
              <a:t>:	</a:t>
            </a:r>
            <a:r>
              <a:rPr lang="en-US" dirty="0" smtClean="0"/>
              <a:t>	57.1 </a:t>
            </a:r>
            <a:r>
              <a:rPr lang="en-US" dirty="0"/>
              <a:t>percent of the </a:t>
            </a:r>
            <a:r>
              <a:rPr lang="en-US" dirty="0" err="1"/>
              <a:t>ID'ed</a:t>
            </a:r>
            <a:r>
              <a:rPr lang="en-US" dirty="0"/>
              <a:t> </a:t>
            </a:r>
            <a:r>
              <a:rPr lang="en-US" dirty="0" err="1"/>
              <a:t>eQTLs</a:t>
            </a:r>
            <a:r>
              <a:rPr lang="en-US" dirty="0"/>
              <a:t> differ by &gt;= 5%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065" y="1671918"/>
            <a:ext cx="889089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Framework: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sz="2000" b="1" dirty="0" smtClean="0">
                <a:latin typeface="Courier"/>
                <a:cs typeface="Courier"/>
              </a:rPr>
              <a:t>	In-house</a:t>
            </a:r>
            <a:r>
              <a:rPr lang="en-US" sz="2000" b="1" dirty="0">
                <a:latin typeface="Courier"/>
                <a:cs typeface="Courier"/>
              </a:rPr>
              <a:t>-</a:t>
            </a:r>
            <a:r>
              <a:rPr lang="en-US" sz="2000" b="1" dirty="0" err="1" smtClean="0">
                <a:latin typeface="Courier"/>
                <a:cs typeface="Courier"/>
              </a:rPr>
              <a:t>eQTL</a:t>
            </a:r>
            <a:r>
              <a:rPr lang="en-US" sz="2000" b="1" dirty="0" smtClean="0">
                <a:latin typeface="Courier"/>
                <a:cs typeface="Courier"/>
              </a:rPr>
              <a:t>   SNV   </a:t>
            </a:r>
            <a:r>
              <a:rPr lang="en-US" sz="2000" b="1" dirty="0">
                <a:latin typeface="Courier"/>
                <a:cs typeface="Courier"/>
              </a:rPr>
              <a:t>Gene   beta   t-stat </a:t>
            </a:r>
            <a:r>
              <a:rPr lang="en-US" sz="2000" b="1" dirty="0" smtClean="0">
                <a:latin typeface="Courier"/>
                <a:cs typeface="Courier"/>
              </a:rPr>
              <a:t>  </a:t>
            </a:r>
            <a:r>
              <a:rPr lang="en-US" sz="2000" b="1" dirty="0">
                <a:latin typeface="Courier"/>
                <a:cs typeface="Courier"/>
              </a:rPr>
              <a:t>p-value</a:t>
            </a:r>
          </a:p>
          <a:p>
            <a:r>
              <a:rPr lang="en-US" sz="2000" b="1" dirty="0" smtClean="0">
                <a:latin typeface="Courier"/>
                <a:cs typeface="Courier"/>
              </a:rPr>
              <a:t>	</a:t>
            </a:r>
            <a:r>
              <a:rPr lang="en-US" sz="2000" b="1" dirty="0" err="1" smtClean="0">
                <a:latin typeface="Courier"/>
                <a:cs typeface="Courier"/>
              </a:rPr>
              <a:t>GTEx-</a:t>
            </a:r>
            <a:r>
              <a:rPr lang="en-US" sz="2000" b="1" dirty="0" err="1">
                <a:latin typeface="Courier"/>
                <a:cs typeface="Courier"/>
              </a:rPr>
              <a:t>eQTL</a:t>
            </a:r>
            <a:r>
              <a:rPr lang="en-US" sz="2000" b="1" dirty="0" smtClean="0">
                <a:latin typeface="Courier"/>
                <a:cs typeface="Courier"/>
              </a:rPr>
              <a:t>       SNV   </a:t>
            </a:r>
            <a:r>
              <a:rPr lang="en-US" sz="2000" b="1" dirty="0">
                <a:latin typeface="Courier"/>
                <a:cs typeface="Courier"/>
              </a:rPr>
              <a:t>Gene   beta   t-stat   p-value</a:t>
            </a:r>
          </a:p>
        </p:txBody>
      </p:sp>
    </p:spTree>
    <p:extLst>
      <p:ext uri="{BB962C8B-B14F-4D97-AF65-F5344CB8AC3E}">
        <p14:creationId xmlns:p14="http://schemas.microsoft.com/office/powerpoint/2010/main" val="162877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__vs___abs_beta_prcntg_diff_con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" y="1621519"/>
            <a:ext cx="4572000" cy="4572000"/>
          </a:xfrm>
          <a:prstGeom prst="rect">
            <a:avLst/>
          </a:prstGeom>
        </p:spPr>
      </p:pic>
      <p:pic>
        <p:nvPicPr>
          <p:cNvPr id="3" name="Picture 2" descr="abs_beta___vs___abs_beta_prcntg_diff_con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08" y="1621519"/>
            <a:ext cx="4572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7644" y="340173"/>
            <a:ext cx="6976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Are </a:t>
            </a:r>
            <a:r>
              <a:rPr lang="en-US" sz="2400" b="1" u="sng" dirty="0" smtClean="0"/>
              <a:t>extreme</a:t>
            </a:r>
            <a:r>
              <a:rPr lang="en-US" sz="2400" dirty="0" smtClean="0"/>
              <a:t> beta values associated with disparities?</a:t>
            </a:r>
          </a:p>
          <a:p>
            <a:pPr algn="ctr"/>
            <a:r>
              <a:rPr lang="en-US" sz="2400" dirty="0" smtClean="0"/>
              <a:t>(considering </a:t>
            </a:r>
            <a:r>
              <a:rPr lang="en-US" sz="2400" dirty="0"/>
              <a:t>“true</a:t>
            </a:r>
            <a:r>
              <a:rPr lang="en-US" sz="2400" dirty="0" smtClean="0"/>
              <a:t>” beta values)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3645" y="5993139"/>
            <a:ext cx="1049927" cy="138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53200" y="5993139"/>
            <a:ext cx="1049927" cy="138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4545" y="3034038"/>
            <a:ext cx="126455" cy="1537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4320" y="3034038"/>
            <a:ext cx="126455" cy="1537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__vs___abs_t_stat_prcntg_diff_con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587"/>
            <a:ext cx="4572000" cy="4572000"/>
          </a:xfrm>
          <a:prstGeom prst="rect">
            <a:avLst/>
          </a:prstGeom>
        </p:spPr>
      </p:pic>
      <p:pic>
        <p:nvPicPr>
          <p:cNvPr id="3" name="Picture 2" descr="abs_beta___vs___abs_t_stat_prcntg_diff_con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97587"/>
            <a:ext cx="4572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7644" y="340173"/>
            <a:ext cx="6976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Are </a:t>
            </a:r>
            <a:r>
              <a:rPr lang="en-US" sz="2400" b="1" u="sng" dirty="0" smtClean="0"/>
              <a:t>extreme</a:t>
            </a:r>
            <a:r>
              <a:rPr lang="en-US" sz="2400" dirty="0" smtClean="0"/>
              <a:t> beta values associated with disparities?</a:t>
            </a:r>
          </a:p>
          <a:p>
            <a:pPr algn="ctr"/>
            <a:r>
              <a:rPr lang="en-US" sz="2400" dirty="0" smtClean="0"/>
              <a:t>(considering “true” t-statistics)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701418" y="1836640"/>
            <a:ext cx="1564652" cy="85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904350" y="1836640"/>
            <a:ext cx="1202932" cy="851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9552" y="6292181"/>
            <a:ext cx="1049927" cy="138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34002" y="6292181"/>
            <a:ext cx="1049927" cy="138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5310" y="3203733"/>
            <a:ext cx="82432" cy="177333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9289" y="3203733"/>
            <a:ext cx="82432" cy="177333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_beta___abs_t_stat_prcntg_diff___vs___abs_beta_prcntg_diff_con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0" y="248148"/>
            <a:ext cx="6522112" cy="6522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1271" y="27294"/>
            <a:ext cx="6976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Are extreme beta values associated with disparities?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(considering both t-statistics &amp; beta values)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9802" y="6153877"/>
            <a:ext cx="1574698" cy="138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2827" y="2877276"/>
            <a:ext cx="120548" cy="21709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57738" y="3010966"/>
            <a:ext cx="153833" cy="219376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_t_stat_prcntg_diff___abs_beta_prcntg_diff___p_val_prcntg_diff_con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0" y="326294"/>
            <a:ext cx="6421276" cy="6421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2278" y="21225"/>
            <a:ext cx="6436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Which parameter values are ultimately associated </a:t>
            </a:r>
          </a:p>
          <a:p>
            <a:pPr algn="ctr"/>
            <a:r>
              <a:rPr lang="en-US" sz="2400" dirty="0" smtClean="0"/>
              <a:t>with poor p-value reproducibility?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55479" y="2420771"/>
            <a:ext cx="128942" cy="2819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28110" y="6058216"/>
            <a:ext cx="2345490" cy="22526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47027" y="3207476"/>
            <a:ext cx="120548" cy="21709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893" y="72404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Misc</a:t>
            </a:r>
            <a:r>
              <a:rPr lang="en-US" sz="2400" dirty="0" smtClean="0"/>
              <a:t> notes</a:t>
            </a:r>
          </a:p>
          <a:p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b="1" dirty="0" smtClean="0"/>
              <a:t>Take-home message: Control inconsistencies in beta stats (much stronger concordance w/</a:t>
            </a:r>
            <a:r>
              <a:rPr lang="en-US" sz="2400" b="1" dirty="0" err="1" smtClean="0"/>
              <a:t>GTEx</a:t>
            </a:r>
            <a:r>
              <a:rPr lang="en-US" sz="2400" b="1" dirty="0" smtClean="0"/>
              <a:t> likely to follow)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current status w/</a:t>
            </a:r>
            <a:r>
              <a:rPr lang="en-US" sz="2400" dirty="0" err="1"/>
              <a:t>GTEx</a:t>
            </a:r>
            <a:r>
              <a:rPr lang="en-US" sz="2400" dirty="0"/>
              <a:t> </a:t>
            </a:r>
            <a:r>
              <a:rPr lang="en-US" sz="2400" dirty="0" smtClean="0"/>
              <a:t>staff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results reported here were for ~800 </a:t>
            </a:r>
            <a:r>
              <a:rPr lang="en-US" sz="2400" dirty="0" err="1"/>
              <a:t>eQTLs</a:t>
            </a:r>
            <a:r>
              <a:rPr lang="en-US" sz="2400" dirty="0"/>
              <a:t> in </a:t>
            </a:r>
            <a:r>
              <a:rPr lang="en-US" sz="2400" dirty="0" err="1" smtClean="0"/>
              <a:t>brain_cerebellum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GO Analysis: Idea </a:t>
            </a:r>
            <a:r>
              <a:rPr lang="en-US" sz="2400" dirty="0"/>
              <a:t>that outliers have specific </a:t>
            </a:r>
            <a:r>
              <a:rPr lang="en-US" sz="2400" dirty="0" err="1"/>
              <a:t>biol</a:t>
            </a:r>
            <a:r>
              <a:rPr lang="en-US" sz="2400" dirty="0"/>
              <a:t> roles? --&gt; seems not to be the case (tried both standard </a:t>
            </a:r>
            <a:r>
              <a:rPr lang="en-US" sz="2400" dirty="0" smtClean="0"/>
              <a:t>analysis and also tried using the popular ”</a:t>
            </a:r>
            <a:r>
              <a:rPr lang="en-US" sz="2400" smtClean="0"/>
              <a:t>amiGO" </a:t>
            </a:r>
            <a:r>
              <a:rPr lang="en-US" sz="2400" dirty="0"/>
              <a:t>enrichment tool)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149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41</cp:revision>
  <dcterms:created xsi:type="dcterms:W3CDTF">2017-01-13T00:14:15Z</dcterms:created>
  <dcterms:modified xsi:type="dcterms:W3CDTF">2017-01-13T01:11:06Z</dcterms:modified>
</cp:coreProperties>
</file>