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82"/>
  </p:normalViewPr>
  <p:slideViewPr>
    <p:cSldViewPr snapToGrid="0" snapToObjects="1">
      <p:cViewPr varScale="1">
        <p:scale>
          <a:sx n="121" d="100"/>
          <a:sy n="121" d="100"/>
        </p:scale>
        <p:origin x="20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B5E89-5B9F-E041-9BDC-4AF02235DC30}" type="datetimeFigureOut">
              <a:rPr lang="en-US" smtClean="0"/>
              <a:t>1/10/17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4CD1C-8C64-2249-BDAE-1871C5FD3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5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4CD1C-8C64-2249-BDAE-1871C5FD32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81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8CAF-E45B-9F4E-A83C-F6EC87F5607D}" type="datetime1">
              <a:rPr lang="en-US" smtClean="0"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E9-981B-4C45-B8EB-8372170CB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3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A450-B1A9-EF45-B7A6-2EC7419D9DCE}" type="datetime1">
              <a:rPr lang="en-US" smtClean="0"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E9-981B-4C45-B8EB-8372170CB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8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C510-8607-F448-AC22-A9AC492ADF33}" type="datetime1">
              <a:rPr lang="en-US" smtClean="0"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E9-981B-4C45-B8EB-8372170CB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3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E021-3A75-B24A-8C81-B81C9193B7FF}" type="datetime1">
              <a:rPr lang="en-US" smtClean="0"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E9-981B-4C45-B8EB-8372170CB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5718-F2F3-BF4C-B207-0F1676BDB437}" type="datetime1">
              <a:rPr lang="en-US" smtClean="0"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E9-981B-4C45-B8EB-8372170CB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6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708E-A9E7-FF48-96AC-2DFCC95A3C56}" type="datetime1">
              <a:rPr lang="en-US" smtClean="0"/>
              <a:t>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E9-981B-4C45-B8EB-8372170CB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1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E2A2-663F-F44A-ACE7-F729F2C15CB7}" type="datetime1">
              <a:rPr lang="en-US" smtClean="0"/>
              <a:t>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E9-981B-4C45-B8EB-8372170CB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6905-C054-CF48-94EF-2B43A804C932}" type="datetime1">
              <a:rPr lang="en-US" smtClean="0"/>
              <a:t>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E9-981B-4C45-B8EB-8372170CB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2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F15D-C68F-C74E-A0D1-31524D2DF23F}" type="datetime1">
              <a:rPr lang="en-US" smtClean="0"/>
              <a:t>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E9-981B-4C45-B8EB-8372170CB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3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38F7-DC00-644B-BFEA-805BF50FFEB8}" type="datetime1">
              <a:rPr lang="en-US" smtClean="0"/>
              <a:t>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E9-981B-4C45-B8EB-8372170CB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99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6DCD3-079F-F944-801D-F0179AA4CE98}" type="datetime1">
              <a:rPr lang="en-US" smtClean="0"/>
              <a:t>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E9-981B-4C45-B8EB-8372170CB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9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0CA2D-C253-3846-B3C6-A2F7416EE16D}" type="datetime1">
              <a:rPr lang="en-US" smtClean="0"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147E9-981B-4C45-B8EB-8372170CB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55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Variant Calling in ENCODE &amp; Cancer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Lucas Lochovsky</a:t>
            </a:r>
          </a:p>
          <a:p>
            <a:r>
              <a:rPr lang="en-US" dirty="0" smtClean="0"/>
              <a:t>Variation subgroup, </a:t>
            </a:r>
            <a:r>
              <a:rPr lang="en-US" dirty="0" smtClean="0"/>
              <a:t>ENCODE &amp; Cancer </a:t>
            </a:r>
            <a:r>
              <a:rPr lang="en-US" dirty="0" err="1" smtClean="0"/>
              <a:t>subsubgroup</a:t>
            </a:r>
            <a:endParaRPr lang="en-US" dirty="0" smtClean="0"/>
          </a:p>
          <a:p>
            <a:r>
              <a:rPr lang="en-US" dirty="0" smtClean="0"/>
              <a:t>2017-01-11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E9-981B-4C45-B8EB-8372170CB5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79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Liver Cancer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7763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PMID:</a:t>
            </a:r>
            <a:r>
              <a:rPr lang="is-IS" dirty="0" smtClean="0"/>
              <a:t> 23788652 (Genome Res 2013)</a:t>
            </a:r>
          </a:p>
          <a:p>
            <a:r>
              <a:rPr lang="is-IS" dirty="0" smtClean="0"/>
              <a:t>88 samples</a:t>
            </a:r>
            <a:endParaRPr lang="is-IS" dirty="0" smtClean="0"/>
          </a:p>
          <a:p>
            <a:r>
              <a:rPr lang="is-IS" dirty="0" smtClean="0"/>
              <a:t>EBI used their own sample </a:t>
            </a:r>
            <a:r>
              <a:rPr lang="en-US" dirty="0" smtClean="0"/>
              <a:t>IDs</a:t>
            </a:r>
            <a:r>
              <a:rPr lang="is-IS" dirty="0" smtClean="0"/>
              <a:t> that have nothing to do with the original </a:t>
            </a:r>
            <a:r>
              <a:rPr lang="en-US" dirty="0" smtClean="0"/>
              <a:t>IDs</a:t>
            </a:r>
            <a:endParaRPr lang="is-IS" dirty="0" smtClean="0"/>
          </a:p>
          <a:p>
            <a:r>
              <a:rPr lang="is-IS" dirty="0" smtClean="0"/>
              <a:t>Metadata buried in the EBI page for this dataset indicates mappings between sample IDs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E9-981B-4C45-B8EB-8372170CB561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531346"/>
              </p:ext>
            </p:extLst>
          </p:nvPr>
        </p:nvGraphicFramePr>
        <p:xfrm>
          <a:off x="838200" y="3846064"/>
          <a:ext cx="6280150" cy="2692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7313"/>
                <a:gridCol w="2442101"/>
                <a:gridCol w="2430736"/>
              </a:tblGrid>
              <a:tr h="3454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</a:rPr>
                        <a:t>Original sample </a:t>
                      </a:r>
                      <a:r>
                        <a:rPr lang="en-US" sz="2000" b="1" u="none" strike="noStrike" dirty="0">
                          <a:effectLst/>
                        </a:rPr>
                        <a:t>ID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794" marR="10794" marT="10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</a:rPr>
                        <a:t>EBI sample </a:t>
                      </a:r>
                      <a:r>
                        <a:rPr lang="en-US" sz="2000" b="1" u="none" strike="noStrike" dirty="0">
                          <a:effectLst/>
                        </a:rPr>
                        <a:t>accession 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794" marR="10794" marT="10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</a:rPr>
                        <a:t>EBI sample </a:t>
                      </a:r>
                      <a:r>
                        <a:rPr lang="en-US" sz="2000" b="1" u="none" strike="noStrike" dirty="0">
                          <a:effectLst/>
                        </a:rPr>
                        <a:t>accession 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794" marR="10794" marT="10794" marB="0" anchor="b"/>
                </a:tc>
              </a:tr>
              <a:tr h="345409">
                <a:tc>
                  <a:txBody>
                    <a:bodyPr/>
                    <a:lstStyle/>
                    <a:p>
                      <a:pPr algn="l" fontAlgn="b"/>
                      <a:r>
                        <a:rPr lang="is-IS" sz="2000" u="none" strike="noStrike">
                          <a:effectLst/>
                        </a:rPr>
                        <a:t>105N</a:t>
                      </a:r>
                      <a:endParaRPr lang="is-IS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794" marR="10794" marT="10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>
                          <a:effectLst/>
                        </a:rPr>
                        <a:t>ERS090406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794" marR="10794" marT="10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>
                          <a:effectLst/>
                        </a:rPr>
                        <a:t>SAMEA1324379</a:t>
                      </a:r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794" marR="10794" marT="10794" marB="0" anchor="b"/>
                </a:tc>
              </a:tr>
              <a:tr h="345409">
                <a:tc>
                  <a:txBody>
                    <a:bodyPr/>
                    <a:lstStyle/>
                    <a:p>
                      <a:pPr algn="l" fontAlgn="b"/>
                      <a:r>
                        <a:rPr lang="is-IS" sz="2000" u="none" strike="noStrike">
                          <a:effectLst/>
                        </a:rPr>
                        <a:t>105T</a:t>
                      </a:r>
                      <a:endParaRPr lang="is-IS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794" marR="10794" marT="10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>
                          <a:effectLst/>
                        </a:rPr>
                        <a:t>ERS090407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794" marR="10794" marT="10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2000" u="none" strike="noStrike">
                          <a:effectLst/>
                        </a:rPr>
                        <a:t>SAMEA1324439</a:t>
                      </a:r>
                      <a:endParaRPr lang="is-IS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794" marR="10794" marT="10794" marB="0" anchor="b"/>
                </a:tc>
              </a:tr>
              <a:tr h="345409">
                <a:tc>
                  <a:txBody>
                    <a:bodyPr/>
                    <a:lstStyle/>
                    <a:p>
                      <a:pPr algn="l" fontAlgn="b"/>
                      <a:r>
                        <a:rPr lang="is-IS" sz="2000" u="none" strike="noStrike">
                          <a:effectLst/>
                        </a:rPr>
                        <a:t>106N</a:t>
                      </a:r>
                      <a:endParaRPr lang="is-IS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794" marR="10794" marT="10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>
                          <a:effectLst/>
                        </a:rPr>
                        <a:t>ERS090408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794" marR="10794" marT="10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2000" u="none" strike="noStrike">
                          <a:effectLst/>
                        </a:rPr>
                        <a:t>SAMEA1324421</a:t>
                      </a:r>
                      <a:endParaRPr lang="is-IS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794" marR="10794" marT="10794" marB="0" anchor="b"/>
                </a:tc>
              </a:tr>
              <a:tr h="345409">
                <a:tc>
                  <a:txBody>
                    <a:bodyPr/>
                    <a:lstStyle/>
                    <a:p>
                      <a:pPr algn="l" fontAlgn="b"/>
                      <a:r>
                        <a:rPr lang="is-IS" sz="2000" u="none" strike="noStrike">
                          <a:effectLst/>
                        </a:rPr>
                        <a:t>106T</a:t>
                      </a:r>
                      <a:endParaRPr lang="is-IS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794" marR="10794" marT="10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>
                          <a:effectLst/>
                        </a:rPr>
                        <a:t>ERS090409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794" marR="10794" marT="10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2000" u="none" strike="noStrike">
                          <a:effectLst/>
                        </a:rPr>
                        <a:t>SAMEA1324503</a:t>
                      </a:r>
                      <a:endParaRPr lang="is-IS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794" marR="10794" marT="10794" marB="0" anchor="b"/>
                </a:tc>
              </a:tr>
              <a:tr h="345409">
                <a:tc>
                  <a:txBody>
                    <a:bodyPr/>
                    <a:lstStyle/>
                    <a:p>
                      <a:pPr algn="l" fontAlgn="b"/>
                      <a:r>
                        <a:rPr lang="is-IS" sz="2000" u="none" strike="noStrike">
                          <a:effectLst/>
                        </a:rPr>
                        <a:t>108N</a:t>
                      </a:r>
                      <a:endParaRPr lang="is-IS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794" marR="10794" marT="10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>
                          <a:effectLst/>
                        </a:rPr>
                        <a:t>ERS090410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794" marR="10794" marT="10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2000" u="none" strike="noStrike">
                          <a:effectLst/>
                        </a:rPr>
                        <a:t>SAMEA1324504</a:t>
                      </a:r>
                      <a:endParaRPr lang="is-IS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794" marR="10794" marT="10794" marB="0" anchor="b"/>
                </a:tc>
              </a:tr>
              <a:tr h="345409">
                <a:tc>
                  <a:txBody>
                    <a:bodyPr/>
                    <a:lstStyle/>
                    <a:p>
                      <a:pPr algn="l" fontAlgn="b"/>
                      <a:r>
                        <a:rPr lang="is-IS" sz="2000" u="none" strike="noStrike">
                          <a:effectLst/>
                        </a:rPr>
                        <a:t>108T</a:t>
                      </a:r>
                      <a:endParaRPr lang="is-IS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794" marR="10794" marT="10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>
                          <a:effectLst/>
                        </a:rPr>
                        <a:t>ERS090411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794" marR="10794" marT="107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2000" u="none" strike="noStrike" dirty="0">
                          <a:effectLst/>
                        </a:rPr>
                        <a:t>SAMEA1324481</a:t>
                      </a:r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794" marR="10794" marT="10794" marB="0" anchor="b"/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718652" y="6371548"/>
            <a:ext cx="249625" cy="568673"/>
            <a:chOff x="8334703" y="4698124"/>
            <a:chExt cx="249625" cy="568673"/>
          </a:xfrm>
        </p:grpSpPr>
        <p:sp>
          <p:nvSpPr>
            <p:cNvPr id="6" name="TextBox 5"/>
            <p:cNvSpPr txBox="1"/>
            <p:nvPr/>
          </p:nvSpPr>
          <p:spPr>
            <a:xfrm>
              <a:off x="8334703" y="4698124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336696" y="4797616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.</a:t>
              </a:r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341954" y="4897465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.</a:t>
              </a:r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84028" y="6355560"/>
            <a:ext cx="249625" cy="568673"/>
            <a:chOff x="8334703" y="4698124"/>
            <a:chExt cx="249625" cy="568673"/>
          </a:xfrm>
        </p:grpSpPr>
        <p:sp>
          <p:nvSpPr>
            <p:cNvPr id="12" name="TextBox 11"/>
            <p:cNvSpPr txBox="1"/>
            <p:nvPr/>
          </p:nvSpPr>
          <p:spPr>
            <a:xfrm>
              <a:off x="8334703" y="4698124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336696" y="4797616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.</a:t>
              </a:r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341954" y="4897465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.</a:t>
              </a:r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15001" y="6355381"/>
            <a:ext cx="249625" cy="568673"/>
            <a:chOff x="8334703" y="4698124"/>
            <a:chExt cx="249625" cy="568673"/>
          </a:xfrm>
        </p:grpSpPr>
        <p:sp>
          <p:nvSpPr>
            <p:cNvPr id="16" name="TextBox 15"/>
            <p:cNvSpPr txBox="1"/>
            <p:nvPr/>
          </p:nvSpPr>
          <p:spPr>
            <a:xfrm>
              <a:off x="8334703" y="4698124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36696" y="4797616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.</a:t>
              </a:r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341954" y="4897465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.</a:t>
              </a:r>
              <a:endParaRPr lang="en-US"/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7231117" y="4645572"/>
            <a:ext cx="304800" cy="105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535917" y="4666593"/>
            <a:ext cx="10511" cy="14103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7231117" y="6053959"/>
            <a:ext cx="315311" cy="177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7231117" y="5371789"/>
            <a:ext cx="30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546428" y="5371789"/>
            <a:ext cx="977462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534401" y="5048623"/>
            <a:ext cx="2831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Pick out the correct </a:t>
            </a:r>
            <a:r>
              <a:rPr lang="en-US" dirty="0" err="1" smtClean="0"/>
              <a:t>normals</a:t>
            </a:r>
            <a:endParaRPr lang="en-US" dirty="0" smtClean="0"/>
          </a:p>
          <a:p>
            <a:r>
              <a:rPr lang="en-US" dirty="0" smtClean="0"/>
              <a:t>for germline variant calling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766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Liver Cancer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sample ID mismatch, the somatic variant calls are also wrong</a:t>
            </a:r>
          </a:p>
          <a:p>
            <a:r>
              <a:rPr lang="en-US" dirty="0" smtClean="0"/>
              <a:t>However, the full somatic variant </a:t>
            </a:r>
            <a:r>
              <a:rPr lang="en-US" dirty="0" err="1" smtClean="0"/>
              <a:t>callset</a:t>
            </a:r>
            <a:r>
              <a:rPr lang="en-US" dirty="0" smtClean="0"/>
              <a:t> is available through Ingenuity Variant Analysis website</a:t>
            </a:r>
          </a:p>
          <a:p>
            <a:pPr lvl="1"/>
            <a:r>
              <a:rPr lang="en-US" dirty="0" smtClean="0"/>
              <a:t>But only for analyses within their proprietary system</a:t>
            </a:r>
          </a:p>
          <a:p>
            <a:r>
              <a:rPr lang="en-US" dirty="0" smtClean="0"/>
              <a:t>Contacted authors for a downloadable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E9-981B-4C45-B8EB-8372170CB5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22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TCGA Breast Cancer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WGS BAMs available from GDC as of Oct 2016</a:t>
            </a:r>
          </a:p>
          <a:p>
            <a:r>
              <a:rPr lang="is-IS" dirty="0" smtClean="0"/>
              <a:t>Somatic variant calls COMPLETE (via MuTect)</a:t>
            </a:r>
          </a:p>
          <a:p>
            <a:r>
              <a:rPr lang="is-IS" dirty="0" smtClean="0"/>
              <a:t>116 samples</a:t>
            </a:r>
          </a:p>
          <a:p>
            <a:r>
              <a:rPr lang="is-IS" dirty="0" smtClean="0"/>
              <a:t>﻿1,541,650 variants total (after QC)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E9-981B-4C45-B8EB-8372170CB561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243151"/>
              </p:ext>
            </p:extLst>
          </p:nvPr>
        </p:nvGraphicFramePr>
        <p:xfrm>
          <a:off x="6144612" y="2822414"/>
          <a:ext cx="5934172" cy="3126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086"/>
                <a:gridCol w="2967086"/>
              </a:tblGrid>
              <a:tr h="790358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Region</a:t>
                      </a:r>
                      <a:endParaRPr lang="en-US" sz="2200" dirty="0"/>
                    </a:p>
                  </a:txBody>
                  <a:tcPr marL="112908" marR="112908" marT="56454" marB="5645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/>
                        <a:t>Avg</a:t>
                      </a:r>
                      <a:r>
                        <a:rPr lang="en-US" sz="2200" dirty="0" smtClean="0"/>
                        <a:t> intersecting variants per sample</a:t>
                      </a:r>
                    </a:p>
                  </a:txBody>
                  <a:tcPr marL="112908" marR="112908" marT="56454" marB="56454"/>
                </a:tc>
              </a:tr>
              <a:tr h="46721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CDS</a:t>
                      </a:r>
                      <a:endParaRPr lang="en-US" sz="2200" dirty="0"/>
                    </a:p>
                  </a:txBody>
                  <a:tcPr marL="112908" marR="112908" marT="56454" marB="56454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142</a:t>
                      </a:r>
                      <a:endParaRPr lang="en-US" sz="2200" dirty="0"/>
                    </a:p>
                  </a:txBody>
                  <a:tcPr marL="112908" marR="112908" marT="56454" marB="56454"/>
                </a:tc>
              </a:tr>
              <a:tr h="46721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Introns</a:t>
                      </a:r>
                      <a:endParaRPr lang="en-US" sz="2200" dirty="0"/>
                    </a:p>
                  </a:txBody>
                  <a:tcPr marL="112908" marR="112908" marT="56454" marB="56454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5108</a:t>
                      </a:r>
                      <a:endParaRPr lang="en-US" sz="2200" dirty="0"/>
                    </a:p>
                  </a:txBody>
                  <a:tcPr marL="112908" marR="112908" marT="56454" marB="56454"/>
                </a:tc>
              </a:tr>
              <a:tr h="46721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Promoters</a:t>
                      </a:r>
                      <a:endParaRPr lang="en-US" sz="2200" dirty="0"/>
                    </a:p>
                  </a:txBody>
                  <a:tcPr marL="112908" marR="112908" marT="56454" marB="56454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164</a:t>
                      </a:r>
                      <a:endParaRPr lang="en-US" sz="2200" dirty="0"/>
                    </a:p>
                  </a:txBody>
                  <a:tcPr marL="112908" marR="112908" marT="56454" marB="56454"/>
                </a:tc>
              </a:tr>
              <a:tr h="46721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UTR</a:t>
                      </a:r>
                      <a:endParaRPr lang="en-US" sz="2200" dirty="0"/>
                    </a:p>
                  </a:txBody>
                  <a:tcPr marL="112908" marR="112908" marT="56454" marB="56454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273</a:t>
                      </a:r>
                      <a:endParaRPr lang="en-US" sz="2200" dirty="0"/>
                    </a:p>
                  </a:txBody>
                  <a:tcPr marL="112908" marR="112908" marT="56454" marB="56454"/>
                </a:tc>
              </a:tr>
              <a:tr h="467217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TOTAL</a:t>
                      </a:r>
                      <a:endParaRPr lang="en-US" sz="2200" b="1" dirty="0"/>
                    </a:p>
                  </a:txBody>
                  <a:tcPr marL="112908" marR="112908" marT="56454" marB="56454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13,290</a:t>
                      </a:r>
                      <a:endParaRPr lang="en-US" sz="2200" b="1" dirty="0"/>
                    </a:p>
                  </a:txBody>
                  <a:tcPr marL="112908" marR="112908" marT="56454" marB="5645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15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TCGA Lung Cancer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WGS BAMs available from GDC as of Oct 2016</a:t>
            </a:r>
          </a:p>
          <a:p>
            <a:r>
              <a:rPr lang="is-IS" dirty="0" smtClean="0"/>
              <a:t>Somatic variant calls COMPLETE (via MuTect)</a:t>
            </a:r>
          </a:p>
          <a:p>
            <a:r>
              <a:rPr lang="is-IS" dirty="0" smtClean="0"/>
              <a:t>197 samples</a:t>
            </a:r>
          </a:p>
          <a:p>
            <a:r>
              <a:rPr lang="is-IS" dirty="0" smtClean="0"/>
              <a:t>45,148,976 variants total (after QC)</a:t>
            </a:r>
          </a:p>
          <a:p>
            <a:r>
              <a:rPr lang="is-IS" dirty="0" smtClean="0"/>
              <a:t>Late breaking technical issues with the intersection calculations means breakdown </a:t>
            </a:r>
            <a:r>
              <a:rPr lang="is-IS" smtClean="0"/>
              <a:t>by region is not available at the moment</a:t>
            </a:r>
            <a:endParaRPr lang="is-I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E9-981B-4C45-B8EB-8372170CB5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45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244</Words>
  <Application>Microsoft Macintosh PowerPoint</Application>
  <PresentationFormat>Widescreen</PresentationFormat>
  <Paragraphs>75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Variant Calling in ENCODE &amp; Cancer</vt:lpstr>
      <vt:lpstr>Chinese Liver Cancer Data</vt:lpstr>
      <vt:lpstr>Chinese Liver Cancer Data</vt:lpstr>
      <vt:lpstr>TCGA Breast Cancer Data</vt:lpstr>
      <vt:lpstr>TCGA Lung Cancer Data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Variant Calling in ENCODE &amp; Cancer</dc:title>
  <dc:creator>Lucas Lochovsky</dc:creator>
  <cp:lastModifiedBy>Lucas Lochovsky</cp:lastModifiedBy>
  <cp:revision>45</cp:revision>
  <dcterms:created xsi:type="dcterms:W3CDTF">2017-01-10T15:40:08Z</dcterms:created>
  <dcterms:modified xsi:type="dcterms:W3CDTF">2017-01-11T22:48:24Z</dcterms:modified>
</cp:coreProperties>
</file>