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7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0AE91A-099B-4D91-8D1D-5E65D809A299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D777B3-51FD-475E-A20D-81DFCD642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935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D777B3-51FD-475E-A20D-81DFCD642BD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07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A8E9-0875-4941-81B6-A9ADCB30714C}" type="datetime1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957C-A3E3-41B4-B889-CEC85ABF7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083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D7740-D05D-4D5C-AD72-D3632F738642}" type="datetime1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957C-A3E3-41B4-B889-CEC85ABF7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125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44EA7-3727-4DFF-9054-6DBC7C6AEE0D}" type="datetime1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957C-A3E3-41B4-B889-CEC85ABF7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33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435B0-886C-42E1-825A-8151D7423AF5}" type="datetime1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957C-A3E3-41B4-B889-CEC85ABF7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36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6661-9E73-4560-AB98-DD96058831C1}" type="datetime1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957C-A3E3-41B4-B889-CEC85ABF7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31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CBD3D-D238-407E-94BC-029BC3C33CBF}" type="datetime1">
              <a:rPr lang="en-US" smtClean="0"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957C-A3E3-41B4-B889-CEC85ABF7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660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4EE3A-5EFC-4403-85BD-91972F95B389}" type="datetime1">
              <a:rPr lang="en-US" smtClean="0"/>
              <a:t>1/11/2017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957C-A3E3-41B4-B889-CEC85ABF7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1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167-3482-4081-A71C-69243718272D}" type="datetime1">
              <a:rPr lang="en-US" smtClean="0"/>
              <a:t>1/11/2017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957C-A3E3-41B4-B889-CEC85ABF7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028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A4B2-151C-45EC-A5BD-2329D1C64CD1}" type="datetime1">
              <a:rPr lang="en-US" smtClean="0"/>
              <a:t>1/11/2017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957C-A3E3-41B4-B889-CEC85ABF7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63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4254-947E-4980-8BE9-542A3BCC2E6C}" type="datetime1">
              <a:rPr lang="en-US" smtClean="0"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957C-A3E3-41B4-B889-CEC85ABF7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726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CF601-02A0-496C-B3BD-EB5B078C5A7B}" type="datetime1">
              <a:rPr lang="en-US" smtClean="0"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957C-A3E3-41B4-B889-CEC85ABF7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760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0E83F-11D0-4803-9495-00A2D5FD421A}" type="datetime1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7957C-A3E3-41B4-B889-CEC85ABF7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758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pubmed/2463261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65163"/>
            <a:ext cx="9144000" cy="2387600"/>
          </a:xfrm>
        </p:spPr>
        <p:txBody>
          <a:bodyPr/>
          <a:lstStyle/>
          <a:p>
            <a:r>
              <a:rPr lang="en-US" dirty="0" smtClean="0"/>
              <a:t>Synergy6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052763"/>
            <a:ext cx="9144000" cy="1655762"/>
          </a:xfrm>
        </p:spPr>
        <p:txBody>
          <a:bodyPr/>
          <a:lstStyle/>
          <a:p>
            <a:r>
              <a:rPr lang="en-US" dirty="0" smtClean="0"/>
              <a:t>Case Study in Co-Mutation</a:t>
            </a:r>
          </a:p>
          <a:p>
            <a:r>
              <a:rPr lang="en-US" dirty="0" smtClean="0"/>
              <a:t>By Will Meyerson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957C-A3E3-41B4-B889-CEC85ABF7C08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78372" y="1072055"/>
            <a:ext cx="5297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Cover art supplied by an anonymous lab member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313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863684"/>
              </p:ext>
            </p:extLst>
          </p:nvPr>
        </p:nvGraphicFramePr>
        <p:xfrm>
          <a:off x="222068" y="431072"/>
          <a:ext cx="5383150" cy="60556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7102"/>
                <a:gridCol w="1139961"/>
                <a:gridCol w="880878"/>
                <a:gridCol w="777247"/>
                <a:gridCol w="2017962"/>
              </a:tblGrid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Rank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Subtype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Gene1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Gene2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P-Value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Uterus-</a:t>
                      </a:r>
                      <a:r>
                        <a:rPr lang="en-US" sz="1100" dirty="0" err="1" smtClean="0">
                          <a:effectLst/>
                        </a:rPr>
                        <a:t>AdenoCA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PIK3CA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TP53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5.17824078248134e-17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Uterus-</a:t>
                      </a:r>
                      <a:r>
                        <a:rPr lang="en-US" sz="1100" dirty="0" err="1">
                          <a:effectLst/>
                        </a:rPr>
                        <a:t>AdenoCA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PPP2R1A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TP53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7.48440000000002e-11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CNS-GBM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EGFR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FLG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7.44065088000002e-10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B050"/>
                          </a:solidFill>
                          <a:effectLst/>
                        </a:rPr>
                        <a:t>Head-SCC</a:t>
                      </a:r>
                      <a:endParaRPr lang="en-US" sz="11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FAT4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TP53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B050"/>
                          </a:solidFill>
                          <a:effectLst/>
                        </a:rPr>
                        <a:t>8.64000000000002e-10</a:t>
                      </a:r>
                      <a:endParaRPr lang="en-US" sz="11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Lung-SCC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TMEM132D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TP53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1.6510170774503e-09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Lung-SCC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SCN10A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UNC13C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1.65528e-09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Head-SCC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CDKN2A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TP53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3.00720000000001e-09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Head-SCC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FAT1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TP53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3.24e-09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Lung-SCC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PTPRB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TP53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3.24197419680002e-09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CNS-Medullo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DDX3X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PRKAR1A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3.36e-09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Lung-SCC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RELN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TP53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4.07674269689589e-09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Uterus-</a:t>
                      </a:r>
                      <a:r>
                        <a:rPr lang="en-US" sz="1100" dirty="0" err="1">
                          <a:effectLst/>
                        </a:rPr>
                        <a:t>AdenoCA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PIK3CA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XIRP2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5.04051200000001e-09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Lung-SCC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TP53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ZNF804B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5.4337753621832e-09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Lung-SCC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TBX18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TP53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5.64323760000002e-09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Lung-SCC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C1GALT1C1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TNPO2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7e-09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Lung-SCC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TP53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ZNF536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7.53999868826049e-09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Lung-SCC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ACAN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COL6A6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8.00000000000001e-09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Uterus-AdenoCA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CHD4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TP53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8.64000000000001e-09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Bladder-TCC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FLG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TMEM132C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9.26100000000001e-09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Lung-SCC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SCN10A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TP53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9.68092563110405e-09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Lung-SCC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STAB2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TP53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1.25319234281473e-08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Lung-SCC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ADAMTS16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UNC13C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1.3934592e-08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Head-SCC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GRM3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PIK3CA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1.4e-08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Uterus-AdenoCA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TP53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XIRP2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1.503792e-08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Lung-AdenoCA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ASXL3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TMEM132C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1.60085566278444e-08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Lung-SCC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TP53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VPS13B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1.94424750000001e-08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Head-SCC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MUC19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NAV3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2e-08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Lung-SCC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PRKCG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ROS1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2.352e-08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Lung-SCC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RGS3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THBS2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2.4e-08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Lung-SCC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TP53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WBSCR17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2.62576110720001e-08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Lung-SCC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ZAN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ZNF606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2.7e-08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35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Lung-</a:t>
                      </a:r>
                      <a:r>
                        <a:rPr lang="en-US" sz="1100" dirty="0" err="1">
                          <a:effectLst/>
                        </a:rPr>
                        <a:t>AdenoCA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AHNAK2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FAT3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2.70714197239201e-08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6096000" y="431069"/>
          <a:ext cx="5360126" cy="62481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1554"/>
                <a:gridCol w="1238208"/>
                <a:gridCol w="877112"/>
                <a:gridCol w="836886"/>
                <a:gridCol w="1946366"/>
              </a:tblGrid>
              <a:tr h="18125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Rank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Subtype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Gene1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Gene2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P-Value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410" marR="50410" marT="0" marB="0"/>
                </a:tc>
              </a:tr>
              <a:tr h="1894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101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Lung-SCC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RIMS1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SPHKAP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2.71514880000001e-08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1894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CNS-Medullo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DDX3X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PTCH1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3.0324e-08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1894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Lung-SCC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TP53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ZNF99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3.30224859560962e-08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1894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Lung-SCC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TMX4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TOX2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3.6e-08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1894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Lymph-CLL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ATM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OTOGL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3.6e-08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1894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Head-SCC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FLG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TP53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3.81749565600002e-08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1894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Lung-AdenoCA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ASTN1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XIRP2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3.82695048806402e-08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1894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Lung-SCC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SCN10A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SLC4A10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3.90600000000001e-08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1894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Lung-SCC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ADAM2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UNC13C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3.97800000000001e-08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1894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Lung-AdenoCA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DYNC1I1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MYH13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4e-08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1894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Lung-SCC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TMEM132D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ZAN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4.10400000000001e-08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1894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Lung-SCC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C1GALT1C1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SSFA2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4.2e-08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1894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127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Lung-SCC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TP53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ZNF208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4.22959200000001e-08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1894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Head-SCC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COL6A3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PKHD1L1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4.64400000000001e-08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1894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Lung-SCC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ABCB11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TRPA1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4.8e-08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1894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Head-SCC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PIK3CA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SPATA31D1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4.81650000000001e-08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1894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Lung-SCC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TIAM2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ZSWIM5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5.2e-08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1894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Lung-SCC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TMCC1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ZSCAN5D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5.4e-08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1894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140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Uterus-AdenoCA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ARHGAP35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FBXW7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5.4e-08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1894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141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Lung-SCC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TP53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ZBBX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5.47699707443203e-08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1894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142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Lung-SCC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TBC1D23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ZNF208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5.5e-08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1894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145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Lung-SCC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PREX1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SPEG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5.76576000000002e-08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1894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Lung-SCC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TP53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TRDN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6.34719888000002e-08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1894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Lung-SCC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PTPRB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SLC4A10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6.73200000000001e-08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1894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Head-SCC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KNDC1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MAP1A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6.80000000000001e-08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1894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Lung-SCC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RPTN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ZNF804B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7.02000000000001e-08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1894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Lung-SCC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TNN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TSHZ3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7.09800000000001e-08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1894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Lung-SCC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ADAD1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OTOF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7.2e-08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1894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161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Lung-SCC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TENM4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VPS13B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7.42785120000002e-08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1894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162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Lung-SCC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PREX1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TP53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7.43290747920003e-08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1894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166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Head-SCC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APBA1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TP53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8e-08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</a:tbl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203708" y="6486770"/>
            <a:ext cx="2743200" cy="365125"/>
          </a:xfrm>
        </p:spPr>
        <p:txBody>
          <a:bodyPr/>
          <a:lstStyle/>
          <a:p>
            <a:fld id="{F447F7AE-70C8-48B7-A00A-8E09B286B52E}" type="slidenum">
              <a:rPr lang="en-US" smtClean="0"/>
              <a:t>2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052121" y="61737"/>
            <a:ext cx="7106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My list of 63 BH-significant triples after removing confounding genes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849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Extent of co-mutation of TP53 &amp; FAT4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 56 PCAWG patients with Head-SCC, each of 5 of the patients with a mutation in FAT4 are one of the 21 patients with a mutation in TP53. Given the mutational load of the involved patients and genes, the p-value for this association is 8.64*10^-10.</a:t>
            </a:r>
          </a:p>
          <a:p>
            <a:r>
              <a:rPr lang="en-US" dirty="0" smtClean="0"/>
              <a:t>TP53 is of course a famous driver gene. Meanwhile, FAT4 is a cell polarity gene that does not meet PCAWG's rigorous statistical definition of driver gene, although it is a COSMIC cancer variant.</a:t>
            </a:r>
          </a:p>
          <a:p>
            <a:r>
              <a:rPr lang="en-US" dirty="0" smtClean="0"/>
              <a:t> Our analysis finds statistical evidence that TP53 together with FAT4 confers a greater selective advantage than the additive components of each gene alone.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957C-A3E3-41B4-B889-CEC85ABF7C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10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Plausible Explanation for Co-mutation of TP53 and FAT4 in Head-SCC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Head-SCC is divided into HPV+ and HPV- Head-SCC, due to the special etiology, molecular characteristics, and clinical course of HPV+ Head-SCC. </a:t>
            </a:r>
          </a:p>
          <a:p>
            <a:r>
              <a:rPr lang="en-US" dirty="0" smtClean="0"/>
              <a:t>The E6 and E7 proteins of HPV have multiple roles including inhibiting P53 and disturbing cell polarity.</a:t>
            </a:r>
          </a:p>
          <a:p>
            <a:r>
              <a:rPr lang="en-US" dirty="0" smtClean="0"/>
              <a:t>It is thought that both P53-inhibition and cell polarity disruption contribute to the development of Head-SCC.</a:t>
            </a:r>
          </a:p>
          <a:p>
            <a:r>
              <a:rPr lang="en-US" dirty="0" smtClean="0"/>
              <a:t>What HPV- Head-SCC lacks in E6- and E7-induced disruption of P53 and cell-polarity, apparently must be compensated for with mutations in TP53 and cell-polarity genes such as FAT4.</a:t>
            </a:r>
          </a:p>
          <a:p>
            <a:r>
              <a:rPr lang="en-US" dirty="0" smtClean="0"/>
              <a:t>Illustrates general principle that co-mutated genes may define molecular subtypes within histological subtypes.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957C-A3E3-41B4-B889-CEC85ABF7C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60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Whether a molecular-subtype-defining gene causes or is caused by that molecular subtype differs on a case-by-case basis, and generally must be experimentally addressed. This is equally true for driver genes and passenger genes.</a:t>
            </a:r>
          </a:p>
          <a:p>
            <a:r>
              <a:rPr lang="en-US" dirty="0" smtClean="0"/>
              <a:t>However, in the case of FAT4 and HPV- Head-SCC, we have good reason to suspect that FAT4 plays a causative role in the molecular subtype because “Disruption </a:t>
            </a:r>
            <a:r>
              <a:rPr lang="en-US" dirty="0"/>
              <a:t>of apical-basal polarity proteins </a:t>
            </a:r>
            <a:r>
              <a:rPr lang="en-US" dirty="0" smtClean="0"/>
              <a:t>[like FAT4] facilitates </a:t>
            </a:r>
            <a:r>
              <a:rPr lang="en-US" dirty="0"/>
              <a:t>rewiring of oncogene and tumor suppressor signaling pathways to deregulate proliferation, apoptosis, invasion and </a:t>
            </a:r>
            <a:r>
              <a:rPr lang="en-US" dirty="0" smtClean="0"/>
              <a:t>metastasis” and “is a feature of epithelial cancers [like Head-SCC]”</a:t>
            </a:r>
          </a:p>
          <a:p>
            <a:r>
              <a:rPr lang="en-US" u="sng" dirty="0">
                <a:hlinkClick r:id="rId2" tooltip="Oncogene."/>
              </a:rPr>
              <a:t>Oncogene.</a:t>
            </a:r>
            <a:r>
              <a:rPr lang="en-US" dirty="0"/>
              <a:t> 2015 Feb 19;34(8):939-50. </a:t>
            </a:r>
            <a:r>
              <a:rPr lang="en-US" dirty="0" err="1"/>
              <a:t>doi</a:t>
            </a:r>
            <a:r>
              <a:rPr lang="en-US" dirty="0"/>
              <a:t>: 10.1038/onc.2014.59. </a:t>
            </a:r>
            <a:r>
              <a:rPr lang="en-US" dirty="0" err="1"/>
              <a:t>Epub</a:t>
            </a:r>
            <a:r>
              <a:rPr lang="en-US" dirty="0"/>
              <a:t> 2014 Mar 17.</a:t>
            </a:r>
          </a:p>
          <a:p>
            <a:r>
              <a:rPr lang="en-US" b="1" dirty="0"/>
              <a:t>Rewiring cell polarity signaling in cancer.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7957C-A3E3-41B4-B889-CEC85ABF7C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818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1707</TotalTime>
  <Words>700</Words>
  <Application>Microsoft Office PowerPoint</Application>
  <PresentationFormat>Widescreen</PresentationFormat>
  <Paragraphs>350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Synergy6</vt:lpstr>
      <vt:lpstr>PowerPoint Presentation</vt:lpstr>
      <vt:lpstr>Extent of co-mutation of TP53 &amp; FAT4</vt:lpstr>
      <vt:lpstr>Plausible Explanation for Co-mutation of TP53 and FAT4 in Head-SCC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Synergy6</dc:title>
  <dc:creator>Ulysses</dc:creator>
  <cp:lastModifiedBy>Ulysses</cp:lastModifiedBy>
  <cp:revision>6</cp:revision>
  <dcterms:created xsi:type="dcterms:W3CDTF">2017-01-10T21:35:39Z</dcterms:created>
  <dcterms:modified xsi:type="dcterms:W3CDTF">2017-01-12T02:03:25Z</dcterms:modified>
</cp:coreProperties>
</file>