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1" r:id="rId2"/>
    <p:sldId id="257" r:id="rId3"/>
    <p:sldId id="258" r:id="rId4"/>
    <p:sldId id="259" r:id="rId5"/>
    <p:sldId id="260" r:id="rId6"/>
    <p:sldId id="272" r:id="rId7"/>
    <p:sldId id="269" r:id="rId8"/>
    <p:sldId id="273" r:id="rId9"/>
    <p:sldId id="279" r:id="rId10"/>
    <p:sldId id="278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6" autoAdjust="0"/>
    <p:restoredTop sz="94660"/>
  </p:normalViewPr>
  <p:slideViewPr>
    <p:cSldViewPr snapToGrid="0" snapToObjects="1">
      <p:cViewPr>
        <p:scale>
          <a:sx n="65" d="100"/>
          <a:sy n="65" d="100"/>
        </p:scale>
        <p:origin x="-221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0EA86-EEE8-EB46-AA4D-CD9D32785EFE}" type="datetimeFigureOut">
              <a:rPr lang="en-US" smtClean="0"/>
              <a:t>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5C3F1-5D5A-7D4F-834A-9984E446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47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10680-0B18-8E47-B372-BA985BA37F40}" type="datetimeFigureOut">
              <a:rPr lang="en-US" smtClean="0"/>
              <a:t>1/5/17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8B722-9784-364A-A4FE-190426F33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00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D4B3-1B05-0340-8869-08AFC6DC8597}" type="datetime1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EE5-FC0D-AE4F-B423-D7AFFD64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9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3ABB-18F0-694E-8E95-D771BF3CD481}" type="datetime1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EE5-FC0D-AE4F-B423-D7AFFD64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2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599D-7B46-C042-9DF3-71585E719FF1}" type="datetime1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EE5-FC0D-AE4F-B423-D7AFFD64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7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B3BF-6FAD-1741-980F-E5652A23F7A4}" type="datetime1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EE5-FC0D-AE4F-B423-D7AFFD64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0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0D71-05BB-4949-8A35-742DD3FEA805}" type="datetime1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EE5-FC0D-AE4F-B423-D7AFFD64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BD7D-75FF-CF4D-ADD1-98F252076408}" type="datetime1">
              <a:rPr lang="en-US" smtClean="0"/>
              <a:t>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EE5-FC0D-AE4F-B423-D7AFFD64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1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7C22-B946-5440-B582-5F0D9BD83F74}" type="datetime1">
              <a:rPr lang="en-US" smtClean="0"/>
              <a:t>1/5/17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EE5-FC0D-AE4F-B423-D7AFFD64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F84F-407A-2C4D-9AE6-EFB08C0C472B}" type="datetime1">
              <a:rPr lang="en-US" smtClean="0"/>
              <a:t>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EE5-FC0D-AE4F-B423-D7AFFD64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6D81-64D0-AC44-ABB5-C788DD60A6E1}" type="datetime1">
              <a:rPr lang="en-US" smtClean="0"/>
              <a:t>1/5/17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EE5-FC0D-AE4F-B423-D7AFFD64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5A29-70FD-C24D-A9AC-44B1B4256531}" type="datetime1">
              <a:rPr lang="en-US" smtClean="0"/>
              <a:t>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EE5-FC0D-AE4F-B423-D7AFFD64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3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FE4F-28A3-7E43-B62F-BE271BDB9FC2}" type="datetime1">
              <a:rPr lang="en-US" smtClean="0"/>
              <a:t>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EE5-FC0D-AE4F-B423-D7AFFD64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7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CD519-6D7B-6243-A8C2-4492C0BEB986}" type="datetime1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71EE5-FC0D-AE4F-B423-D7AFFD64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9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15561" y="1090017"/>
            <a:ext cx="83712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Investigating links to </a:t>
            </a:r>
            <a:r>
              <a:rPr lang="en-US" sz="2200" dirty="0" err="1" smtClean="0"/>
              <a:t>GTEx</a:t>
            </a:r>
            <a:r>
              <a:rPr lang="en-US" sz="2200" dirty="0" smtClean="0"/>
              <a:t> </a:t>
            </a:r>
            <a:r>
              <a:rPr lang="en-US" sz="2200" dirty="0" err="1" smtClean="0"/>
              <a:t>eQTLs</a:t>
            </a:r>
            <a:r>
              <a:rPr lang="en-US" sz="2200" dirty="0" smtClean="0"/>
              <a:t>. -- </a:t>
            </a:r>
            <a:r>
              <a:rPr lang="en-US" sz="2200" dirty="0" err="1" smtClean="0"/>
              <a:t>ie</a:t>
            </a:r>
            <a:r>
              <a:rPr lang="en-US" sz="2200" dirty="0" smtClean="0"/>
              <a:t>, are there detectable </a:t>
            </a:r>
            <a:r>
              <a:rPr lang="en-US" sz="2200" dirty="0" err="1" smtClean="0"/>
              <a:t>eQTLs</a:t>
            </a:r>
            <a:r>
              <a:rPr lang="en-US" sz="2200" dirty="0" smtClean="0"/>
              <a:t> in </a:t>
            </a:r>
            <a:r>
              <a:rPr lang="en-US" sz="2200" dirty="0" err="1" smtClean="0"/>
              <a:t>GTEx</a:t>
            </a:r>
            <a:r>
              <a:rPr lang="en-US" sz="2200" dirty="0" smtClean="0"/>
              <a:t> Whole Blood samples that actually arise from </a:t>
            </a:r>
            <a:r>
              <a:rPr lang="en-US" sz="2200" dirty="0" err="1" smtClean="0"/>
              <a:t>miRNA-</a:t>
            </a:r>
            <a:r>
              <a:rPr lang="en-US" sz="2200" dirty="0" err="1" smtClean="0"/>
              <a:t>eQTLs</a:t>
            </a:r>
            <a:r>
              <a:rPr lang="en-US" sz="2200" dirty="0" smtClean="0"/>
              <a:t> (available in published Framingham dataset), </a:t>
            </a:r>
            <a:r>
              <a:rPr lang="en-US" sz="2200" dirty="0" smtClean="0"/>
              <a:t>wherein the </a:t>
            </a:r>
            <a:r>
              <a:rPr lang="en-US" sz="2200" dirty="0" smtClean="0"/>
              <a:t>“</a:t>
            </a:r>
            <a:r>
              <a:rPr lang="en-US" sz="2200" dirty="0" err="1" smtClean="0"/>
              <a:t>GTEx</a:t>
            </a:r>
            <a:r>
              <a:rPr lang="en-US" sz="2200" dirty="0" smtClean="0"/>
              <a:t> gene” </a:t>
            </a:r>
            <a:r>
              <a:rPr lang="en-US" sz="2200" dirty="0" smtClean="0"/>
              <a:t>is the target of the associated </a:t>
            </a:r>
            <a:r>
              <a:rPr lang="en-US" sz="2200" dirty="0" err="1" smtClean="0"/>
              <a:t>miRNA</a:t>
            </a:r>
            <a:r>
              <a:rPr lang="en-US" sz="2200" dirty="0" smtClean="0"/>
              <a:t>?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876734" y="4020341"/>
            <a:ext cx="713153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097033" y="3817588"/>
            <a:ext cx="2422769" cy="41414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253338" y="3816137"/>
            <a:ext cx="242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Protein-coding gene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Explosion 1 40"/>
          <p:cNvSpPr/>
          <p:nvPr/>
        </p:nvSpPr>
        <p:spPr>
          <a:xfrm>
            <a:off x="1344474" y="3796876"/>
            <a:ext cx="431019" cy="431019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266322" y="4170660"/>
            <a:ext cx="570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SNV</a:t>
            </a:r>
            <a:endParaRPr lang="en-US" dirty="0"/>
          </a:p>
        </p:txBody>
      </p:sp>
      <p:sp>
        <p:nvSpPr>
          <p:cNvPr id="43" name="Curved Up Arrow 42"/>
          <p:cNvSpPr/>
          <p:nvPr/>
        </p:nvSpPr>
        <p:spPr>
          <a:xfrm>
            <a:off x="1616843" y="4485350"/>
            <a:ext cx="4397470" cy="550656"/>
          </a:xfrm>
          <a:prstGeom prst="curvedUpArrow">
            <a:avLst>
              <a:gd name="adj1" fmla="val 0"/>
              <a:gd name="adj2" fmla="val 4908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09003" y="3830299"/>
            <a:ext cx="800047" cy="41414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186584" y="3835675"/>
            <a:ext cx="92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miRNA</a:t>
            </a:r>
            <a:endParaRPr lang="en-US" b="1" dirty="0"/>
          </a:p>
        </p:txBody>
      </p:sp>
      <p:sp>
        <p:nvSpPr>
          <p:cNvPr id="46" name="Curved Up Arrow 45"/>
          <p:cNvSpPr/>
          <p:nvPr/>
        </p:nvSpPr>
        <p:spPr>
          <a:xfrm flipV="1">
            <a:off x="1558229" y="3405058"/>
            <a:ext cx="2084733" cy="412529"/>
          </a:xfrm>
          <a:prstGeom prst="curvedUpArrow">
            <a:avLst>
              <a:gd name="adj1" fmla="val 0"/>
              <a:gd name="adj2" fmla="val 4908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Curved Up Arrow 46"/>
          <p:cNvSpPr/>
          <p:nvPr/>
        </p:nvSpPr>
        <p:spPr>
          <a:xfrm flipV="1">
            <a:off x="3701576" y="3393821"/>
            <a:ext cx="2084733" cy="412529"/>
          </a:xfrm>
          <a:prstGeom prst="curvedUpArrow">
            <a:avLst>
              <a:gd name="adj1" fmla="val 13104"/>
              <a:gd name="adj2" fmla="val 49082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265036" y="4685079"/>
            <a:ext cx="1095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GTEx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eQTL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EE5-FC0D-AE4F-B423-D7AFFD649944}" type="slidenum">
              <a:rPr lang="en-US" smtClean="0"/>
              <a:t>1</a:t>
            </a:fld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541191" y="3075624"/>
            <a:ext cx="2133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Framingham miR-</a:t>
            </a:r>
            <a:r>
              <a:rPr lang="en-US" sz="1600" b="1" dirty="0" err="1"/>
              <a:t>eQTL</a:t>
            </a:r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4566650" y="2996249"/>
            <a:ext cx="3153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4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EE5-FC0D-AE4F-B423-D7AFFD649944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 descr="p_value_derivation_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r="23538"/>
          <a:stretch/>
        </p:blipFill>
        <p:spPr>
          <a:xfrm>
            <a:off x="1334336" y="717549"/>
            <a:ext cx="6401384" cy="5686425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5" name="Rectangle 4"/>
          <p:cNvSpPr/>
          <p:nvPr/>
        </p:nvSpPr>
        <p:spPr>
          <a:xfrm>
            <a:off x="61632" y="-31750"/>
            <a:ext cx="3177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p_value_derivation_all</a:t>
            </a:r>
            <a:r>
              <a:rPr lang="en-US" dirty="0" err="1"/>
              <a:t>_miRNAs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5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EE5-FC0D-AE4F-B423-D7AFFD649944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 descr="p_value_derivation_iteri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1007" y="95250"/>
            <a:ext cx="3663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p_value_derivation_interior_miRNAs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5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684" y="591457"/>
            <a:ext cx="83145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Effect Directionality: evaluate SNV effects by measuring the slope ('beta') of </a:t>
            </a:r>
            <a:r>
              <a:rPr lang="en-US" sz="2000" dirty="0" smtClean="0"/>
              <a:t>from linear </a:t>
            </a:r>
            <a:r>
              <a:rPr lang="en-US" sz="2000" dirty="0" smtClean="0"/>
              <a:t>regression – compute as the effect of the ALT relative to the REF allele in the human genome reference GRCh37/hg19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35563" y="3008384"/>
            <a:ext cx="3389654" cy="2610788"/>
            <a:chOff x="312616" y="685800"/>
            <a:chExt cx="2040793" cy="15718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7833" t="-1" b="62445"/>
            <a:stretch/>
          </p:blipFill>
          <p:spPr>
            <a:xfrm flipH="1">
              <a:off x="312616" y="685800"/>
              <a:ext cx="2040793" cy="1571865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956212" y="936674"/>
              <a:ext cx="1114865" cy="822960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-8728" y="3008384"/>
            <a:ext cx="4040324" cy="2610788"/>
            <a:chOff x="6711461" y="685800"/>
            <a:chExt cx="2432539" cy="15718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47741" t="-1" b="62445"/>
            <a:stretch/>
          </p:blipFill>
          <p:spPr>
            <a:xfrm>
              <a:off x="6711461" y="685800"/>
              <a:ext cx="2432539" cy="1571865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7420713" y="881180"/>
              <a:ext cx="1117600" cy="822960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825463" y="2261277"/>
            <a:ext cx="2935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expr</a:t>
            </a:r>
            <a:r>
              <a:rPr lang="en-US" dirty="0" smtClean="0"/>
              <a:t>:  gene expression</a:t>
            </a:r>
          </a:p>
          <a:p>
            <a:r>
              <a:rPr lang="en-US" dirty="0" smtClean="0"/>
              <a:t>s:        genotype</a:t>
            </a:r>
          </a:p>
          <a:p>
            <a:r>
              <a:rPr lang="el-GR" dirty="0" smtClean="0"/>
              <a:t>ε</a:t>
            </a:r>
            <a:r>
              <a:rPr lang="en-US" dirty="0" smtClean="0"/>
              <a:t>:       noise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11398" y="1581398"/>
            <a:ext cx="39209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Model w/Simple Linear regression</a:t>
            </a:r>
          </a:p>
          <a:p>
            <a:pPr algn="ctr"/>
            <a:r>
              <a:rPr lang="en-US" sz="2400" b="1" dirty="0" err="1" smtClean="0"/>
              <a:t>expr</a:t>
            </a:r>
            <a:r>
              <a:rPr lang="en-US" sz="2400" b="1" dirty="0" smtClean="0"/>
              <a:t> = </a:t>
            </a:r>
            <a:r>
              <a:rPr lang="el-GR" sz="2400" b="1" dirty="0" smtClean="0"/>
              <a:t>α</a:t>
            </a:r>
            <a:r>
              <a:rPr lang="en-US" sz="2400" b="1" dirty="0" smtClean="0"/>
              <a:t> + </a:t>
            </a:r>
            <a:r>
              <a:rPr lang="el-GR" sz="2400" b="1" dirty="0" smtClean="0"/>
              <a:t>β</a:t>
            </a:r>
            <a:r>
              <a:rPr lang="en-US" sz="2400" b="1" dirty="0" smtClean="0"/>
              <a:t>s + </a:t>
            </a:r>
            <a:r>
              <a:rPr lang="el-GR" sz="2400" b="1" dirty="0"/>
              <a:t>ε</a:t>
            </a:r>
            <a:r>
              <a:rPr lang="en-US" sz="2400" b="1" dirty="0" smtClean="0"/>
              <a:t>  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1358588" y="5585530"/>
            <a:ext cx="1589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                     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471780" y="68237"/>
            <a:ext cx="4004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Evaluating coupled effects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21571" y="6485839"/>
            <a:ext cx="39203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Fig modified from Albert </a:t>
            </a:r>
            <a:r>
              <a:rPr lang="en-US" sz="1400" i="1" dirty="0"/>
              <a:t>and </a:t>
            </a:r>
            <a:r>
              <a:rPr lang="en-US" sz="1400" i="1" dirty="0" err="1"/>
              <a:t>Kruglyak</a:t>
            </a:r>
            <a:r>
              <a:rPr lang="en-US" sz="1400" i="1" dirty="0"/>
              <a:t>, NRG (2015)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89932" y="5561440"/>
            <a:ext cx="1589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                     A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782743" y="2680132"/>
            <a:ext cx="542216" cy="542216"/>
          </a:xfrm>
          <a:prstGeom prst="ellipse">
            <a:avLst/>
          </a:prstGeom>
          <a:noFill/>
          <a:ln w="889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1802235" y="2695669"/>
            <a:ext cx="489921" cy="489921"/>
          </a:xfrm>
          <a:prstGeom prst="mathPlus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7450514" y="2692788"/>
            <a:ext cx="489921" cy="489921"/>
          </a:xfrm>
          <a:prstGeom prst="mathMinus">
            <a:avLst/>
          </a:prstGeom>
          <a:solidFill>
            <a:srgbClr val="FF5F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426367" y="2663562"/>
            <a:ext cx="542216" cy="542216"/>
          </a:xfrm>
          <a:prstGeom prst="ellipse">
            <a:avLst/>
          </a:prstGeom>
          <a:noFill/>
          <a:ln w="88900">
            <a:solidFill>
              <a:srgbClr val="FF5F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EE5-FC0D-AE4F-B423-D7AFFD6499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6279178" y="665135"/>
            <a:ext cx="2482645" cy="1648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01029" y="1963419"/>
            <a:ext cx="1260452" cy="126045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61481" y="1964765"/>
            <a:ext cx="1260452" cy="1260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01029" y="3222525"/>
            <a:ext cx="1260452" cy="1260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1481" y="3223871"/>
            <a:ext cx="1260452" cy="126045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88373" y="2418422"/>
            <a:ext cx="389934" cy="389934"/>
          </a:xfrm>
          <a:prstGeom prst="ellipse">
            <a:avLst/>
          </a:prstGeom>
          <a:noFill/>
          <a:ln w="889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07864" y="2442629"/>
            <a:ext cx="352327" cy="352327"/>
          </a:xfrm>
          <a:prstGeom prst="mathPlus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2812519" y="3747365"/>
            <a:ext cx="352327" cy="352327"/>
          </a:xfrm>
          <a:prstGeom prst="mathMinus">
            <a:avLst/>
          </a:prstGeom>
          <a:solidFill>
            <a:srgbClr val="FF5FF2"/>
          </a:solidFill>
          <a:ln>
            <a:solidFill>
              <a:srgbClr val="FF5F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88373" y="3727874"/>
            <a:ext cx="389934" cy="389934"/>
          </a:xfrm>
          <a:prstGeom prst="ellipse">
            <a:avLst/>
          </a:prstGeom>
          <a:noFill/>
          <a:ln w="88900">
            <a:solidFill>
              <a:srgbClr val="FF5F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4170" y="1473659"/>
            <a:ext cx="389934" cy="389934"/>
          </a:xfrm>
          <a:prstGeom prst="ellipse">
            <a:avLst/>
          </a:prstGeom>
          <a:noFill/>
          <a:ln w="889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3753661" y="1497866"/>
            <a:ext cx="352327" cy="352327"/>
          </a:xfrm>
          <a:prstGeom prst="mathPlus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5008456" y="1493150"/>
            <a:ext cx="352327" cy="352327"/>
          </a:xfrm>
          <a:prstGeom prst="mathMinus">
            <a:avLst/>
          </a:prstGeom>
          <a:solidFill>
            <a:srgbClr val="FF5FF2"/>
          </a:solidFill>
          <a:ln>
            <a:solidFill>
              <a:srgbClr val="FF5F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84310" y="1473659"/>
            <a:ext cx="389934" cy="389934"/>
          </a:xfrm>
          <a:prstGeom prst="ellipse">
            <a:avLst/>
          </a:prstGeom>
          <a:noFill/>
          <a:ln w="88900">
            <a:solidFill>
              <a:srgbClr val="FF5F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 rot="16200000">
            <a:off x="1042559" y="2816446"/>
            <a:ext cx="2648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Framingham </a:t>
            </a:r>
            <a:r>
              <a:rPr lang="en-US" b="1" dirty="0" err="1" smtClean="0"/>
              <a:t>mirQTLs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smtClean="0"/>
              <a:t>(Beta signs)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3714585" y="729638"/>
            <a:ext cx="1648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GTEx</a:t>
            </a:r>
            <a:r>
              <a:rPr lang="en-US" b="1" dirty="0" smtClean="0"/>
              <a:t> </a:t>
            </a:r>
            <a:r>
              <a:rPr lang="en-US" b="1" dirty="0" err="1" smtClean="0"/>
              <a:t>eQTLs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smtClean="0"/>
              <a:t>(Beta signs)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4767864" y="3729220"/>
            <a:ext cx="848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832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530650" y="2505968"/>
            <a:ext cx="848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847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316909" y="4491627"/>
            <a:ext cx="1137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1542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13909" y="4491627"/>
            <a:ext cx="1137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3189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25682" y="2503861"/>
            <a:ext cx="1034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3204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640397" y="3693035"/>
            <a:ext cx="1034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1527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45751" y="2507314"/>
            <a:ext cx="1034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2357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12289" y="3727874"/>
            <a:ext cx="848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695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404" y="-1040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Total </a:t>
            </a:r>
            <a:r>
              <a:rPr lang="en-US" sz="2400" dirty="0" smtClean="0"/>
              <a:t># w/“opposite beta” values:  3052 / </a:t>
            </a:r>
            <a:r>
              <a:rPr lang="en-US" sz="2400" dirty="0"/>
              <a:t>4731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772" y="6488668"/>
            <a:ext cx="806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 NOTE: </a:t>
            </a:r>
            <a:r>
              <a:rPr lang="en-US" dirty="0" smtClean="0"/>
              <a:t>total # of genes: 63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EE5-FC0D-AE4F-B423-D7AFFD649944}" type="slidenum">
              <a:rPr lang="en-US" smtClean="0"/>
              <a:t>3</a:t>
            </a:fld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6279178" y="1488096"/>
            <a:ext cx="248264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840640" y="1285343"/>
            <a:ext cx="683622" cy="41414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831529" y="1283892"/>
            <a:ext cx="81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Gene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2" name="Explosion 1 51"/>
          <p:cNvSpPr/>
          <p:nvPr/>
        </p:nvSpPr>
        <p:spPr>
          <a:xfrm>
            <a:off x="6355291" y="1284341"/>
            <a:ext cx="431019" cy="431019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Curved Up Arrow 52"/>
          <p:cNvSpPr/>
          <p:nvPr/>
        </p:nvSpPr>
        <p:spPr>
          <a:xfrm>
            <a:off x="6565953" y="1715361"/>
            <a:ext cx="1579998" cy="184486"/>
          </a:xfrm>
          <a:prstGeom prst="curvedUpArrow">
            <a:avLst>
              <a:gd name="adj1" fmla="val 0"/>
              <a:gd name="adj2" fmla="val 4908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056252" y="1298054"/>
            <a:ext cx="410994" cy="41730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973324" y="1303430"/>
            <a:ext cx="65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miR</a:t>
            </a:r>
            <a:endParaRPr lang="en-US" b="1" dirty="0"/>
          </a:p>
        </p:txBody>
      </p:sp>
      <p:sp>
        <p:nvSpPr>
          <p:cNvPr id="56" name="Curved Up Arrow 55"/>
          <p:cNvSpPr/>
          <p:nvPr/>
        </p:nvSpPr>
        <p:spPr>
          <a:xfrm flipV="1">
            <a:off x="6565952" y="1085037"/>
            <a:ext cx="708160" cy="190139"/>
          </a:xfrm>
          <a:prstGeom prst="curvedUpArrow">
            <a:avLst>
              <a:gd name="adj1" fmla="val 0"/>
              <a:gd name="adj2" fmla="val 4908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751274" y="759424"/>
            <a:ext cx="264125" cy="264125"/>
          </a:xfrm>
          <a:prstGeom prst="ellipse">
            <a:avLst/>
          </a:prstGeom>
          <a:noFill/>
          <a:ln w="889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Plus 57"/>
          <p:cNvSpPr/>
          <p:nvPr/>
        </p:nvSpPr>
        <p:spPr>
          <a:xfrm>
            <a:off x="6764416" y="774107"/>
            <a:ext cx="238652" cy="238652"/>
          </a:xfrm>
          <a:prstGeom prst="mathPlus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9" name="Minus 58"/>
          <p:cNvSpPr/>
          <p:nvPr/>
        </p:nvSpPr>
        <p:spPr>
          <a:xfrm>
            <a:off x="7151082" y="1967776"/>
            <a:ext cx="238652" cy="238652"/>
          </a:xfrm>
          <a:prstGeom prst="mathMinus">
            <a:avLst/>
          </a:prstGeom>
          <a:solidFill>
            <a:srgbClr val="FF5FF2"/>
          </a:solidFill>
          <a:ln>
            <a:solidFill>
              <a:srgbClr val="FF5F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136460" y="1954634"/>
            <a:ext cx="264125" cy="264125"/>
          </a:xfrm>
          <a:prstGeom prst="ellipse">
            <a:avLst/>
          </a:prstGeom>
          <a:noFill/>
          <a:ln w="88900">
            <a:solidFill>
              <a:srgbClr val="FF5F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236917" y="628816"/>
            <a:ext cx="2567498" cy="172465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82768" y="4366171"/>
            <a:ext cx="2482645" cy="1648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382768" y="5189132"/>
            <a:ext cx="248264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1944230" y="4986379"/>
            <a:ext cx="683622" cy="41414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1935119" y="4984928"/>
            <a:ext cx="81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Gene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1" name="Explosion 1 80"/>
          <p:cNvSpPr/>
          <p:nvPr/>
        </p:nvSpPr>
        <p:spPr>
          <a:xfrm>
            <a:off x="458881" y="4985377"/>
            <a:ext cx="431019" cy="431019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" name="Curved Up Arrow 81"/>
          <p:cNvSpPr/>
          <p:nvPr/>
        </p:nvSpPr>
        <p:spPr>
          <a:xfrm>
            <a:off x="669543" y="5416397"/>
            <a:ext cx="1579998" cy="184486"/>
          </a:xfrm>
          <a:prstGeom prst="curvedUpArrow">
            <a:avLst>
              <a:gd name="adj1" fmla="val 0"/>
              <a:gd name="adj2" fmla="val 4908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159842" y="4999090"/>
            <a:ext cx="410994" cy="41730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1076914" y="5004466"/>
            <a:ext cx="65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miR</a:t>
            </a:r>
            <a:endParaRPr lang="en-US" b="1" dirty="0"/>
          </a:p>
        </p:txBody>
      </p:sp>
      <p:sp>
        <p:nvSpPr>
          <p:cNvPr id="85" name="Curved Up Arrow 84"/>
          <p:cNvSpPr/>
          <p:nvPr/>
        </p:nvSpPr>
        <p:spPr>
          <a:xfrm flipV="1">
            <a:off x="669542" y="4786073"/>
            <a:ext cx="708160" cy="190139"/>
          </a:xfrm>
          <a:prstGeom prst="curvedUpArrow">
            <a:avLst>
              <a:gd name="adj1" fmla="val 0"/>
              <a:gd name="adj2" fmla="val 4908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281362" y="5662961"/>
            <a:ext cx="264125" cy="264125"/>
          </a:xfrm>
          <a:prstGeom prst="ellipse">
            <a:avLst/>
          </a:prstGeom>
          <a:noFill/>
          <a:ln w="889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" name="Plus 86"/>
          <p:cNvSpPr/>
          <p:nvPr/>
        </p:nvSpPr>
        <p:spPr>
          <a:xfrm>
            <a:off x="1294099" y="5675698"/>
            <a:ext cx="238652" cy="238652"/>
          </a:xfrm>
          <a:prstGeom prst="mathPlus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8" name="Minus 87"/>
          <p:cNvSpPr/>
          <p:nvPr/>
        </p:nvSpPr>
        <p:spPr>
          <a:xfrm>
            <a:off x="872753" y="4471170"/>
            <a:ext cx="238652" cy="238652"/>
          </a:xfrm>
          <a:prstGeom prst="mathMinus">
            <a:avLst/>
          </a:prstGeom>
          <a:solidFill>
            <a:srgbClr val="FF5FF2"/>
          </a:solidFill>
          <a:ln>
            <a:solidFill>
              <a:srgbClr val="FF5F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860016" y="4463699"/>
            <a:ext cx="264125" cy="264125"/>
          </a:xfrm>
          <a:prstGeom prst="ellipse">
            <a:avLst/>
          </a:prstGeom>
          <a:noFill/>
          <a:ln w="88900">
            <a:solidFill>
              <a:srgbClr val="FF5F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40507" y="4329852"/>
            <a:ext cx="2567498" cy="172465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2908005" y="3998478"/>
            <a:ext cx="826165" cy="331374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5436419" y="2353475"/>
            <a:ext cx="811091" cy="280751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4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337" y="33566"/>
            <a:ext cx="81545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Analytically-derived 2-sided p value for </a:t>
            </a:r>
            <a:r>
              <a:rPr lang="en-US" dirty="0" err="1" smtClean="0"/>
              <a:t>num_opposite_beta_vals</a:t>
            </a:r>
            <a:r>
              <a:rPr lang="en-US" dirty="0"/>
              <a:t> </a:t>
            </a:r>
            <a:r>
              <a:rPr lang="en-US" dirty="0" smtClean="0"/>
              <a:t>(3052)  =  1.319E-30 (derived w/pen-and paper calculation &amp; normal </a:t>
            </a:r>
            <a:r>
              <a:rPr lang="en-US" dirty="0" err="1" smtClean="0"/>
              <a:t>approx</a:t>
            </a:r>
            <a:r>
              <a:rPr lang="en-US" dirty="0" smtClean="0"/>
              <a:t> to binomial distribution) </a:t>
            </a:r>
          </a:p>
          <a:p>
            <a:endParaRPr lang="en-US" dirty="0" smtClean="0"/>
          </a:p>
          <a:p>
            <a:r>
              <a:rPr lang="en-US" dirty="0" smtClean="0"/>
              <a:t>Also: 100,000 simulations to check for significance</a:t>
            </a:r>
          </a:p>
          <a:p>
            <a:r>
              <a:rPr lang="en-US" dirty="0" smtClean="0"/>
              <a:t>           + most_extreme__</a:t>
            </a:r>
            <a:r>
              <a:rPr lang="en-US" dirty="0" err="1" smtClean="0"/>
              <a:t>num_w_opposite_sign</a:t>
            </a:r>
            <a:r>
              <a:rPr lang="en-US" dirty="0" smtClean="0"/>
              <a:t>: 2784</a:t>
            </a:r>
          </a:p>
          <a:p>
            <a:r>
              <a:rPr lang="en-US" dirty="0"/>
              <a:t> </a:t>
            </a:r>
            <a:r>
              <a:rPr lang="en-US" dirty="0" smtClean="0"/>
              <a:t>          + mean value from simulations: 2657.5</a:t>
            </a:r>
          </a:p>
          <a:p>
            <a:r>
              <a:rPr lang="en-US" dirty="0" smtClean="0"/>
              <a:t>           + 2-sided p-value = 0.0</a:t>
            </a:r>
            <a:endParaRPr lang="en-US" dirty="0"/>
          </a:p>
        </p:txBody>
      </p:sp>
      <p:pic>
        <p:nvPicPr>
          <p:cNvPr id="3" name="Picture 2" descr="sims__num_w_opposite_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00435"/>
            <a:ext cx="8686800" cy="5486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EE5-FC0D-AE4F-B423-D7AFFD649944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74829" y="1911489"/>
            <a:ext cx="1613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3366FF"/>
                </a:solidFill>
              </a:rPr>
              <a:t>Observed = 3050</a:t>
            </a:r>
            <a:endParaRPr lang="en-US" sz="16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EE5-FC0D-AE4F-B423-D7AFFD649944}" type="slidenum">
              <a:rPr lang="en-US" smtClean="0"/>
              <a:t>5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34532" y="2790612"/>
            <a:ext cx="2972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# w</a:t>
            </a:r>
            <a:r>
              <a:rPr lang="en-US" dirty="0"/>
              <a:t>/opposite beta </a:t>
            </a:r>
            <a:r>
              <a:rPr lang="en-US" dirty="0" err="1"/>
              <a:t>vals</a:t>
            </a:r>
            <a:r>
              <a:rPr lang="en-US" dirty="0"/>
              <a:t>:  </a:t>
            </a:r>
            <a:r>
              <a:rPr lang="en-US" dirty="0" smtClean="0"/>
              <a:t>8/ 43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5129416" y="2790612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# w</a:t>
            </a:r>
            <a:r>
              <a:rPr lang="en-US" dirty="0"/>
              <a:t>/opposite beta </a:t>
            </a:r>
            <a:r>
              <a:rPr lang="en-US" dirty="0" err="1"/>
              <a:t>vals</a:t>
            </a:r>
            <a:r>
              <a:rPr lang="en-US" dirty="0"/>
              <a:t>:  3044/ 4688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40373" y="3570293"/>
            <a:ext cx="1412546" cy="141254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252919" y="3570293"/>
            <a:ext cx="1412546" cy="1412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40373" y="4994604"/>
            <a:ext cx="1412546" cy="1412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252919" y="4994604"/>
            <a:ext cx="1412546" cy="141254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39266" y="4171677"/>
            <a:ext cx="288699" cy="288699"/>
          </a:xfrm>
          <a:prstGeom prst="ellipse">
            <a:avLst/>
          </a:prstGeom>
          <a:noFill/>
          <a:ln w="889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458758" y="4182517"/>
            <a:ext cx="260856" cy="260856"/>
          </a:xfrm>
          <a:prstGeom prst="mathPlus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Minus 64"/>
          <p:cNvSpPr/>
          <p:nvPr/>
        </p:nvSpPr>
        <p:spPr>
          <a:xfrm>
            <a:off x="463413" y="5579662"/>
            <a:ext cx="260856" cy="260856"/>
          </a:xfrm>
          <a:prstGeom prst="mathMinus">
            <a:avLst/>
          </a:prstGeom>
          <a:solidFill>
            <a:srgbClr val="FF5F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9266" y="5560170"/>
            <a:ext cx="288699" cy="288699"/>
          </a:xfrm>
          <a:prstGeom prst="ellipse">
            <a:avLst/>
          </a:prstGeom>
          <a:noFill/>
          <a:ln w="88900">
            <a:solidFill>
              <a:srgbClr val="FF5F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428138" y="3184929"/>
            <a:ext cx="288699" cy="288699"/>
          </a:xfrm>
          <a:prstGeom prst="ellipse">
            <a:avLst/>
          </a:prstGeom>
          <a:noFill/>
          <a:ln w="889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8" name="Plus 67"/>
          <p:cNvSpPr/>
          <p:nvPr/>
        </p:nvSpPr>
        <p:spPr>
          <a:xfrm>
            <a:off x="1447630" y="3195769"/>
            <a:ext cx="260856" cy="260856"/>
          </a:xfrm>
          <a:prstGeom prst="mathPlus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9" name="Minus 68"/>
          <p:cNvSpPr/>
          <p:nvPr/>
        </p:nvSpPr>
        <p:spPr>
          <a:xfrm>
            <a:off x="2871361" y="3209715"/>
            <a:ext cx="260856" cy="260856"/>
          </a:xfrm>
          <a:prstGeom prst="mathMinus">
            <a:avLst/>
          </a:prstGeom>
          <a:solidFill>
            <a:srgbClr val="FF5F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847214" y="3190223"/>
            <a:ext cx="288699" cy="288699"/>
          </a:xfrm>
          <a:prstGeom prst="ellipse">
            <a:avLst/>
          </a:prstGeom>
          <a:noFill/>
          <a:ln w="88900">
            <a:solidFill>
              <a:srgbClr val="FF5F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511178" y="5527525"/>
            <a:ext cx="801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145266" y="4099135"/>
            <a:ext cx="801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21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471074" y="4099135"/>
            <a:ext cx="976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1147471" y="5527525"/>
            <a:ext cx="801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76" name="Straight Connector 75"/>
          <p:cNvCxnSpPr/>
          <p:nvPr/>
        </p:nvCxnSpPr>
        <p:spPr>
          <a:xfrm>
            <a:off x="4490021" y="355600"/>
            <a:ext cx="0" cy="605155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5537153" y="3549341"/>
            <a:ext cx="1412546" cy="141254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949699" y="3549341"/>
            <a:ext cx="1412546" cy="1412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537153" y="4973652"/>
            <a:ext cx="1412546" cy="1412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949699" y="4973652"/>
            <a:ext cx="1412546" cy="141254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136046" y="4150725"/>
            <a:ext cx="288699" cy="288699"/>
          </a:xfrm>
          <a:prstGeom prst="ellipse">
            <a:avLst/>
          </a:prstGeom>
          <a:noFill/>
          <a:ln w="889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6" name="Plus 85"/>
          <p:cNvSpPr/>
          <p:nvPr/>
        </p:nvSpPr>
        <p:spPr>
          <a:xfrm>
            <a:off x="5155538" y="4161565"/>
            <a:ext cx="260856" cy="260856"/>
          </a:xfrm>
          <a:prstGeom prst="mathPlus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" name="Minus 86"/>
          <p:cNvSpPr/>
          <p:nvPr/>
        </p:nvSpPr>
        <p:spPr>
          <a:xfrm>
            <a:off x="5160193" y="5558710"/>
            <a:ext cx="260856" cy="260856"/>
          </a:xfrm>
          <a:prstGeom prst="mathMinus">
            <a:avLst/>
          </a:prstGeom>
          <a:solidFill>
            <a:srgbClr val="FF5F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136046" y="5539218"/>
            <a:ext cx="288699" cy="288699"/>
          </a:xfrm>
          <a:prstGeom prst="ellipse">
            <a:avLst/>
          </a:prstGeom>
          <a:noFill/>
          <a:ln w="88900">
            <a:solidFill>
              <a:srgbClr val="FF5F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124918" y="3163977"/>
            <a:ext cx="288699" cy="288699"/>
          </a:xfrm>
          <a:prstGeom prst="ellipse">
            <a:avLst/>
          </a:prstGeom>
          <a:noFill/>
          <a:ln w="889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0" name="Plus 89"/>
          <p:cNvSpPr/>
          <p:nvPr/>
        </p:nvSpPr>
        <p:spPr>
          <a:xfrm>
            <a:off x="6144410" y="3174817"/>
            <a:ext cx="260856" cy="260856"/>
          </a:xfrm>
          <a:prstGeom prst="mathPlus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1" name="Minus 90"/>
          <p:cNvSpPr/>
          <p:nvPr/>
        </p:nvSpPr>
        <p:spPr>
          <a:xfrm>
            <a:off x="7568141" y="3188763"/>
            <a:ext cx="260856" cy="260856"/>
          </a:xfrm>
          <a:prstGeom prst="mathMinus">
            <a:avLst/>
          </a:prstGeom>
          <a:solidFill>
            <a:srgbClr val="FF5F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7543994" y="3169271"/>
            <a:ext cx="288699" cy="288699"/>
          </a:xfrm>
          <a:prstGeom prst="ellipse">
            <a:avLst/>
          </a:prstGeom>
          <a:noFill/>
          <a:ln w="88900">
            <a:solidFill>
              <a:srgbClr val="FF5F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207958" y="5506573"/>
            <a:ext cx="801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818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842046" y="4078183"/>
            <a:ext cx="801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826</a:t>
            </a:r>
          </a:p>
        </p:txBody>
      </p:sp>
      <p:sp>
        <p:nvSpPr>
          <p:cNvPr id="95" name="Rectangle 94"/>
          <p:cNvSpPr/>
          <p:nvPr/>
        </p:nvSpPr>
        <p:spPr>
          <a:xfrm>
            <a:off x="7167854" y="4078183"/>
            <a:ext cx="976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2353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844251" y="5506573"/>
            <a:ext cx="801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691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29548" y="47522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1206286" y="12034"/>
            <a:ext cx="24436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/>
              <a:t>miRNAs</a:t>
            </a:r>
            <a:r>
              <a:rPr lang="en-US" sz="2000" dirty="0" smtClean="0"/>
              <a:t> within </a:t>
            </a:r>
          </a:p>
          <a:p>
            <a:pPr algn="ctr"/>
            <a:r>
              <a:rPr lang="en-US" sz="2000" dirty="0" smtClean="0"/>
              <a:t>the genes themselves</a:t>
            </a:r>
          </a:p>
          <a:p>
            <a:pPr algn="ctr"/>
            <a:r>
              <a:rPr lang="en-US" sz="2000" b="1" dirty="0" smtClean="0"/>
              <a:t>N = 43 </a:t>
            </a:r>
            <a:r>
              <a:rPr lang="en-US" sz="2000" b="1" dirty="0" smtClean="0"/>
              <a:t>pairs( </a:t>
            </a:r>
            <a:r>
              <a:rPr lang="en-US" sz="2000" b="1" dirty="0" smtClean="0"/>
              <a:t>&lt; 1%</a:t>
            </a:r>
            <a:r>
              <a:rPr lang="en-US" sz="2000" b="1" dirty="0" smtClean="0"/>
              <a:t>)</a:t>
            </a:r>
          </a:p>
          <a:p>
            <a:pPr algn="ctr"/>
            <a:r>
              <a:rPr lang="en-US" sz="2000" dirty="0" smtClean="0"/>
              <a:t>6 </a:t>
            </a:r>
            <a:r>
              <a:rPr lang="en-US" sz="2000" dirty="0" err="1" smtClean="0"/>
              <a:t>miRNAs</a:t>
            </a:r>
            <a:r>
              <a:rPr lang="en-US" sz="2000" dirty="0" smtClean="0"/>
              <a:t>, 4 genes</a:t>
            </a:r>
            <a:endParaRPr lang="en-US" sz="2000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5323967" y="2051768"/>
            <a:ext cx="333404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7224844" y="1849015"/>
            <a:ext cx="1087725" cy="41414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7396001" y="1847564"/>
            <a:ext cx="81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Gene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0" name="Explosion 1 79"/>
          <p:cNvSpPr/>
          <p:nvPr/>
        </p:nvSpPr>
        <p:spPr>
          <a:xfrm>
            <a:off x="5526451" y="1848013"/>
            <a:ext cx="431019" cy="431019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7" name="Curved Up Arrow 96"/>
          <p:cNvSpPr/>
          <p:nvPr/>
        </p:nvSpPr>
        <p:spPr>
          <a:xfrm>
            <a:off x="5792890" y="2279032"/>
            <a:ext cx="2082800" cy="550656"/>
          </a:xfrm>
          <a:prstGeom prst="curvedUpArrow">
            <a:avLst>
              <a:gd name="adj1" fmla="val 0"/>
              <a:gd name="adj2" fmla="val 4908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366709" y="1861726"/>
            <a:ext cx="492573" cy="41730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6324752" y="1867102"/>
            <a:ext cx="65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miR</a:t>
            </a:r>
            <a:endParaRPr lang="en-US" b="1" dirty="0"/>
          </a:p>
        </p:txBody>
      </p:sp>
      <p:sp>
        <p:nvSpPr>
          <p:cNvPr id="100" name="Curved Up Arrow 99"/>
          <p:cNvSpPr/>
          <p:nvPr/>
        </p:nvSpPr>
        <p:spPr>
          <a:xfrm flipV="1">
            <a:off x="5792890" y="1426323"/>
            <a:ext cx="924560" cy="412529"/>
          </a:xfrm>
          <a:prstGeom prst="curvedUpArrow">
            <a:avLst>
              <a:gd name="adj1" fmla="val 0"/>
              <a:gd name="adj2" fmla="val 4908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756995" y="6213"/>
            <a:ext cx="23708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/>
              <a:t>miRNAs</a:t>
            </a:r>
            <a:r>
              <a:rPr lang="en-US" sz="2000" dirty="0" smtClean="0"/>
              <a:t> outside </a:t>
            </a:r>
          </a:p>
          <a:p>
            <a:pPr algn="ctr"/>
            <a:r>
              <a:rPr lang="en-US" sz="2000" dirty="0" smtClean="0"/>
              <a:t>the genes</a:t>
            </a:r>
          </a:p>
          <a:p>
            <a:pPr algn="ctr"/>
            <a:r>
              <a:rPr lang="en-US" sz="2000" b="1" dirty="0" smtClean="0"/>
              <a:t>N </a:t>
            </a:r>
            <a:r>
              <a:rPr lang="en-US" sz="2000" b="1" dirty="0"/>
              <a:t>= </a:t>
            </a:r>
            <a:r>
              <a:rPr lang="en-US" sz="2000" b="1" dirty="0" smtClean="0"/>
              <a:t>4688 pairs</a:t>
            </a:r>
          </a:p>
          <a:p>
            <a:pPr algn="ctr"/>
            <a:r>
              <a:rPr lang="en-US" sz="2000" dirty="0" smtClean="0"/>
              <a:t>39 </a:t>
            </a:r>
            <a:r>
              <a:rPr lang="en-US" sz="2000" dirty="0" err="1" smtClean="0"/>
              <a:t>miRNAs</a:t>
            </a:r>
            <a:r>
              <a:rPr lang="en-US" sz="2000" dirty="0" smtClean="0"/>
              <a:t>, 59 genes </a:t>
            </a:r>
            <a:endParaRPr lang="en-US" sz="2000" dirty="0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650174" y="2055716"/>
            <a:ext cx="333404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1752191" y="1871105"/>
            <a:ext cx="1791659" cy="41414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2613356" y="1869654"/>
            <a:ext cx="81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Gene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5" name="Explosion 1 104"/>
          <p:cNvSpPr/>
          <p:nvPr/>
        </p:nvSpPr>
        <p:spPr>
          <a:xfrm>
            <a:off x="852658" y="1851961"/>
            <a:ext cx="431019" cy="431019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6" name="Curved Up Arrow 105"/>
          <p:cNvSpPr/>
          <p:nvPr/>
        </p:nvSpPr>
        <p:spPr>
          <a:xfrm>
            <a:off x="1119097" y="2282980"/>
            <a:ext cx="2082800" cy="550656"/>
          </a:xfrm>
          <a:prstGeom prst="curvedUpArrow">
            <a:avLst>
              <a:gd name="adj1" fmla="val 0"/>
              <a:gd name="adj2" fmla="val 4908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2037614" y="1865674"/>
            <a:ext cx="418505" cy="41730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1959373" y="1871050"/>
            <a:ext cx="60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miR</a:t>
            </a:r>
            <a:endParaRPr lang="en-US" b="1" dirty="0"/>
          </a:p>
        </p:txBody>
      </p:sp>
      <p:sp>
        <p:nvSpPr>
          <p:cNvPr id="109" name="Curved Up Arrow 108"/>
          <p:cNvSpPr/>
          <p:nvPr/>
        </p:nvSpPr>
        <p:spPr>
          <a:xfrm flipV="1">
            <a:off x="1119096" y="1430270"/>
            <a:ext cx="1219109" cy="412529"/>
          </a:xfrm>
          <a:prstGeom prst="curvedUpArrow">
            <a:avLst>
              <a:gd name="adj1" fmla="val 0"/>
              <a:gd name="adj2" fmla="val 4908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ms__num_w_opposite_sign_exterio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r="5245"/>
          <a:stretch/>
        </p:blipFill>
        <p:spPr>
          <a:xfrm>
            <a:off x="4526379" y="3217067"/>
            <a:ext cx="4644363" cy="27204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6286" y="12034"/>
            <a:ext cx="24436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/>
              <a:t>miRNAs</a:t>
            </a:r>
            <a:r>
              <a:rPr lang="en-US" sz="2000" dirty="0" smtClean="0"/>
              <a:t> within </a:t>
            </a:r>
          </a:p>
          <a:p>
            <a:pPr algn="ctr"/>
            <a:r>
              <a:rPr lang="en-US" sz="2000" dirty="0" smtClean="0"/>
              <a:t>the genes themselves</a:t>
            </a:r>
          </a:p>
          <a:p>
            <a:pPr algn="ctr"/>
            <a:r>
              <a:rPr lang="en-US" sz="2000" b="1" dirty="0" smtClean="0"/>
              <a:t>N = 43 </a:t>
            </a:r>
            <a:r>
              <a:rPr lang="en-US" sz="2000" b="1" dirty="0" smtClean="0"/>
              <a:t>pairs( </a:t>
            </a:r>
            <a:r>
              <a:rPr lang="en-US" sz="2000" b="1" dirty="0" smtClean="0"/>
              <a:t>&lt; 1%</a:t>
            </a:r>
            <a:r>
              <a:rPr lang="en-US" sz="2000" b="1" dirty="0" smtClean="0"/>
              <a:t>)</a:t>
            </a:r>
          </a:p>
          <a:p>
            <a:pPr algn="ctr"/>
            <a:r>
              <a:rPr lang="en-US" sz="2000" dirty="0" smtClean="0"/>
              <a:t>6 </a:t>
            </a:r>
            <a:r>
              <a:rPr lang="en-US" sz="2000" dirty="0" err="1" smtClean="0"/>
              <a:t>miRNAs</a:t>
            </a:r>
            <a:r>
              <a:rPr lang="en-US" sz="2000" dirty="0" smtClean="0"/>
              <a:t>, 4 genes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EE5-FC0D-AE4F-B423-D7AFFD649944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323967" y="2051768"/>
            <a:ext cx="333404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224844" y="1849015"/>
            <a:ext cx="1087725" cy="41414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396001" y="1847564"/>
            <a:ext cx="81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Gene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Explosion 1 31"/>
          <p:cNvSpPr/>
          <p:nvPr/>
        </p:nvSpPr>
        <p:spPr>
          <a:xfrm>
            <a:off x="5526451" y="1848013"/>
            <a:ext cx="431019" cy="431019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Curved Up Arrow 33"/>
          <p:cNvSpPr/>
          <p:nvPr/>
        </p:nvSpPr>
        <p:spPr>
          <a:xfrm>
            <a:off x="5792890" y="2279032"/>
            <a:ext cx="2082800" cy="550656"/>
          </a:xfrm>
          <a:prstGeom prst="curvedUpArrow">
            <a:avLst>
              <a:gd name="adj1" fmla="val 0"/>
              <a:gd name="adj2" fmla="val 4908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66709" y="1861726"/>
            <a:ext cx="492573" cy="41730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324752" y="1867102"/>
            <a:ext cx="65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miR</a:t>
            </a:r>
            <a:endParaRPr lang="en-US" b="1" dirty="0"/>
          </a:p>
        </p:txBody>
      </p:sp>
      <p:sp>
        <p:nvSpPr>
          <p:cNvPr id="37" name="Curved Up Arrow 36"/>
          <p:cNvSpPr/>
          <p:nvPr/>
        </p:nvSpPr>
        <p:spPr>
          <a:xfrm flipV="1">
            <a:off x="5792890" y="1426323"/>
            <a:ext cx="924560" cy="412529"/>
          </a:xfrm>
          <a:prstGeom prst="curvedUpArrow">
            <a:avLst>
              <a:gd name="adj1" fmla="val 0"/>
              <a:gd name="adj2" fmla="val 4908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756995" y="6213"/>
            <a:ext cx="23708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/>
              <a:t>miRNAs</a:t>
            </a:r>
            <a:r>
              <a:rPr lang="en-US" sz="2000" dirty="0" smtClean="0"/>
              <a:t> outside </a:t>
            </a:r>
          </a:p>
          <a:p>
            <a:pPr algn="ctr"/>
            <a:r>
              <a:rPr lang="en-US" sz="2000" dirty="0" smtClean="0"/>
              <a:t>the genes</a:t>
            </a:r>
          </a:p>
          <a:p>
            <a:pPr algn="ctr"/>
            <a:r>
              <a:rPr lang="en-US" sz="2000" b="1" dirty="0" smtClean="0"/>
              <a:t>N </a:t>
            </a:r>
            <a:r>
              <a:rPr lang="en-US" sz="2000" b="1" dirty="0"/>
              <a:t>= </a:t>
            </a:r>
            <a:r>
              <a:rPr lang="en-US" sz="2000" b="1" dirty="0" smtClean="0"/>
              <a:t>4688 pairs</a:t>
            </a:r>
          </a:p>
          <a:p>
            <a:pPr algn="ctr"/>
            <a:r>
              <a:rPr lang="en-US" sz="2000" dirty="0" smtClean="0"/>
              <a:t>39 </a:t>
            </a:r>
            <a:r>
              <a:rPr lang="en-US" sz="2000" dirty="0" err="1" smtClean="0"/>
              <a:t>miRNAs</a:t>
            </a:r>
            <a:r>
              <a:rPr lang="en-US" sz="2000" dirty="0" smtClean="0"/>
              <a:t>, 59 genes </a:t>
            </a:r>
            <a:endParaRPr lang="en-US" sz="20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650174" y="2055716"/>
            <a:ext cx="333404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752191" y="1871105"/>
            <a:ext cx="1791659" cy="41414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613356" y="1869654"/>
            <a:ext cx="81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Gene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9" name="Explosion 1 48"/>
          <p:cNvSpPr/>
          <p:nvPr/>
        </p:nvSpPr>
        <p:spPr>
          <a:xfrm>
            <a:off x="852658" y="1851961"/>
            <a:ext cx="431019" cy="431019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Curved Up Arrow 49"/>
          <p:cNvSpPr/>
          <p:nvPr/>
        </p:nvSpPr>
        <p:spPr>
          <a:xfrm>
            <a:off x="1119097" y="2282980"/>
            <a:ext cx="2082800" cy="550656"/>
          </a:xfrm>
          <a:prstGeom prst="curvedUpArrow">
            <a:avLst>
              <a:gd name="adj1" fmla="val 0"/>
              <a:gd name="adj2" fmla="val 4908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037614" y="1865674"/>
            <a:ext cx="418505" cy="41730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959373" y="1871050"/>
            <a:ext cx="60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miR</a:t>
            </a:r>
            <a:endParaRPr lang="en-US" b="1" dirty="0"/>
          </a:p>
        </p:txBody>
      </p:sp>
      <p:sp>
        <p:nvSpPr>
          <p:cNvPr id="53" name="Curved Up Arrow 52"/>
          <p:cNvSpPr/>
          <p:nvPr/>
        </p:nvSpPr>
        <p:spPr>
          <a:xfrm flipV="1">
            <a:off x="1119096" y="1430270"/>
            <a:ext cx="1219109" cy="412529"/>
          </a:xfrm>
          <a:prstGeom prst="curvedUpArrow">
            <a:avLst>
              <a:gd name="adj1" fmla="val 0"/>
              <a:gd name="adj2" fmla="val 4908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29548" y="51625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sims__num_w_opposite_sign_interio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5" r="2741"/>
          <a:stretch/>
        </p:blipFill>
        <p:spPr>
          <a:xfrm>
            <a:off x="-780" y="3217666"/>
            <a:ext cx="4767128" cy="27141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47766" y="6101053"/>
            <a:ext cx="1790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</a:t>
            </a:r>
            <a:r>
              <a:rPr lang="en-US" dirty="0" smtClean="0"/>
              <a:t>P-</a:t>
            </a:r>
            <a:r>
              <a:rPr lang="en-US" dirty="0" err="1" smtClean="0"/>
              <a:t>val</a:t>
            </a:r>
            <a:r>
              <a:rPr lang="en-US" dirty="0"/>
              <a:t> ≈ </a:t>
            </a:r>
            <a:r>
              <a:rPr lang="en-US" dirty="0" smtClean="0"/>
              <a:t>1.3 E</a:t>
            </a:r>
            <a:r>
              <a:rPr lang="en-US" dirty="0"/>
              <a:t>-30 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644351" y="6101053"/>
            <a:ext cx="1790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 P-</a:t>
            </a:r>
            <a:r>
              <a:rPr lang="en-US" dirty="0" err="1" smtClean="0"/>
              <a:t>val</a:t>
            </a:r>
            <a:r>
              <a:rPr lang="en-US" dirty="0"/>
              <a:t> ≈ </a:t>
            </a:r>
            <a:r>
              <a:rPr lang="en-US" dirty="0" smtClean="0"/>
              <a:t>9.2 E-16 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78016" y="6479143"/>
            <a:ext cx="31811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P-</a:t>
            </a:r>
            <a:r>
              <a:rPr lang="en-US" sz="1400" i="1" dirty="0" err="1" smtClean="0"/>
              <a:t>val</a:t>
            </a:r>
            <a:r>
              <a:rPr lang="en-US" sz="1400" i="1" dirty="0" smtClean="0"/>
              <a:t> derivations in supplementary slides</a:t>
            </a:r>
            <a:endParaRPr lang="en-US" sz="1400" i="1" dirty="0"/>
          </a:p>
        </p:txBody>
      </p:sp>
      <p:sp>
        <p:nvSpPr>
          <p:cNvPr id="78" name="Rectangle 77"/>
          <p:cNvSpPr/>
          <p:nvPr/>
        </p:nvSpPr>
        <p:spPr>
          <a:xfrm>
            <a:off x="8050531" y="2906655"/>
            <a:ext cx="11263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3366FF"/>
                </a:solidFill>
              </a:rPr>
              <a:t>Obs</a:t>
            </a:r>
            <a:r>
              <a:rPr lang="en-US" sz="1600" b="1" dirty="0" smtClean="0">
                <a:solidFill>
                  <a:srgbClr val="3366FF"/>
                </a:solidFill>
              </a:rPr>
              <a:t> = 3044</a:t>
            </a:r>
            <a:endParaRPr lang="en-US" sz="1600" b="1" dirty="0">
              <a:solidFill>
                <a:srgbClr val="3366FF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13339" y="2916180"/>
            <a:ext cx="814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3366FF"/>
                </a:solidFill>
              </a:rPr>
              <a:t>Obs</a:t>
            </a:r>
            <a:r>
              <a:rPr lang="en-US" sz="1600" b="1" dirty="0" smtClean="0">
                <a:solidFill>
                  <a:srgbClr val="3366FF"/>
                </a:solidFill>
              </a:rPr>
              <a:t> = 8</a:t>
            </a:r>
            <a:endParaRPr lang="en-US" sz="16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0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EE5-FC0D-AE4F-B423-D7AFFD649944}" type="slidenum">
              <a:rPr lang="en-US" smtClean="0"/>
              <a:t>7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67357" y="2400547"/>
            <a:ext cx="669714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472255" y="2183192"/>
            <a:ext cx="1361625" cy="41414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67895" y="2181741"/>
            <a:ext cx="157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Gene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1475220" y="2196792"/>
            <a:ext cx="431019" cy="431019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Curved Up Arrow 17"/>
          <p:cNvSpPr/>
          <p:nvPr/>
        </p:nvSpPr>
        <p:spPr>
          <a:xfrm>
            <a:off x="1685881" y="2627811"/>
            <a:ext cx="5534069" cy="423191"/>
          </a:xfrm>
          <a:prstGeom prst="curvedUpArrow">
            <a:avLst>
              <a:gd name="adj1" fmla="val 0"/>
              <a:gd name="adj2" fmla="val 4908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76181" y="2210505"/>
            <a:ext cx="410994" cy="41730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93253" y="2215881"/>
            <a:ext cx="65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miR</a:t>
            </a:r>
            <a:endParaRPr lang="en-US" b="1" dirty="0"/>
          </a:p>
        </p:txBody>
      </p:sp>
      <p:sp>
        <p:nvSpPr>
          <p:cNvPr id="21" name="Curved Up Arrow 20"/>
          <p:cNvSpPr/>
          <p:nvPr/>
        </p:nvSpPr>
        <p:spPr>
          <a:xfrm flipV="1">
            <a:off x="1685881" y="1846550"/>
            <a:ext cx="800070" cy="341079"/>
          </a:xfrm>
          <a:prstGeom prst="curvedUpArrow">
            <a:avLst>
              <a:gd name="adj1" fmla="val 0"/>
              <a:gd name="adj2" fmla="val 4908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4866" y="195044"/>
            <a:ext cx="82519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 direct </a:t>
            </a:r>
            <a:r>
              <a:rPr lang="en-US" dirty="0" err="1" smtClean="0"/>
              <a:t>miRNA</a:t>
            </a:r>
            <a:r>
              <a:rPr lang="en-US" dirty="0" smtClean="0"/>
              <a:t>-gene linkages identified</a:t>
            </a:r>
          </a:p>
          <a:p>
            <a:r>
              <a:rPr lang="en-US" dirty="0"/>
              <a:t>	</a:t>
            </a:r>
            <a:r>
              <a:rPr lang="en-US" dirty="0" smtClean="0"/>
              <a:t>- Possible that the </a:t>
            </a:r>
            <a:r>
              <a:rPr lang="en-US" dirty="0" err="1" smtClean="0"/>
              <a:t>miRNA</a:t>
            </a:r>
            <a:r>
              <a:rPr lang="en-US" dirty="0" smtClean="0"/>
              <a:t> is acting on gene expression </a:t>
            </a:r>
            <a:r>
              <a:rPr lang="en-US" b="1" i="1" dirty="0" smtClean="0"/>
              <a:t>indirectly</a:t>
            </a:r>
            <a:r>
              <a:rPr lang="en-US" dirty="0" smtClean="0"/>
              <a:t> – in which case, networks based methods may prove useful</a:t>
            </a:r>
          </a:p>
          <a:p>
            <a:r>
              <a:rPr lang="en-US" dirty="0"/>
              <a:t>	</a:t>
            </a:r>
            <a:r>
              <a:rPr lang="en-US" dirty="0" smtClean="0"/>
              <a:t>- one caveat w/this reasoning: if this is the case, then why is it that the “primary target” is not captured as a </a:t>
            </a:r>
            <a:r>
              <a:rPr lang="en-US" dirty="0" err="1" smtClean="0"/>
              <a:t>GTEx</a:t>
            </a:r>
            <a:r>
              <a:rPr lang="en-US" dirty="0" smtClean="0"/>
              <a:t> </a:t>
            </a:r>
            <a:r>
              <a:rPr lang="en-US" dirty="0" err="1" smtClean="0"/>
              <a:t>eQTL</a:t>
            </a:r>
            <a:r>
              <a:rPr lang="en-US" dirty="0" smtClean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27081" y="2210505"/>
            <a:ext cx="1259168" cy="4173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52749" y="2105766"/>
            <a:ext cx="13493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Intermediary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Factor 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03481" y="2181741"/>
            <a:ext cx="1259168" cy="4173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29149" y="2077002"/>
            <a:ext cx="13493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Intermediary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Factor B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Curved Up Arrow 24"/>
          <p:cNvSpPr/>
          <p:nvPr/>
        </p:nvSpPr>
        <p:spPr>
          <a:xfrm flipV="1">
            <a:off x="2552714" y="1844284"/>
            <a:ext cx="1130286" cy="359219"/>
          </a:xfrm>
          <a:prstGeom prst="curvedUpArrow">
            <a:avLst>
              <a:gd name="adj1" fmla="val 0"/>
              <a:gd name="adj2" fmla="val 4908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Curved Up Arrow 25"/>
          <p:cNvSpPr/>
          <p:nvPr/>
        </p:nvSpPr>
        <p:spPr>
          <a:xfrm flipV="1">
            <a:off x="3898900" y="1838231"/>
            <a:ext cx="1130286" cy="359219"/>
          </a:xfrm>
          <a:prstGeom prst="curvedUpArrow">
            <a:avLst>
              <a:gd name="adj1" fmla="val 0"/>
              <a:gd name="adj2" fmla="val 4908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Curved Up Arrow 26"/>
          <p:cNvSpPr/>
          <p:nvPr/>
        </p:nvSpPr>
        <p:spPr>
          <a:xfrm flipV="1">
            <a:off x="5866252" y="1826896"/>
            <a:ext cx="1130286" cy="359219"/>
          </a:xfrm>
          <a:prstGeom prst="curvedUpArrow">
            <a:avLst>
              <a:gd name="adj1" fmla="val 0"/>
              <a:gd name="adj2" fmla="val 49082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6374" y="3268692"/>
            <a:ext cx="88455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Next steps</a:t>
            </a:r>
          </a:p>
          <a:p>
            <a:r>
              <a:rPr lang="en-US" dirty="0"/>
              <a:t>  - used </a:t>
            </a:r>
            <a:r>
              <a:rPr lang="en-US" dirty="0" err="1"/>
              <a:t>mirTARbase</a:t>
            </a:r>
            <a:r>
              <a:rPr lang="en-US" dirty="0"/>
              <a:t> for </a:t>
            </a:r>
            <a:r>
              <a:rPr lang="en-US" dirty="0" smtClean="0"/>
              <a:t>targets </a:t>
            </a:r>
            <a:r>
              <a:rPr lang="en-US" dirty="0"/>
              <a:t>of </a:t>
            </a:r>
            <a:r>
              <a:rPr lang="en-US" dirty="0" err="1"/>
              <a:t>miRNAs</a:t>
            </a:r>
            <a:r>
              <a:rPr lang="en-US" dirty="0"/>
              <a:t>, but will also try with updated </a:t>
            </a:r>
            <a:r>
              <a:rPr lang="en-US" dirty="0" err="1"/>
              <a:t>TARbase</a:t>
            </a:r>
            <a:endParaRPr lang="en-US" dirty="0"/>
          </a:p>
          <a:p>
            <a:r>
              <a:rPr lang="en-US" dirty="0" smtClean="0"/>
              <a:t>  - investigate trans </a:t>
            </a:r>
            <a:r>
              <a:rPr lang="en-US" dirty="0" err="1"/>
              <a:t>eQTLs</a:t>
            </a:r>
            <a:r>
              <a:rPr lang="en-US" dirty="0"/>
              <a:t> from processed </a:t>
            </a:r>
            <a:r>
              <a:rPr lang="en-US" dirty="0" smtClean="0"/>
              <a:t>Freedman dataset (lower confidence)</a:t>
            </a:r>
            <a:endParaRPr lang="en-US" dirty="0"/>
          </a:p>
          <a:p>
            <a:r>
              <a:rPr lang="en-US" dirty="0" smtClean="0"/>
              <a:t>  - </a:t>
            </a:r>
            <a:r>
              <a:rPr lang="en-US" dirty="0"/>
              <a:t>sanity checks:</a:t>
            </a:r>
          </a:p>
          <a:p>
            <a:r>
              <a:rPr lang="en-US" dirty="0"/>
              <a:t>       &gt; reverse the </a:t>
            </a:r>
            <a:r>
              <a:rPr lang="en-US" dirty="0" smtClean="0"/>
              <a:t>question: </a:t>
            </a:r>
            <a:r>
              <a:rPr lang="en-US" dirty="0"/>
              <a:t>among </a:t>
            </a:r>
            <a:r>
              <a:rPr lang="en-US" dirty="0" smtClean="0"/>
              <a:t>any "</a:t>
            </a:r>
            <a:r>
              <a:rPr lang="en-US" dirty="0"/>
              <a:t>true" linkages -- see if beta values match, and also t-values,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       &gt; check other tissues (we expect it to be lower)</a:t>
            </a:r>
          </a:p>
          <a:p>
            <a:r>
              <a:rPr lang="en-US" dirty="0"/>
              <a:t> - if any "true" linkages found, search for overlap w/</a:t>
            </a:r>
            <a:r>
              <a:rPr lang="en-US" dirty="0" err="1"/>
              <a:t>gwas</a:t>
            </a:r>
            <a:r>
              <a:rPr lang="en-US" dirty="0"/>
              <a:t> </a:t>
            </a:r>
            <a:r>
              <a:rPr lang="en-US" dirty="0" smtClean="0"/>
              <a:t>datasets</a:t>
            </a:r>
          </a:p>
          <a:p>
            <a:endParaRPr lang="en-US" dirty="0"/>
          </a:p>
          <a:p>
            <a:r>
              <a:rPr lang="en-US" b="1" i="1" dirty="0"/>
              <a:t> - If </a:t>
            </a:r>
            <a:r>
              <a:rPr lang="en-US" b="1" i="1" dirty="0" smtClean="0"/>
              <a:t>discovered, </a:t>
            </a:r>
            <a:r>
              <a:rPr lang="en-US" b="1" i="1" dirty="0" err="1"/>
              <a:t>miRNAs</a:t>
            </a:r>
            <a:r>
              <a:rPr lang="en-US" b="1" i="1" dirty="0"/>
              <a:t> as “brokers of </a:t>
            </a:r>
            <a:r>
              <a:rPr lang="en-US" b="1" i="1" dirty="0" err="1"/>
              <a:t>eQTL</a:t>
            </a:r>
            <a:r>
              <a:rPr lang="en-US" b="1" i="1" dirty="0"/>
              <a:t> signals” would be a simple explanatory mechanism behind a subset of </a:t>
            </a:r>
            <a:r>
              <a:rPr lang="en-US" b="1" i="1" dirty="0" err="1"/>
              <a:t>eQTLs</a:t>
            </a:r>
            <a:r>
              <a:rPr lang="en-US" b="1" i="1" dirty="0"/>
              <a:t> in </a:t>
            </a:r>
            <a:r>
              <a:rPr lang="en-US" b="1" i="1" dirty="0" err="1"/>
              <a:t>GTEx</a:t>
            </a:r>
            <a:endParaRPr lang="en-US" b="1" i="1" dirty="0"/>
          </a:p>
          <a:p>
            <a:r>
              <a:rPr lang="en-US" b="1" i="1" dirty="0"/>
              <a:t> - Implications for </a:t>
            </a:r>
            <a:r>
              <a:rPr lang="en-US" b="1" i="1" dirty="0" err="1"/>
              <a:t>miRNAs</a:t>
            </a:r>
            <a:r>
              <a:rPr lang="en-US" b="1" i="1" dirty="0"/>
              <a:t> as </a:t>
            </a:r>
            <a:r>
              <a:rPr lang="en-US" b="1" i="1" dirty="0" smtClean="0"/>
              <a:t>therapies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83029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rna_mechanism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2741" r="3239" b="3133"/>
          <a:stretch/>
        </p:blipFill>
        <p:spPr>
          <a:xfrm>
            <a:off x="429841" y="666653"/>
            <a:ext cx="8237415" cy="595923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EE5-FC0D-AE4F-B423-D7AFFD649944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92923" y="78936"/>
            <a:ext cx="5009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A note on </a:t>
            </a:r>
            <a:r>
              <a:rPr lang="en-US" b="1" i="1" dirty="0" err="1" smtClean="0"/>
              <a:t>miRNA</a:t>
            </a:r>
            <a:r>
              <a:rPr lang="en-US" b="1" i="1" dirty="0" smtClean="0"/>
              <a:t> </a:t>
            </a:r>
            <a:r>
              <a:rPr lang="en-US" b="1" i="1" dirty="0"/>
              <a:t>mechanisms (canonical mechanism may not be the only one in play!)</a:t>
            </a:r>
            <a:endParaRPr lang="en-US" b="1" i="1" dirty="0"/>
          </a:p>
        </p:txBody>
      </p:sp>
      <p:sp>
        <p:nvSpPr>
          <p:cNvPr id="6" name="Rectangle 5"/>
          <p:cNvSpPr/>
          <p:nvPr/>
        </p:nvSpPr>
        <p:spPr>
          <a:xfrm>
            <a:off x="-39076" y="6569685"/>
            <a:ext cx="22587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A.E</a:t>
            </a:r>
            <a:r>
              <a:rPr lang="en-US" sz="1400" i="1" dirty="0"/>
              <a:t>. </a:t>
            </a:r>
            <a:r>
              <a:rPr lang="en-US" sz="1400" i="1" dirty="0" err="1"/>
              <a:t>Pasquinelli</a:t>
            </a:r>
            <a:r>
              <a:rPr lang="en-US" sz="1400" i="1" dirty="0"/>
              <a:t>, NRG (2012)</a:t>
            </a:r>
          </a:p>
        </p:txBody>
      </p:sp>
      <p:sp>
        <p:nvSpPr>
          <p:cNvPr id="7" name="Rectangle 6"/>
          <p:cNvSpPr/>
          <p:nvPr/>
        </p:nvSpPr>
        <p:spPr>
          <a:xfrm>
            <a:off x="1815904" y="4493846"/>
            <a:ext cx="5765018" cy="2056301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9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EE5-FC0D-AE4F-B423-D7AFFD649944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46040" y="2896756"/>
            <a:ext cx="75397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/>
              <a:t>Supplementary slides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0944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8881</TotalTime>
  <Words>568</Words>
  <Application>Microsoft Macintosh PowerPoint</Application>
  <PresentationFormat>On-screen Show (4:3)</PresentationFormat>
  <Paragraphs>116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117</cp:revision>
  <dcterms:created xsi:type="dcterms:W3CDTF">2016-12-21T14:33:24Z</dcterms:created>
  <dcterms:modified xsi:type="dcterms:W3CDTF">2017-01-05T16:58:14Z</dcterms:modified>
</cp:coreProperties>
</file>