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6"/>
  </p:normalViewPr>
  <p:slideViewPr>
    <p:cSldViewPr snapToGrid="0" snapToObjects="1">
      <p:cViewPr varScale="1">
        <p:scale>
          <a:sx n="94" d="100"/>
          <a:sy n="94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D07B5-4E7E-134E-B095-A8977154AB41}" type="datetimeFigureOut">
              <a:rPr lang="en-US" smtClean="0"/>
              <a:t>12/9/16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33299-B073-E14D-A72D-A9FC747DA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76C0C-4E8B-B541-81BC-3CD1B35877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8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 A,B-&gt;</a:t>
            </a:r>
            <a:r>
              <a:rPr lang="en-US" baseline="0" dirty="0" smtClean="0"/>
              <a:t> top fig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3B877-543C-4FAF-A51C-206B94711A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12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 Enrichments of cis-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eQTL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compared to all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eQTL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sequence-defined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 Distribution of cis-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eQTL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location relative to the gene.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eqtls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associated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enhancers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QTL with Non coding TAR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eRNA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QTL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3B877-543C-4FAF-A51C-206B94711A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9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1A9B-D16B-5542-8F26-D81F330C6DA0}" type="datetime1">
              <a:rPr lang="en-US" smtClean="0"/>
              <a:t>12/9/16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BD66-4254-9A45-8521-8DB40E15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6A5-2FA8-D848-96E6-089BD53E2E24}" type="datetime1">
              <a:rPr lang="en-US" smtClean="0"/>
              <a:t>12/9/16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BD66-4254-9A45-8521-8DB40E15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55BF-9BAE-0544-ADCA-E53B9DAF045A}" type="datetime1">
              <a:rPr lang="en-US" smtClean="0"/>
              <a:t>12/9/16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BD66-4254-9A45-8521-8DB40E15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1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5AA0-B0E1-8C48-9AC7-93A35167CD4B}" type="datetime1">
              <a:rPr lang="en-US" smtClean="0"/>
              <a:t>12/9/16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BD66-4254-9A45-8521-8DB40E15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6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3AB4-30DC-F846-8AAA-EE8D59D57A9C}" type="datetime1">
              <a:rPr lang="en-US" smtClean="0"/>
              <a:t>12/9/16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BD66-4254-9A45-8521-8DB40E15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2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EACD-5D37-E147-A66F-CE304601F448}" type="datetime1">
              <a:rPr lang="en-US" smtClean="0"/>
              <a:t>12/9/16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BD66-4254-9A45-8521-8DB40E15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7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48AF-A28F-B34F-938C-B30019928CC4}" type="datetime1">
              <a:rPr lang="en-US" smtClean="0"/>
              <a:t>12/9/16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BD66-4254-9A45-8521-8DB40E15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0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CB2C-0E92-484C-9790-D5999CD45FFB}" type="datetime1">
              <a:rPr lang="en-US" smtClean="0"/>
              <a:t>12/9/16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BD66-4254-9A45-8521-8DB40E15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4275-9CA8-DE4A-ADB4-3A2B0D23EB61}" type="datetime1">
              <a:rPr lang="en-US" smtClean="0"/>
              <a:t>12/9/16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BD66-4254-9A45-8521-8DB40E15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7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49CC-3A40-6D48-9A17-07634DFC3AFD}" type="datetime1">
              <a:rPr lang="en-US" smtClean="0"/>
              <a:t>12/9/16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BD66-4254-9A45-8521-8DB40E15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6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142-5432-4F44-9900-87D3C4BD8BEE}" type="datetime1">
              <a:rPr lang="en-US" smtClean="0"/>
              <a:t>12/9/16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BD66-4254-9A45-8521-8DB40E15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4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6E7D8-DCA9-D14C-AC3A-F882C685E8D4}" type="datetime1">
              <a:rPr lang="en-US" smtClean="0"/>
              <a:t>12/9/16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9BD66-4254-9A45-8521-8DB40E15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9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675806"/>
            <a:ext cx="6858000" cy="2503885"/>
          </a:xfrm>
        </p:spPr>
        <p:txBody>
          <a:bodyPr>
            <a:normAutofit fontScale="90000"/>
          </a:bodyPr>
          <a:lstStyle/>
          <a:p>
            <a:r>
              <a:rPr lang="en-US" sz="5300" dirty="0" err="1">
                <a:latin typeface="Arial" charset="0"/>
                <a:ea typeface="Arial" charset="0"/>
                <a:cs typeface="Arial" charset="0"/>
              </a:rPr>
              <a:t>PsychENCODE</a:t>
            </a:r>
            <a:r>
              <a:rPr lang="en-US" sz="5300" dirty="0">
                <a:latin typeface="Arial" charset="0"/>
                <a:ea typeface="Arial" charset="0"/>
                <a:cs typeface="Arial" charset="0"/>
              </a:rPr>
              <a:t> CAPSTONE project #4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i="1" dirty="0"/>
              <a:t> </a:t>
            </a:r>
            <a:r>
              <a:rPr lang="en-US" sz="2700" i="1" dirty="0">
                <a:latin typeface="Arial" charset="0"/>
                <a:ea typeface="Arial" charset="0"/>
                <a:cs typeface="Arial" charset="0"/>
              </a:rPr>
              <a:t>Integrative analysis with </a:t>
            </a:r>
            <a:r>
              <a:rPr lang="en-US" sz="2700" i="1" dirty="0" err="1">
                <a:latin typeface="Arial" charset="0"/>
                <a:ea typeface="Arial" charset="0"/>
                <a:cs typeface="Arial" charset="0"/>
              </a:rPr>
              <a:t>CommonMind,GTEX,ENCODE</a:t>
            </a:r>
            <a:r>
              <a:rPr lang="en-US" sz="2700" i="1" dirty="0">
                <a:latin typeface="Arial" charset="0"/>
                <a:ea typeface="Arial" charset="0"/>
                <a:cs typeface="Arial" charset="0"/>
              </a:rPr>
              <a:t> and ROADMAP</a:t>
            </a:r>
            <a:endParaRPr lang="en-US" sz="2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576763"/>
            <a:ext cx="6858000" cy="1241822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PsychENCODE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CAPSTONE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project #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4 group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12/07/2016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F3CF-8F7F-7644-8458-FD281C8BA5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6549"/>
            <a:ext cx="8229600" cy="729703"/>
          </a:xfrm>
        </p:spPr>
        <p:txBody>
          <a:bodyPr>
            <a:normAutofit/>
          </a:bodyPr>
          <a:lstStyle/>
          <a:p>
            <a:r>
              <a:rPr lang="en-US" sz="2400" dirty="0"/>
              <a:t>Figure 1 Brain specific gene expression patterns and functions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C528-2F75-4183-827C-9B46D4897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23791" r="7204"/>
          <a:stretch/>
        </p:blipFill>
        <p:spPr>
          <a:xfrm>
            <a:off x="1718874" y="1373674"/>
            <a:ext cx="2173573" cy="2383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0829" y="869703"/>
            <a:ext cx="22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Brain specific genes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46396" y="850100"/>
            <a:ext cx="291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B. Brain region specific genes</a:t>
            </a:r>
            <a:endParaRPr lang="en-US" dirty="0"/>
          </a:p>
        </p:txBody>
      </p:sp>
      <p:pic>
        <p:nvPicPr>
          <p:cNvPr id="8" name="Picture 7" descr="circos_5regions_6window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50" y="1818399"/>
            <a:ext cx="2354434" cy="1600200"/>
          </a:xfrm>
          <a:prstGeom prst="rect">
            <a:avLst/>
          </a:prstGeom>
        </p:spPr>
      </p:pic>
      <p:pic>
        <p:nvPicPr>
          <p:cNvPr id="22" name="Content Placeholder 3" descr="brain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 t="8359" r="196" b="-182"/>
          <a:stretch/>
        </p:blipFill>
        <p:spPr>
          <a:xfrm>
            <a:off x="4507450" y="1527292"/>
            <a:ext cx="2603384" cy="2046800"/>
          </a:xfrm>
        </p:spPr>
      </p:pic>
      <p:sp>
        <p:nvSpPr>
          <p:cNvPr id="23" name="Isosceles Triangle 46"/>
          <p:cNvSpPr/>
          <p:nvPr/>
        </p:nvSpPr>
        <p:spPr>
          <a:xfrm rot="10800000">
            <a:off x="5825853" y="2960845"/>
            <a:ext cx="220455" cy="220465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47"/>
          <p:cNvSpPr/>
          <p:nvPr/>
        </p:nvSpPr>
        <p:spPr>
          <a:xfrm rot="10800000">
            <a:off x="6120734" y="2987414"/>
            <a:ext cx="220455" cy="220465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48"/>
          <p:cNvSpPr/>
          <p:nvPr/>
        </p:nvSpPr>
        <p:spPr>
          <a:xfrm rot="10800000">
            <a:off x="6091044" y="2553785"/>
            <a:ext cx="220455" cy="220465"/>
          </a:xfrm>
          <a:prstGeom prst="triangle">
            <a:avLst/>
          </a:prstGeom>
          <a:solidFill>
            <a:srgbClr val="E82C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49"/>
          <p:cNvSpPr/>
          <p:nvPr/>
        </p:nvSpPr>
        <p:spPr>
          <a:xfrm rot="10800000">
            <a:off x="5761523" y="2553785"/>
            <a:ext cx="220455" cy="220465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50"/>
          <p:cNvSpPr/>
          <p:nvPr/>
        </p:nvSpPr>
        <p:spPr>
          <a:xfrm rot="10800000">
            <a:off x="5414063" y="3121863"/>
            <a:ext cx="220455" cy="220465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52"/>
          <p:cNvSpPr/>
          <p:nvPr/>
        </p:nvSpPr>
        <p:spPr>
          <a:xfrm rot="10800000">
            <a:off x="6532263" y="2443552"/>
            <a:ext cx="220455" cy="220465"/>
          </a:xfrm>
          <a:prstGeom prst="triangle">
            <a:avLst/>
          </a:prstGeom>
          <a:solidFill>
            <a:srgbClr val="9F2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F2A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80279" y="3253681"/>
            <a:ext cx="1049875" cy="695464"/>
            <a:chOff x="177975" y="4237200"/>
            <a:chExt cx="1665444" cy="1103233"/>
          </a:xfrm>
        </p:grpSpPr>
        <p:sp>
          <p:nvSpPr>
            <p:cNvPr id="10" name="TextBox 9"/>
            <p:cNvSpPr txBox="1"/>
            <p:nvPr/>
          </p:nvSpPr>
          <p:spPr>
            <a:xfrm>
              <a:off x="1186845" y="4919376"/>
              <a:ext cx="656574" cy="402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NCX</a:t>
              </a:r>
              <a:endParaRPr lang="en-US" sz="105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9204" y="4937640"/>
              <a:ext cx="613343" cy="402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STR</a:t>
              </a:r>
              <a:endParaRPr lang="en-US" sz="10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93722" y="4271684"/>
              <a:ext cx="608258" cy="402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MD</a:t>
              </a:r>
              <a:endParaRPr lang="en-US" sz="105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8430" y="4237200"/>
              <a:ext cx="704887" cy="402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AMY</a:t>
              </a:r>
              <a:endParaRPr lang="en-US" sz="105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5307" y="4600450"/>
              <a:ext cx="587915" cy="402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HIP</a:t>
              </a:r>
              <a:endParaRPr lang="en-US" sz="1050" dirty="0"/>
            </a:p>
          </p:txBody>
        </p:sp>
        <p:sp>
          <p:nvSpPr>
            <p:cNvPr id="15" name="Isosceles Triangle 31"/>
            <p:cNvSpPr/>
            <p:nvPr/>
          </p:nvSpPr>
          <p:spPr>
            <a:xfrm rot="10800000">
              <a:off x="177975" y="4712050"/>
              <a:ext cx="220455" cy="220465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6" name="Isosceles Triangle 32"/>
            <p:cNvSpPr/>
            <p:nvPr/>
          </p:nvSpPr>
          <p:spPr>
            <a:xfrm rot="10800000">
              <a:off x="177975" y="4390819"/>
              <a:ext cx="220455" cy="220465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" name="Isosceles Triangle 33"/>
            <p:cNvSpPr/>
            <p:nvPr/>
          </p:nvSpPr>
          <p:spPr>
            <a:xfrm rot="10800000">
              <a:off x="177975" y="5033281"/>
              <a:ext cx="220455" cy="220465"/>
            </a:xfrm>
            <a:prstGeom prst="triangle">
              <a:avLst/>
            </a:prstGeom>
            <a:solidFill>
              <a:srgbClr val="E82C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" name="Isosceles Triangle 34"/>
            <p:cNvSpPr/>
            <p:nvPr/>
          </p:nvSpPr>
          <p:spPr>
            <a:xfrm rot="10800000">
              <a:off x="966390" y="4372449"/>
              <a:ext cx="220455" cy="22046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9" name="Isosceles Triangle 35"/>
            <p:cNvSpPr/>
            <p:nvPr/>
          </p:nvSpPr>
          <p:spPr>
            <a:xfrm rot="10800000">
              <a:off x="966390" y="4693679"/>
              <a:ext cx="220455" cy="22046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93722" y="4616502"/>
              <a:ext cx="638772" cy="402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CBC</a:t>
              </a:r>
              <a:endParaRPr lang="en-US" sz="1050" dirty="0"/>
            </a:p>
          </p:txBody>
        </p:sp>
        <p:sp>
          <p:nvSpPr>
            <p:cNvPr id="21" name="Isosceles Triangle 38"/>
            <p:cNvSpPr/>
            <p:nvPr/>
          </p:nvSpPr>
          <p:spPr>
            <a:xfrm rot="10800000">
              <a:off x="966390" y="4991675"/>
              <a:ext cx="220455" cy="220465"/>
            </a:xfrm>
            <a:prstGeom prst="triangle">
              <a:avLst/>
            </a:prstGeom>
            <a:solidFill>
              <a:srgbClr val="9F2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23791" r="7204"/>
          <a:stretch/>
        </p:blipFill>
        <p:spPr>
          <a:xfrm>
            <a:off x="4681513" y="1273400"/>
            <a:ext cx="1035348" cy="1135362"/>
          </a:xfrm>
          <a:prstGeom prst="rect">
            <a:avLst/>
          </a:prstGeom>
          <a:ln w="63500">
            <a:solidFill>
              <a:schemeClr val="accent6"/>
            </a:solidFill>
          </a:ln>
        </p:spPr>
      </p:pic>
      <p:cxnSp>
        <p:nvCxnSpPr>
          <p:cNvPr id="31" name="Straight Arrow Connector 30"/>
          <p:cNvCxnSpPr>
            <a:stCxn id="29" idx="2"/>
          </p:cNvCxnSpPr>
          <p:nvPr/>
        </p:nvCxnSpPr>
        <p:spPr>
          <a:xfrm>
            <a:off x="5199187" y="2408763"/>
            <a:ext cx="643796" cy="578651"/>
          </a:xfrm>
          <a:prstGeom prst="straightConnector1">
            <a:avLst/>
          </a:prstGeom>
          <a:ln w="635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38488" y="864400"/>
            <a:ext cx="274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 Co-expression patterns of brain genes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65390" y="3489503"/>
            <a:ext cx="2285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Developmental stages (or tissues)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7371617" y="2440049"/>
            <a:ext cx="672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Regions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2631549" y="4150365"/>
            <a:ext cx="408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D. Pathways and functions of brain genes 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4"/>
          <a:stretch/>
        </p:blipFill>
        <p:spPr>
          <a:xfrm>
            <a:off x="3177671" y="4587639"/>
            <a:ext cx="3285609" cy="210050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967361" y="4160563"/>
            <a:ext cx="370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 Summary table</a:t>
            </a:r>
          </a:p>
          <a:p>
            <a:r>
              <a:rPr lang="en-US" dirty="0"/>
              <a:t># of brain genes</a:t>
            </a:r>
          </a:p>
          <a:p>
            <a:r>
              <a:rPr lang="en-US" dirty="0"/>
              <a:t># of region genes</a:t>
            </a:r>
          </a:p>
          <a:p>
            <a:r>
              <a:rPr lang="en-US" dirty="0"/>
              <a:t># of common co-expressed genes across regions</a:t>
            </a:r>
          </a:p>
          <a:p>
            <a:r>
              <a:rPr lang="en-US" dirty="0"/>
              <a:t># of region spec. co-expressed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6549"/>
            <a:ext cx="8229600" cy="729703"/>
          </a:xfrm>
        </p:spPr>
        <p:txBody>
          <a:bodyPr>
            <a:normAutofit/>
          </a:bodyPr>
          <a:lstStyle/>
          <a:p>
            <a:r>
              <a:rPr lang="en-US" sz="2400" dirty="0"/>
              <a:t>Figure 2 Novel (non-coding) transcriptional regions in Brain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267322"/>
            <a:ext cx="216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Brain specific TARs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4779" y="1228305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B. Brain region specific TARs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779" y="1684544"/>
            <a:ext cx="3120245" cy="24767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/>
          <a:srcRect t="5225"/>
          <a:stretch/>
        </p:blipFill>
        <p:spPr>
          <a:xfrm>
            <a:off x="1670830" y="1684544"/>
            <a:ext cx="3124535" cy="234140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32053" y="4318781"/>
            <a:ext cx="4518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C. Associations with brain genes and functions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314599" y="4364947"/>
            <a:ext cx="4128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/>
              <a:t>. Summary table</a:t>
            </a:r>
          </a:p>
          <a:p>
            <a:r>
              <a:rPr lang="en-US" dirty="0"/>
              <a:t># of miRNAs, </a:t>
            </a:r>
            <a:r>
              <a:rPr lang="en-US" dirty="0" err="1"/>
              <a:t>lincRNAs</a:t>
            </a:r>
            <a:r>
              <a:rPr lang="en-US" dirty="0"/>
              <a:t>, </a:t>
            </a:r>
            <a:r>
              <a:rPr lang="en-US" dirty="0" err="1"/>
              <a:t>eRNAs</a:t>
            </a:r>
            <a:r>
              <a:rPr lang="en-US" dirty="0"/>
              <a:t>, </a:t>
            </a:r>
            <a:r>
              <a:rPr lang="en-US" dirty="0" err="1"/>
              <a:t>pseduogenes</a:t>
            </a:r>
            <a:r>
              <a:rPr lang="en-US" dirty="0"/>
              <a:t>,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BD66-4254-9A45-8521-8DB40E15A6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C528-2F75-4183-827C-9B46D4897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415" y="4011403"/>
            <a:ext cx="3899781" cy="26293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943" y="4118353"/>
            <a:ext cx="2875957" cy="268907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26241" y="-79071"/>
            <a:ext cx="8229600" cy="729703"/>
          </a:xfrm>
        </p:spPr>
        <p:txBody>
          <a:bodyPr>
            <a:normAutofit/>
          </a:bodyPr>
          <a:lstStyle/>
          <a:p>
            <a:r>
              <a:rPr lang="en-US" sz="2400" dirty="0"/>
              <a:t>Figure 3 Brain </a:t>
            </a:r>
            <a:r>
              <a:rPr lang="en-US" sz="2400" dirty="0" err="1"/>
              <a:t>eQTLs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92861" y="704013"/>
            <a:ext cx="146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Integration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04884" y="704013"/>
            <a:ext cx="307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B. Pipeline for novel prediction</a:t>
            </a:r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455" y="1096046"/>
            <a:ext cx="2971175" cy="197316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842480" y="3946820"/>
            <a:ext cx="3396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C. </a:t>
            </a:r>
            <a:r>
              <a:rPr lang="en-US" sz="1200" dirty="0"/>
              <a:t>Enrichments of cis-</a:t>
            </a:r>
            <a:r>
              <a:rPr lang="en-US" sz="1200" dirty="0" err="1"/>
              <a:t>eQTL</a:t>
            </a:r>
            <a:r>
              <a:rPr lang="en-US" sz="1200" dirty="0"/>
              <a:t> compared to all </a:t>
            </a:r>
            <a:r>
              <a:rPr lang="en-US" sz="1200" dirty="0" err="1"/>
              <a:t>eQTL</a:t>
            </a:r>
            <a:r>
              <a:rPr lang="en-US" sz="1200" dirty="0"/>
              <a:t> in </a:t>
            </a:r>
            <a:r>
              <a:rPr lang="en-US" sz="1200" dirty="0"/>
              <a:t>sequence-defined elements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 rot="18660025">
            <a:off x="4431179" y="6204182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eRNA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 rot="18593040">
            <a:off x="4402061" y="6168007"/>
            <a:ext cx="1155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enhancers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798388" y="3903957"/>
            <a:ext cx="2091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</a:t>
            </a:r>
            <a:r>
              <a:rPr lang="en-US" sz="1200" dirty="0"/>
              <a:t>. </a:t>
            </a:r>
            <a:r>
              <a:rPr lang="en-US" sz="1200" dirty="0"/>
              <a:t>Distribution </a:t>
            </a:r>
            <a:r>
              <a:rPr lang="en-US" sz="1200" dirty="0"/>
              <a:t>of Brain </a:t>
            </a:r>
            <a:r>
              <a:rPr lang="en-US" sz="1200" dirty="0" err="1"/>
              <a:t>eQTLs</a:t>
            </a:r>
            <a:r>
              <a:rPr lang="en-US" sz="1200" dirty="0"/>
              <a:t>?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2767013" y="2343150"/>
            <a:ext cx="385763" cy="621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90967" y="2078632"/>
            <a:ext cx="385763" cy="881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24537" y="1737496"/>
            <a:ext cx="385763" cy="1222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95493" y="2959752"/>
            <a:ext cx="2321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095492" y="1142994"/>
            <a:ext cx="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6530" y="2537039"/>
            <a:ext cx="385763" cy="422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8593040">
            <a:off x="2045344" y="3174981"/>
            <a:ext cx="499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GTEx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 rot="18593040">
            <a:off x="2574013" y="3171093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CMC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 rot="18593040">
            <a:off x="2567852" y="3253092"/>
            <a:ext cx="1184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GTEx+CMC+PEC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 rot="18593040">
            <a:off x="3022165" y="3155739"/>
            <a:ext cx="1237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GTEx+CMC+PEC</a:t>
            </a:r>
            <a:endParaRPr lang="en-US" sz="1200" dirty="0"/>
          </a:p>
          <a:p>
            <a:r>
              <a:rPr lang="en-US" sz="1200" dirty="0"/>
              <a:t> </a:t>
            </a:r>
            <a:r>
              <a:rPr lang="en-US" sz="1200" dirty="0"/>
              <a:t>Enhancer region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846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6549"/>
            <a:ext cx="8229600" cy="729703"/>
          </a:xfrm>
        </p:spPr>
        <p:txBody>
          <a:bodyPr>
            <a:normAutofit/>
          </a:bodyPr>
          <a:lstStyle/>
          <a:p>
            <a:r>
              <a:rPr lang="en-US" sz="2400" dirty="0"/>
              <a:t>Figure 4 Brain gene regulation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C528-2F75-4183-827C-9B46D4897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0829" y="869703"/>
            <a:ext cx="1938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Brain enhancers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46396" y="850100"/>
            <a:ext cx="5756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B. Specific enhancers vs. gene expression for brain samples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439668" y="2777462"/>
            <a:ext cx="4731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 Matched brain genes and enhancers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Tissues-matched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Developmental-matched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363728" y="6013458"/>
            <a:ext cx="370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 </a:t>
            </a:r>
            <a:r>
              <a:rPr lang="en-US" dirty="0" err="1"/>
              <a:t>eQTLs</a:t>
            </a:r>
            <a:r>
              <a:rPr lang="en-US" dirty="0"/>
              <a:t> on brain enhancers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9" y="1239035"/>
            <a:ext cx="2651506" cy="15188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669" y="3680598"/>
            <a:ext cx="5444535" cy="310654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215922" y="1626290"/>
            <a:ext cx="1046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Heatmap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400" dirty="0"/>
              <a:t>Table 1. Data resource: Brain genomics, transcriptomics and </a:t>
            </a:r>
            <a:r>
              <a:rPr lang="en-US" sz="2400" dirty="0" err="1"/>
              <a:t>regulatomics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gene</a:t>
            </a:r>
          </a:p>
          <a:p>
            <a:r>
              <a:rPr lang="en-US" dirty="0" err="1" smtClean="0"/>
              <a:t>eQTLs</a:t>
            </a:r>
            <a:endParaRPr lang="en-US" dirty="0" smtClean="0"/>
          </a:p>
          <a:p>
            <a:r>
              <a:rPr lang="en-US" dirty="0" smtClean="0"/>
              <a:t>Expressed tissues: brain regions, other tissues</a:t>
            </a:r>
          </a:p>
          <a:p>
            <a:r>
              <a:rPr lang="en-US" dirty="0" smtClean="0"/>
              <a:t>Enhancers</a:t>
            </a:r>
          </a:p>
          <a:p>
            <a:pPr lvl="1"/>
            <a:r>
              <a:rPr lang="en-US" dirty="0" smtClean="0"/>
              <a:t>Tissue or development</a:t>
            </a:r>
          </a:p>
          <a:p>
            <a:r>
              <a:rPr lang="en-US" dirty="0" smtClean="0"/>
              <a:t>Pathways and functions</a:t>
            </a:r>
          </a:p>
          <a:p>
            <a:r>
              <a:rPr lang="en-US" dirty="0" smtClean="0"/>
              <a:t>Gene regulation</a:t>
            </a:r>
          </a:p>
          <a:p>
            <a:pPr lvl="1"/>
            <a:r>
              <a:rPr lang="en-US" dirty="0" err="1" smtClean="0"/>
              <a:t>eQTLs</a:t>
            </a:r>
            <a:r>
              <a:rPr lang="en-US" dirty="0" smtClean="0"/>
              <a:t> vs. TFBSs on enhancers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C528-2F75-4183-827C-9B46D4897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Macintosh PowerPoint</Application>
  <PresentationFormat>Widescreen</PresentationFormat>
  <Paragraphs>73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PsychENCODE CAPSTONE project #4  Integrative analysis with CommonMind,GTEX,ENCODE and ROADMAP</vt:lpstr>
      <vt:lpstr>Figure 1 Brain specific gene expression patterns and functions</vt:lpstr>
      <vt:lpstr>Figure 2 Novel (non-coding) transcriptional regions in Brain</vt:lpstr>
      <vt:lpstr>Figure 3 Brain eQTLs</vt:lpstr>
      <vt:lpstr>Figure 4 Brain gene regulation</vt:lpstr>
      <vt:lpstr>Table 1. Data resource: Brain genomics, transcriptomics and regulatomics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PsychENCODE CAPSTONE project #4  Integrative analysis with CommonMind,GTEX,ENCODE and ROADMAP</dc:title>
  <dc:creator>Microsoft Office User</dc:creator>
  <cp:lastModifiedBy>Microsoft Office User</cp:lastModifiedBy>
  <cp:revision>1</cp:revision>
  <dcterms:created xsi:type="dcterms:W3CDTF">2016-12-09T19:10:33Z</dcterms:created>
  <dcterms:modified xsi:type="dcterms:W3CDTF">2016-12-09T19:11:28Z</dcterms:modified>
</cp:coreProperties>
</file>